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90" d="100"/>
          <a:sy n="90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FD4B-1C5D-473E-BD48-0882A9946F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C09E-3F6A-415E-AB83-B024EED9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FD4B-1C5D-473E-BD48-0882A9946F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C09E-3F6A-415E-AB83-B024EED9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FD4B-1C5D-473E-BD48-0882A9946F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C09E-3F6A-415E-AB83-B024EED9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1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FD4B-1C5D-473E-BD48-0882A9946F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C09E-3F6A-415E-AB83-B024EED9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FD4B-1C5D-473E-BD48-0882A9946F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C09E-3F6A-415E-AB83-B024EED9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FD4B-1C5D-473E-BD48-0882A9946F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C09E-3F6A-415E-AB83-B024EED9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FD4B-1C5D-473E-BD48-0882A9946F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C09E-3F6A-415E-AB83-B024EED9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FD4B-1C5D-473E-BD48-0882A9946F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C09E-3F6A-415E-AB83-B024EED9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FD4B-1C5D-473E-BD48-0882A9946F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C09E-3F6A-415E-AB83-B024EED9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FD4B-1C5D-473E-BD48-0882A9946F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C09E-3F6A-415E-AB83-B024EED9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FD4B-1C5D-473E-BD48-0882A9946F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C09E-3F6A-415E-AB83-B024EED9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FD4B-1C5D-473E-BD48-0882A9946F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C09E-3F6A-415E-AB83-B024EED9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336" y="607443"/>
            <a:ext cx="5961697" cy="3326572"/>
          </a:xfrm>
          <a:prstGeom prst="rect">
            <a:avLst/>
          </a:prstGeom>
        </p:spPr>
      </p:pic>
      <p:pic>
        <p:nvPicPr>
          <p:cNvPr id="4" name="Grafik 3"/>
          <p:cNvPicPr/>
          <p:nvPr/>
        </p:nvPicPr>
        <p:blipFill>
          <a:blip r:embed="rId3"/>
          <a:stretch>
            <a:fillRect/>
          </a:stretch>
        </p:blipFill>
        <p:spPr>
          <a:xfrm>
            <a:off x="78740" y="607615"/>
            <a:ext cx="5961600" cy="33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9" y="574357"/>
            <a:ext cx="6009756" cy="437254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435" y="574357"/>
            <a:ext cx="6111432" cy="4374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829809" y="4946904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160151" y="4946904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</a:t>
            </a:r>
          </a:p>
        </p:txBody>
      </p:sp>
    </p:spTree>
    <p:extLst>
      <p:ext uri="{BB962C8B-B14F-4D97-AF65-F5344CB8AC3E}">
        <p14:creationId xmlns:p14="http://schemas.microsoft.com/office/powerpoint/2010/main" val="286652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764" y="3332034"/>
            <a:ext cx="6257925" cy="2571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297" y="3928300"/>
            <a:ext cx="7226239" cy="305625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875596" y="3671123"/>
            <a:ext cx="712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H2O AutoML Leaderboard – GBM: rank -1 and Stacked Ensemble: rank-9  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978" y="136396"/>
            <a:ext cx="77628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6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19" y="95440"/>
            <a:ext cx="10639425" cy="597217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005840" y="6172200"/>
            <a:ext cx="639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Baseline CV consists of the first 6 models in the Baseline leaderboard</a:t>
            </a:r>
          </a:p>
          <a:p>
            <a:r>
              <a:rPr lang="en-US" sz="1600" dirty="0"/>
              <a:t>Delta := Private Score – Public Score </a:t>
            </a:r>
          </a:p>
        </p:txBody>
      </p:sp>
    </p:spTree>
    <p:extLst>
      <p:ext uri="{BB962C8B-B14F-4D97-AF65-F5344CB8AC3E}">
        <p14:creationId xmlns:p14="http://schemas.microsoft.com/office/powerpoint/2010/main" val="29599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0AD20E-ECAA-4DE9-9A93-AD4A6272C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32240"/>
              </p:ext>
            </p:extLst>
          </p:nvPr>
        </p:nvGraphicFramePr>
        <p:xfrm>
          <a:off x="904535" y="0"/>
          <a:ext cx="10769600" cy="9013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4">
                  <a:extLst>
                    <a:ext uri="{9D8B030D-6E8A-4147-A177-3AD203B41FA5}">
                      <a16:colId xmlns:a16="http://schemas.microsoft.com/office/drawing/2014/main" val="2883303980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2536627274"/>
                    </a:ext>
                  </a:extLst>
                </a:gridCol>
                <a:gridCol w="4580877">
                  <a:extLst>
                    <a:ext uri="{9D8B030D-6E8A-4147-A177-3AD203B41FA5}">
                      <a16:colId xmlns:a16="http://schemas.microsoft.com/office/drawing/2014/main" val="2164089839"/>
                    </a:ext>
                  </a:extLst>
                </a:gridCol>
                <a:gridCol w="3879541">
                  <a:extLst>
                    <a:ext uri="{9D8B030D-6E8A-4147-A177-3AD203B41FA5}">
                      <a16:colId xmlns:a16="http://schemas.microsoft.com/office/drawing/2014/main" val="1878117095"/>
                    </a:ext>
                  </a:extLst>
                </a:gridCol>
              </a:tblGrid>
              <a:tr h="60081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S.No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File Name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File Contents (features)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File Description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481070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air_reserve.csv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air_store_id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- the restaurant's id in the </a:t>
                      </a:r>
                      <a:r>
                        <a:rPr lang="en-US" sz="1400" dirty="0" err="1"/>
                        <a:t>airREGI</a:t>
                      </a:r>
                      <a:r>
                        <a:rPr lang="en-US" sz="1400" dirty="0"/>
                        <a:t> system</a:t>
                      </a:r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visit_datetime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- the time of the reservation</a:t>
                      </a:r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reserve_datetime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- the time the reservation was made</a:t>
                      </a:r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reserve_visitors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- the number of visitors for that reservation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This file contains reservations made in the </a:t>
                      </a:r>
                      <a:r>
                        <a:rPr lang="en-US" sz="1400" dirty="0" err="1"/>
                        <a:t>airREGI</a:t>
                      </a:r>
                      <a:r>
                        <a:rPr lang="en-US" sz="1400" dirty="0"/>
                        <a:t> system. The </a:t>
                      </a:r>
                      <a:r>
                        <a:rPr lang="en-US" sz="1400" dirty="0" err="1"/>
                        <a:t>reserve_datetime</a:t>
                      </a:r>
                      <a:r>
                        <a:rPr lang="en-US" sz="1400" dirty="0"/>
                        <a:t> indicates the time when the reservation was created by user, whereas the </a:t>
                      </a:r>
                      <a:r>
                        <a:rPr lang="en-US" sz="1400" dirty="0" err="1"/>
                        <a:t>visit_datetime</a:t>
                      </a:r>
                      <a:r>
                        <a:rPr lang="en-US" sz="1400" dirty="0"/>
                        <a:t> is the time in the future where the visit will occur.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914663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air_visit_data.csv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air_store_id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- the restaurant's id in the </a:t>
                      </a:r>
                      <a:r>
                        <a:rPr lang="en-US" sz="1400" dirty="0" err="1"/>
                        <a:t>airREGI</a:t>
                      </a:r>
                      <a:r>
                        <a:rPr lang="en-US" sz="1400" dirty="0"/>
                        <a:t> system</a:t>
                      </a:r>
                      <a:endParaRPr lang="en-US" sz="1400" b="1" dirty="0"/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visit_date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0" dirty="0"/>
                        <a:t>-</a:t>
                      </a:r>
                      <a:r>
                        <a:rPr lang="en-US" sz="1400" dirty="0"/>
                        <a:t> time series information</a:t>
                      </a:r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/>
                        <a:t>visitors</a:t>
                      </a:r>
                      <a:r>
                        <a:rPr lang="en-US" sz="1400" dirty="0"/>
                        <a:t> - the number of visitors to the restaurant on a particular date. </a:t>
                      </a:r>
                      <a:r>
                        <a:rPr lang="en-US" sz="1400" b="1" dirty="0"/>
                        <a:t>This is the target variable for the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This file contains historical visit data for all the customers in the </a:t>
                      </a:r>
                      <a:r>
                        <a:rPr lang="en-US" sz="1400" dirty="0" err="1"/>
                        <a:t>airREGI</a:t>
                      </a:r>
                      <a:r>
                        <a:rPr lang="en-US" sz="1400" dirty="0"/>
                        <a:t> restaurant system.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194230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air_store_info.csv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air_store_id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- the restaurant's id in the </a:t>
                      </a:r>
                      <a:r>
                        <a:rPr lang="en-US" sz="1400" dirty="0" err="1"/>
                        <a:t>airREGI</a:t>
                      </a:r>
                      <a:r>
                        <a:rPr lang="en-US" sz="1400" dirty="0"/>
                        <a:t> system</a:t>
                      </a:r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air_genre_name</a:t>
                      </a:r>
                      <a:r>
                        <a:rPr lang="en-US" sz="1400" dirty="0"/>
                        <a:t> - </a:t>
                      </a:r>
                      <a:r>
                        <a:rPr lang="en-US" sz="1400" dirty="0" err="1"/>
                        <a:t>airREGI</a:t>
                      </a:r>
                      <a:r>
                        <a:rPr lang="en-US" sz="1400" dirty="0"/>
                        <a:t> restaurant genre / theme</a:t>
                      </a:r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air_area_name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- air-restaurant’s city + district + area</a:t>
                      </a:r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/>
                        <a:t>latitude</a:t>
                      </a:r>
                      <a:r>
                        <a:rPr lang="en-US" sz="1400" dirty="0"/>
                        <a:t> – coordinate for the restaurant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• </a:t>
                      </a:r>
                      <a:r>
                        <a:rPr lang="en-US" sz="1400" b="1" dirty="0"/>
                        <a:t>longitude</a:t>
                      </a:r>
                      <a:r>
                        <a:rPr lang="en-US" sz="1400" dirty="0"/>
                        <a:t> – coordinate for the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file contains information about air restaurants like the genre and it’s location in a particular with latitude and longitude co-ordinates</a:t>
                      </a:r>
                    </a:p>
                    <a:p>
                      <a:pPr algn="just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460398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hpg_store_info.csv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hpg_store_id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0" dirty="0"/>
                        <a:t>- </a:t>
                      </a:r>
                      <a:r>
                        <a:rPr lang="en-US" sz="1400" dirty="0"/>
                        <a:t>the restaurant's id in the HPG system</a:t>
                      </a:r>
                      <a:endParaRPr lang="en-US" sz="1400" b="1" dirty="0"/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hpg_genre_name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0" dirty="0"/>
                        <a:t>-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HPG restaurant genre / theme</a:t>
                      </a:r>
                      <a:endParaRPr lang="en-US" sz="1400" b="1" dirty="0"/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hpg_area_name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0" dirty="0"/>
                        <a:t>– restaurant </a:t>
                      </a:r>
                      <a:r>
                        <a:rPr lang="en-US" sz="1400" dirty="0"/>
                        <a:t>city+ district +area Location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• </a:t>
                      </a:r>
                      <a:r>
                        <a:rPr lang="en-US" sz="1400" b="1" dirty="0"/>
                        <a:t>latitude </a:t>
                      </a:r>
                      <a:r>
                        <a:rPr lang="en-US" sz="1400" b="0" dirty="0"/>
                        <a:t>- </a:t>
                      </a:r>
                      <a:r>
                        <a:rPr lang="en-US" sz="1400" dirty="0"/>
                        <a:t>coordinate for the restaurant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• </a:t>
                      </a:r>
                      <a:r>
                        <a:rPr lang="en-US" sz="1400" b="1" dirty="0"/>
                        <a:t>longitude </a:t>
                      </a:r>
                      <a:r>
                        <a:rPr lang="en-US" sz="1400" b="0" dirty="0"/>
                        <a:t>- </a:t>
                      </a:r>
                      <a:r>
                        <a:rPr lang="en-US" sz="1400" dirty="0"/>
                        <a:t>coordinate for the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file contains information about various HPG restaurants like the genre and it’s location in a particular with latitude and longitude co-ordinates.</a:t>
                      </a:r>
                    </a:p>
                    <a:p>
                      <a:pPr algn="just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412884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hpg_reserve.csv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hpg_store_id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- the restaurant's id in the HPG system</a:t>
                      </a:r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visit_datetime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- the time of the reservation</a:t>
                      </a:r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reserve_datetime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- the time the reservation was made</a:t>
                      </a:r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reserve_visitors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- the number of visitors for that reservation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file contains reservations made in the HPG system.</a:t>
                      </a:r>
                    </a:p>
                    <a:p>
                      <a:pPr algn="just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794271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store_id_relation.csv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dirty="0" err="1"/>
                        <a:t>hpg_store_id</a:t>
                      </a:r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dirty="0" err="1"/>
                        <a:t>air_store_id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file allows to join the restaurants that are both existent in the </a:t>
                      </a:r>
                      <a:r>
                        <a:rPr lang="en-US" sz="1400" dirty="0" err="1"/>
                        <a:t>airREGI</a:t>
                      </a:r>
                      <a:r>
                        <a:rPr lang="en-US" sz="1400" dirty="0"/>
                        <a:t> and HPG system.</a:t>
                      </a:r>
                    </a:p>
                    <a:p>
                      <a:pPr algn="just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034001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date_info.csv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calendar_date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– basically the visit date</a:t>
                      </a:r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dirty="0" err="1"/>
                        <a:t>day_of_week</a:t>
                      </a:r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• </a:t>
                      </a:r>
                      <a:r>
                        <a:rPr lang="en-US" sz="1400" b="1" dirty="0" err="1"/>
                        <a:t>holiday_flg</a:t>
                      </a:r>
                      <a:r>
                        <a:rPr lang="en-US" sz="1400" dirty="0"/>
                        <a:t> – indicates a public holiday in Japan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file gives basic information about the calendar dates in the dataset and also public holidays in Japan</a:t>
                      </a:r>
                    </a:p>
                    <a:p>
                      <a:pPr algn="just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88340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sample_submission.csv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• </a:t>
                      </a:r>
                      <a:r>
                        <a:rPr lang="en-US" sz="1400" b="1" dirty="0"/>
                        <a:t>id</a:t>
                      </a:r>
                      <a:r>
                        <a:rPr lang="en-US" sz="1400" dirty="0"/>
                        <a:t> - the id is formed by concatenating the </a:t>
                      </a:r>
                      <a:r>
                        <a:rPr lang="en-US" sz="1400" b="1" dirty="0" err="1"/>
                        <a:t>air_store_id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and </a:t>
                      </a:r>
                      <a:r>
                        <a:rPr lang="en-US" sz="1400" b="1" dirty="0" err="1"/>
                        <a:t>visit_date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with an underscore</a:t>
                      </a:r>
                    </a:p>
                    <a:p>
                      <a:pPr algn="just"/>
                      <a:r>
                        <a:rPr lang="en-US" sz="1400" dirty="0"/>
                        <a:t>• </a:t>
                      </a:r>
                      <a:r>
                        <a:rPr lang="en-US" sz="1400" b="1" dirty="0"/>
                        <a:t>visitors</a:t>
                      </a:r>
                      <a:r>
                        <a:rPr lang="en-US" sz="1400" dirty="0"/>
                        <a:t>- the number of visitors to be forecasted for the AirREGI restaurant on a particular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file shows a submission in the correct format, including the days for which must be forecasted. Basically the test-set for the problem</a:t>
                      </a:r>
                    </a:p>
                    <a:p>
                      <a:pPr algn="just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54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9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D86385-0B56-466A-AE15-C51AD0B1A6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0868" y="609696"/>
            <a:ext cx="3086100" cy="15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B51690-D07E-47CC-AE1D-D976679D2C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32281" y="585883"/>
            <a:ext cx="3362325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83128A-34B0-463C-9E56-A81CB9D9EBD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73045" y="533496"/>
            <a:ext cx="2930574" cy="1614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B0769-024F-486C-90A5-3D05DF2D1D3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0868" y="2566987"/>
            <a:ext cx="3028950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CCF29-7BAC-4D64-8C6B-1A82D6AB880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032281" y="2566987"/>
            <a:ext cx="3362325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46239-5628-435E-99AC-B500C7649A5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273045" y="2574902"/>
            <a:ext cx="3007665" cy="1407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63FDE0-7E01-4B69-9CE4-74A1CBBF6B05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929644" y="4548091"/>
            <a:ext cx="3362325" cy="141552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D1A540-A08F-42FA-83B7-EB36D9CE4251}"/>
              </a:ext>
            </a:extLst>
          </p:cNvPr>
          <p:cNvSpPr/>
          <p:nvPr/>
        </p:nvSpPr>
        <p:spPr>
          <a:xfrm>
            <a:off x="736846" y="230819"/>
            <a:ext cx="1766657" cy="35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air_reserve.csv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771B15-9D54-47B4-A07D-5A96E891193D}"/>
              </a:ext>
            </a:extLst>
          </p:cNvPr>
          <p:cNvSpPr/>
          <p:nvPr/>
        </p:nvSpPr>
        <p:spPr>
          <a:xfrm>
            <a:off x="4727475" y="230819"/>
            <a:ext cx="1859756" cy="35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air_visit_data.csv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2EAB6CD-3800-44F8-AB51-9870D3DE5CE0}"/>
              </a:ext>
            </a:extLst>
          </p:cNvPr>
          <p:cNvSpPr/>
          <p:nvPr/>
        </p:nvSpPr>
        <p:spPr>
          <a:xfrm>
            <a:off x="8842279" y="166878"/>
            <a:ext cx="1926336" cy="35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air_store_info.csv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282F8A4-FFD3-4F4C-9D90-5BA6C354AA83}"/>
              </a:ext>
            </a:extLst>
          </p:cNvPr>
          <p:cNvSpPr/>
          <p:nvPr/>
        </p:nvSpPr>
        <p:spPr>
          <a:xfrm>
            <a:off x="675730" y="2124171"/>
            <a:ext cx="1766657" cy="35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hpg_reserve.csv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ACF7DB-86EB-426D-9192-5257E71E56A1}"/>
              </a:ext>
            </a:extLst>
          </p:cNvPr>
          <p:cNvSpPr/>
          <p:nvPr/>
        </p:nvSpPr>
        <p:spPr>
          <a:xfrm>
            <a:off x="4660777" y="2124171"/>
            <a:ext cx="1997475" cy="35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hpg_store_info.csv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C34E49-242F-475F-AF04-9E8F45267190}"/>
              </a:ext>
            </a:extLst>
          </p:cNvPr>
          <p:cNvSpPr/>
          <p:nvPr/>
        </p:nvSpPr>
        <p:spPr>
          <a:xfrm>
            <a:off x="8842278" y="2123758"/>
            <a:ext cx="1766657" cy="35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date_info.csv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717C81-FCD9-4C07-9DB0-464DB66D286F}"/>
              </a:ext>
            </a:extLst>
          </p:cNvPr>
          <p:cNvSpPr/>
          <p:nvPr/>
        </p:nvSpPr>
        <p:spPr>
          <a:xfrm>
            <a:off x="4485503" y="4161057"/>
            <a:ext cx="2250606" cy="35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store_id_relation.csv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3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14A6A7-426D-4359-AE92-F3A192920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75256"/>
              </p:ext>
            </p:extLst>
          </p:nvPr>
        </p:nvGraphicFramePr>
        <p:xfrm>
          <a:off x="527294" y="0"/>
          <a:ext cx="11296113" cy="849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08">
                  <a:extLst>
                    <a:ext uri="{9D8B030D-6E8A-4147-A177-3AD203B41FA5}">
                      <a16:colId xmlns:a16="http://schemas.microsoft.com/office/drawing/2014/main" val="2883303980"/>
                    </a:ext>
                  </a:extLst>
                </a:gridCol>
                <a:gridCol w="1116048">
                  <a:extLst>
                    <a:ext uri="{9D8B030D-6E8A-4147-A177-3AD203B41FA5}">
                      <a16:colId xmlns:a16="http://schemas.microsoft.com/office/drawing/2014/main" val="2536627274"/>
                    </a:ext>
                  </a:extLst>
                </a:gridCol>
                <a:gridCol w="1720817">
                  <a:extLst>
                    <a:ext uri="{9D8B030D-6E8A-4147-A177-3AD203B41FA5}">
                      <a16:colId xmlns:a16="http://schemas.microsoft.com/office/drawing/2014/main" val="2164089839"/>
                    </a:ext>
                  </a:extLst>
                </a:gridCol>
                <a:gridCol w="2041452">
                  <a:extLst>
                    <a:ext uri="{9D8B030D-6E8A-4147-A177-3AD203B41FA5}">
                      <a16:colId xmlns:a16="http://schemas.microsoft.com/office/drawing/2014/main" val="1878117095"/>
                    </a:ext>
                  </a:extLst>
                </a:gridCol>
                <a:gridCol w="2700669">
                  <a:extLst>
                    <a:ext uri="{9D8B030D-6E8A-4147-A177-3AD203B41FA5}">
                      <a16:colId xmlns:a16="http://schemas.microsoft.com/office/drawing/2014/main" val="861058889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2971053649"/>
                    </a:ext>
                  </a:extLst>
                </a:gridCol>
                <a:gridCol w="1871333">
                  <a:extLst>
                    <a:ext uri="{9D8B030D-6E8A-4147-A177-3AD203B41FA5}">
                      <a16:colId xmlns:a16="http://schemas.microsoft.com/office/drawing/2014/main" val="3944798777"/>
                    </a:ext>
                  </a:extLst>
                </a:gridCol>
              </a:tblGrid>
              <a:tr h="60081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S.No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Algorithm Source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Algorithm</a:t>
                      </a:r>
                      <a:endParaRPr 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Parameters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Cross-Validation Technique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481070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Scikit-learn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Random Forest Regressor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n_estimators</a:t>
                      </a:r>
                      <a:r>
                        <a:rPr lang="en-US" sz="1400" dirty="0"/>
                        <a:t>: R [400,700]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max_depth</a:t>
                      </a:r>
                      <a:r>
                        <a:rPr lang="en-US" sz="1400" dirty="0"/>
                        <a:t>: R [6, 12]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min_samples_leaf</a:t>
                      </a:r>
                      <a:r>
                        <a:rPr lang="en-US" sz="1400" dirty="0"/>
                        <a:t>:  R [1, 11]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Sequential Hold out CV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14663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Scikit-learn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/>
                        <a:t>K- Nearest Neighbor Regressor</a:t>
                      </a:r>
                      <a:endParaRPr lang="en-US" sz="14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n_neighbors</a:t>
                      </a:r>
                      <a:r>
                        <a:rPr lang="en-US" sz="1400" dirty="0"/>
                        <a:t>: random number in [3,7]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algorithm</a:t>
                      </a:r>
                      <a:r>
                        <a:rPr lang="en-US" sz="1400" dirty="0"/>
                        <a:t>: ['ball_tree','</a:t>
                      </a:r>
                      <a:r>
                        <a:rPr lang="en-US" sz="1400" dirty="0" err="1"/>
                        <a:t>kd_tree</a:t>
                      </a:r>
                      <a:r>
                        <a:rPr lang="en-US" sz="1400" dirty="0"/>
                        <a:t>’],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leaf_size</a:t>
                      </a:r>
                      <a:r>
                        <a:rPr lang="en-US" sz="1400" dirty="0"/>
                        <a:t>: random number in [20,30]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4-Fold Time Series CV + custom splitting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94230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Scikit-learn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Extra Tree Regressor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n_estimators</a:t>
                      </a:r>
                      <a:r>
                        <a:rPr lang="en-US" sz="1400" dirty="0"/>
                        <a:t>: R [150,450]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max_depth</a:t>
                      </a:r>
                      <a:r>
                        <a:rPr lang="en-US" sz="1400" dirty="0"/>
                        <a:t>: R [12,16]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min_samples_leaf</a:t>
                      </a:r>
                      <a:r>
                        <a:rPr lang="en-US" sz="1400" dirty="0"/>
                        <a:t>: R [2,5]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de-DE" sz="1400" b="1" dirty="0"/>
                        <a:t>R</a:t>
                      </a:r>
                      <a:r>
                        <a:rPr lang="en-US" sz="1400" b="1" dirty="0"/>
                        <a:t> := Random number in the range 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4-Fold Time Series CV + custom splitting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60398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Microsoft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LigthGBM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learning_rate</a:t>
                      </a:r>
                      <a:r>
                        <a:rPr lang="en-US" sz="1400" dirty="0"/>
                        <a:t>: 0.01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boosting_type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gbdt</a:t>
                      </a:r>
                      <a:endParaRPr lang="en-US" sz="140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objective</a:t>
                      </a:r>
                      <a:r>
                        <a:rPr lang="en-US" sz="1400" dirty="0"/>
                        <a:t>: regression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sub_feature</a:t>
                      </a:r>
                      <a:r>
                        <a:rPr lang="en-US" sz="1400" dirty="0"/>
                        <a:t>: 0.7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num_leaves</a:t>
                      </a:r>
                      <a:r>
                        <a:rPr lang="en-US" sz="1400" dirty="0"/>
                        <a:t>: 60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o</a:t>
                      </a:r>
                      <a:r>
                        <a:rPr lang="en-US" sz="1400" dirty="0" err="1"/>
                        <a:t>ther</a:t>
                      </a:r>
                      <a:r>
                        <a:rPr lang="en-US" sz="1400" dirty="0"/>
                        <a:t> parameters 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       are default-values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n_estimators</a:t>
                      </a:r>
                      <a:r>
                        <a:rPr lang="en-US" sz="1400" dirty="0"/>
                        <a:t>: R [500, 900]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learning-rate</a:t>
                      </a:r>
                      <a:r>
                        <a:rPr lang="en-US" sz="1400" dirty="0"/>
                        <a:t>: R [0.1, 0.2]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num_leaves</a:t>
                      </a:r>
                      <a:r>
                        <a:rPr lang="en-US" sz="1400" dirty="0"/>
                        <a:t>: R [20, 60]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min_child_weight</a:t>
                      </a:r>
                      <a:r>
                        <a:rPr lang="en-US" sz="1400" dirty="0"/>
                        <a:t>: R [1, 10]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min_child_samples</a:t>
                      </a:r>
                      <a:r>
                        <a:rPr lang="en-US" sz="1400" dirty="0"/>
                        <a:t>: R [1, 100]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max_depth</a:t>
                      </a:r>
                      <a:r>
                        <a:rPr lang="en-US" sz="1400" dirty="0"/>
                        <a:t>: R [6,8]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Sequential Hold out CV</a:t>
                      </a:r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4-Fold Time Series CV + custom splitting</a:t>
                      </a:r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412884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Git/Open-source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XGBoost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max_depth</a:t>
                      </a:r>
                      <a:r>
                        <a:rPr lang="en-US" sz="1400" dirty="0"/>
                        <a:t>:10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min_child_weight</a:t>
                      </a:r>
                      <a:r>
                        <a:rPr lang="en-US" sz="1400" dirty="0"/>
                        <a:t>:10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learning_rate</a:t>
                      </a:r>
                      <a:r>
                        <a:rPr lang="en-US" sz="1400" dirty="0"/>
                        <a:t>: 0.01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obj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reg:linear</a:t>
                      </a:r>
                      <a:endParaRPr lang="en-US" sz="140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n_estimators</a:t>
                      </a:r>
                      <a:r>
                        <a:rPr lang="en-US" sz="1400" dirty="0"/>
                        <a:t>:1000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/>
                        <a:t>o</a:t>
                      </a:r>
                      <a:r>
                        <a:rPr lang="en-US" sz="1400" dirty="0" err="1"/>
                        <a:t>ther</a:t>
                      </a:r>
                      <a:r>
                        <a:rPr lang="en-US" sz="1400" dirty="0"/>
                        <a:t> parameters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       are default-values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 err="1"/>
                        <a:t>learning_rate</a:t>
                      </a:r>
                      <a:r>
                        <a:rPr lang="en-US" sz="1400" dirty="0"/>
                        <a:t>: R [0.01,0.15]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 err="1"/>
                        <a:t>n_estimators</a:t>
                      </a:r>
                      <a:r>
                        <a:rPr lang="en-US" sz="1400" dirty="0"/>
                        <a:t>: R [80,400]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subsample</a:t>
                      </a:r>
                      <a:r>
                        <a:rPr lang="en-US" sz="1400" dirty="0"/>
                        <a:t>: R [0.8,0.9]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 err="1"/>
                        <a:t>colsample_bytree</a:t>
                      </a:r>
                      <a:r>
                        <a:rPr lang="en-US" sz="1400" dirty="0"/>
                        <a:t>: R [0.8,0.9]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 err="1"/>
                        <a:t>max_depth</a:t>
                      </a:r>
                      <a:r>
                        <a:rPr lang="en-US" sz="1400" dirty="0"/>
                        <a:t>: R [4,15]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Sequential Hold out CV</a:t>
                      </a:r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4-Fold Time Series CV + custom splitting</a:t>
                      </a:r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139779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Keras/ Tensorflow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LSTM Network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/>
                        <a:t>LSTM(100) + Output Layer Dense (1) 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Sequential Hold out CV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860375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Keras/ Tensorflow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MLP Network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b="1" dirty="0"/>
                        <a:t>Num of hidden layers</a:t>
                      </a:r>
                      <a:r>
                        <a:rPr lang="de-DE" sz="1400" dirty="0"/>
                        <a:t>: 2 , Output layer : 1 neuron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b="1" dirty="0"/>
                        <a:t>Hidden Layer sizes</a:t>
                      </a:r>
                      <a:r>
                        <a:rPr lang="de-DE" sz="1400" dirty="0"/>
                        <a:t>: [50, 30] , Activation: Sigmoid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b="1" dirty="0"/>
                        <a:t>Dropout probability</a:t>
                      </a:r>
                      <a:r>
                        <a:rPr lang="de-DE" sz="1400" dirty="0"/>
                        <a:t>: [0.2, 0.3]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b="1" dirty="0"/>
                        <a:t>Output Activation</a:t>
                      </a:r>
                      <a:r>
                        <a:rPr lang="de-DE" sz="1400" dirty="0"/>
                        <a:t>: ReLu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/>
                        <a:t>L2-kernel regularizer and Batch Normalization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b="1" dirty="0"/>
                        <a:t>Optimizer</a:t>
                      </a:r>
                      <a:r>
                        <a:rPr lang="de-DE" sz="1400" dirty="0"/>
                        <a:t>: Stochastic Gradient Descent with momentum and decay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Sequential Hold out CV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0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8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1054</Words>
  <Application>Microsoft Office PowerPoint</Application>
  <PresentationFormat>Widescreen</PresentationFormat>
  <Paragraphs>145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Manda, Naga Venkata Harisyam (019)</dc:creator>
  <cp:lastModifiedBy>harisyam manda</cp:lastModifiedBy>
  <cp:revision>24</cp:revision>
  <dcterms:created xsi:type="dcterms:W3CDTF">2018-02-24T17:51:56Z</dcterms:created>
  <dcterms:modified xsi:type="dcterms:W3CDTF">2018-02-27T21:41:04Z</dcterms:modified>
</cp:coreProperties>
</file>