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unal Parikh | MAQ Software" initials="KP|MS" lastIdx="1" clrIdx="0">
    <p:extLst>
      <p:ext uri="{19B8F6BF-5375-455C-9EA6-DF929625EA0E}">
        <p15:presenceInfo xmlns:p15="http://schemas.microsoft.com/office/powerpoint/2012/main" userId="Krunal Parikh | MAQ Softwa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F948-19EE-4BEC-829B-B7421302B31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19CDA-8DA8-40B0-8354-471654572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07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19CDA-8DA8-40B0-8354-47165457279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9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SGD stands for Stochastic Gradient Descent: the gradient of the loss is estimated each sample at a time and the model is updated along the way with a decreasing strength schedule (aka learning rate)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19CDA-8DA8-40B0-8354-47165457279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95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5863-DA9C-4C4C-B279-F6E919560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11461-0EEE-4342-A351-64D29864C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8C5B-0B9A-44F0-AC47-070BF003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7849-5C6C-4FA3-AE3F-6DB7C81A05E5}" type="datetime1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AC227-EEF0-4348-AA04-852F2C6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6C52-6BD2-44F2-83BD-4FAE968D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B0D7-6086-4EB4-839F-812E57B8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85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6CAA-28E3-492F-B30C-7404820C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3BC2A-8503-4426-A976-34479DDF7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AC50-BBD3-4AC6-ABAE-DC90670D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A21-6A9B-4529-8FFC-F8AD1D210A55}" type="datetime1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EE50-6E21-4E39-8F5D-845011BE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F819-DCCF-4DF5-A059-B585C789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B0D7-6086-4EB4-839F-812E57B8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73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6BE6D-276C-4088-B1CB-14734EDE1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BCE64-25AF-4C59-91F9-77DAFBD36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48CA-54B9-4796-8FA0-C97478CC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BD3F-0F6B-4565-8570-F498AE2A38FD}" type="datetime1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2AA1-E7A7-4F7D-BF86-6FD7DEF0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A41C-0248-40FB-BD9F-3996BE2F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B0D7-6086-4EB4-839F-812E57B8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7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6500-4A57-4548-AD9F-CAEC8D6E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A9C2-CF3D-4000-BC39-2B378B0B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23112-03D8-4A96-8584-BAD8727E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5F7C-F475-4597-851B-F62719D52EB3}" type="datetime1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5A2B-32C3-4145-9206-CBFDC13C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0BBE4-9430-496E-9B4F-D21674E7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B0D7-6086-4EB4-839F-812E57B8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24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B781-784B-468F-AF16-323FF898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EE944-4E62-4A68-8190-E416DEC12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DF3-6CB5-4727-AD3A-02431CAB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ECB-CA80-46F9-AC47-78D9FFF8A192}" type="datetime1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40608-D460-4B8A-B290-25EBB812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F7940-9697-46AB-9D95-5FE2F025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B0D7-6086-4EB4-839F-812E57B8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3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5666-2A3E-4048-905D-49F394DF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DE04-AF7D-4079-8747-C622E9F8C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6E1CB-3EAF-4F8D-83FB-E3F166BE1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87C84-BC8A-4CFA-A058-55AEECBD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A17B-1B84-4214-A36B-B1916FE8ECCF}" type="datetime1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47ACF-4E19-49CE-9017-E015DAC2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389B8-731A-4377-BA65-4F3E2C29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B0D7-6086-4EB4-839F-812E57B8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5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0503-1CEA-4153-B892-007F1174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2AB4-FA76-4216-BC4E-5573270C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A5F46-23D9-4A92-8353-4FE05EEF4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54AE8-8645-4291-B879-C1C000250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71BB2-5039-4FDC-B314-094EB41D1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4CE33-E8FC-4F31-9B03-DE1D6883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49D1-27D1-41AC-80CE-7A7F5B533597}" type="datetime1">
              <a:rPr lang="en-IN" smtClean="0"/>
              <a:t>28-06-2021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75AAC-0470-443F-B6A7-668824B1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BB78F-1CB3-420B-A299-E5563809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B0D7-6086-4EB4-839F-812E57B8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30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8EAF-8222-4976-AC59-CE84218E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FA1F2-C90B-484C-AFC5-C4CCC48C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80E2-81E7-4420-9B57-437A10F98666}" type="datetime1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D93DC-0483-42E2-A9E6-DFE7F13D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5CD35-DB41-480D-BD8F-FED9FB27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B0D7-6086-4EB4-839F-812E57B8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53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4EE0E-0DDF-4055-A12A-ED84F97A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F408-CE47-4172-A7A6-FD01ED44F16E}" type="datetime1">
              <a:rPr lang="en-IN" smtClean="0"/>
              <a:t>28-06-2021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E36F5-FC1C-4EE9-8717-36315F9E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F3EF2-10C1-4E6E-999B-3786920A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B0D7-6086-4EB4-839F-812E57B8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8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94A7-B1B7-44E6-BA7B-C734E18F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0BCB-9B59-4276-8342-0DEA0D04E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A3E1F-068B-4FC2-9B7F-C7A3A47B1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4C3D4-6A45-4DB4-AB57-70F753DA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D01-B162-471F-A7EB-BCDD359F14FD}" type="datetime1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EEE9F-1F43-44D9-AFCF-13B6CD0F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598DB-0F00-43B3-9EDC-554479C4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B0D7-6086-4EB4-839F-812E57B8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6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406E-EA54-41B9-B920-F9991E84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E86C9-C980-403F-AD1C-BD5FF3B36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1CE23-55FD-45CE-86B2-D5373A627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34B0C-E8B2-4762-A885-93C41D50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C0E7-153D-45C8-A979-5F62FAA59EAA}" type="datetime1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91F23-C1D9-42B8-AC36-9D51555C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4891E-77AB-4075-8DEF-DB0AA202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B0D7-6086-4EB4-839F-812E57B8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68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6D8D2-3B1C-432B-8F35-6F509272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447D-B8CD-4C0F-9A42-6F2A0412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5178-8142-4B12-AC52-6ABBB9854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E2F9-6840-409C-BF5B-4B692AEA9F80}" type="datetime1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BDC92-D651-4C92-8F13-B1BE38662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A1AE-05AE-4BA2-BAEB-B83FD32A3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B0D7-6086-4EB4-839F-812E57B8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9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52AAC-7F67-4F63-9002-695F4B1DF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033" y="681629"/>
            <a:ext cx="5573478" cy="36836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Housing Loan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C2A57-A9D7-4B17-85D2-2EE2F194F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158" y="4434276"/>
            <a:ext cx="5271714" cy="1453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Science Hiring Challenge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Dr. Harita Parikh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6B5F537-3960-4E10-AE03-D496B4CD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4F9A94D1-9FCD-4778-A663-68663B4D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BB080F40-90BD-4CAA-9447-8DC3FCD0F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4B40E888-8966-450A-8477-2EE3636E6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126" y="423572"/>
            <a:ext cx="2648904" cy="918321"/>
          </a:xfrm>
          <a:prstGeom prst="rect">
            <a:avLst/>
          </a:prstGeom>
        </p:spPr>
      </p:pic>
      <p:pic>
        <p:nvPicPr>
          <p:cNvPr id="10" name="Picture 9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A43E4E15-D890-46F7-A706-AAE0C1AB7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75" y="3606466"/>
            <a:ext cx="2148242" cy="21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6FD0-F4CF-4878-99C2-C355EC71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Problem Statement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EDF7-5C11-420B-88AA-30CDF25E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12227"/>
                </a:solidFill>
                <a:effectLst/>
                <a:latin typeface="Palatino Linotype" panose="02040502050505030304" pitchFamily="18" charset="0"/>
              </a:rPr>
              <a:t>Housing finance is a </a:t>
            </a:r>
            <a:r>
              <a:rPr lang="en-US" sz="2400" b="1" i="0" dirty="0">
                <a:solidFill>
                  <a:srgbClr val="212227"/>
                </a:solidFill>
                <a:effectLst/>
                <a:latin typeface="Palatino Linotype" panose="02040502050505030304" pitchFamily="18" charset="0"/>
              </a:rPr>
              <a:t>long-term investment</a:t>
            </a:r>
            <a:r>
              <a:rPr lang="en-US" sz="2400" b="0" i="0" dirty="0">
                <a:solidFill>
                  <a:srgbClr val="212227"/>
                </a:solidFill>
                <a:effectLst/>
                <a:latin typeface="Palatino Linotype" panose="02040502050505030304" pitchFamily="18" charset="0"/>
              </a:rPr>
              <a:t>, which requires plenty of funds. </a:t>
            </a:r>
          </a:p>
          <a:p>
            <a:r>
              <a:rPr lang="en-US" sz="2400" b="0" i="0" dirty="0">
                <a:solidFill>
                  <a:srgbClr val="212227"/>
                </a:solidFill>
                <a:effectLst/>
                <a:latin typeface="Palatino Linotype" panose="02040502050505030304" pitchFamily="18" charset="0"/>
              </a:rPr>
              <a:t>With speed &amp; trust on top of customers’ agendas, financial institutions need to use capabilities such as automated processing, comprehensive credit scorecards, analytics-based decision making &amp; self-servicing for the effective partnership. </a:t>
            </a:r>
          </a:p>
          <a:p>
            <a:r>
              <a:rPr lang="en-US" sz="2400" b="0" i="0" dirty="0">
                <a:solidFill>
                  <a:srgbClr val="212227"/>
                </a:solidFill>
                <a:effectLst/>
                <a:latin typeface="Palatino Linotype" panose="02040502050505030304" pitchFamily="18" charset="0"/>
              </a:rPr>
              <a:t>There is a need to leverage the vast data available for digital customers to serve them better. 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12227"/>
                </a:solidFill>
                <a:latin typeface="Palatino Linotype" panose="02040502050505030304" pitchFamily="18" charset="0"/>
              </a:rPr>
              <a:t>Objectives</a:t>
            </a:r>
            <a:r>
              <a:rPr lang="en-US" sz="2400" dirty="0">
                <a:solidFill>
                  <a:srgbClr val="212227"/>
                </a:solidFill>
                <a:latin typeface="Palatino Linotype" panose="02040502050505030304" pitchFamily="18" charset="0"/>
              </a:rPr>
              <a:t>: </a:t>
            </a:r>
          </a:p>
          <a:p>
            <a:pPr lvl="1"/>
            <a:r>
              <a:rPr lang="en-US" sz="2000" dirty="0">
                <a:solidFill>
                  <a:srgbClr val="212227"/>
                </a:solidFill>
                <a:latin typeface="Palatino Linotype" panose="02040502050505030304" pitchFamily="18" charset="0"/>
              </a:rPr>
              <a:t>To predict the home loan amount that can be sanctioned to applicants</a:t>
            </a:r>
          </a:p>
          <a:p>
            <a:pPr lvl="1"/>
            <a:r>
              <a:rPr lang="en-US" sz="2000" dirty="0">
                <a:solidFill>
                  <a:srgbClr val="212227"/>
                </a:solidFill>
                <a:latin typeface="Palatino Linotype" panose="02040502050505030304" pitchFamily="18" charset="0"/>
              </a:rPr>
              <a:t>To provide business insights</a:t>
            </a:r>
            <a:endParaRPr lang="en-IN" sz="2000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2B240-B065-4E69-993F-7F002754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B0D7-6086-4EB4-839F-812E57B8387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98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DE597-334A-4B59-8A80-719FC960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B0D7-6086-4EB4-839F-812E57B8387A}" type="slidenum">
              <a:rPr lang="en-IN" smtClean="0"/>
              <a:t>3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67898-566F-48E8-B362-4DFDF5D5949E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-4875" t="-4375" r="1067" b="14518"/>
          <a:stretch/>
        </p:blipFill>
        <p:spPr>
          <a:xfrm>
            <a:off x="5648894" y="1522182"/>
            <a:ext cx="4588613" cy="44167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779C2-6A66-41E8-A3F4-CE1F28DF96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8800" y="1549283"/>
            <a:ext cx="3948344" cy="42953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C88F9C-B3D7-481E-B464-762865B04D29}"/>
              </a:ext>
            </a:extLst>
          </p:cNvPr>
          <p:cNvSpPr/>
          <p:nvPr/>
        </p:nvSpPr>
        <p:spPr>
          <a:xfrm>
            <a:off x="5967168" y="5297860"/>
            <a:ext cx="3948344" cy="4619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9630F-210E-4032-B6CE-58C31F53385E}"/>
              </a:ext>
            </a:extLst>
          </p:cNvPr>
          <p:cNvSpPr txBox="1"/>
          <p:nvPr/>
        </p:nvSpPr>
        <p:spPr>
          <a:xfrm>
            <a:off x="9987902" y="5198286"/>
            <a:ext cx="13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Dependent </a:t>
            </a:r>
          </a:p>
          <a:p>
            <a:r>
              <a:rPr lang="en-IN" b="1" dirty="0">
                <a:solidFill>
                  <a:srgbClr val="FF0000"/>
                </a:solidFill>
              </a:rPr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3B606-82D6-4A3F-9B97-2C29861DE082}"/>
              </a:ext>
            </a:extLst>
          </p:cNvPr>
          <p:cNvSpPr txBox="1"/>
          <p:nvPr/>
        </p:nvSpPr>
        <p:spPr>
          <a:xfrm>
            <a:off x="1762812" y="6045260"/>
            <a:ext cx="84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Palatino Linotype" panose="02040502050505030304" pitchFamily="18" charset="0"/>
              </a:rPr>
              <a:t>Features: 24                                      Independent: 23                                Dependent: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5642D-524E-4CB7-8950-03BEA1D7D810}"/>
              </a:ext>
            </a:extLst>
          </p:cNvPr>
          <p:cNvSpPr txBox="1"/>
          <p:nvPr/>
        </p:nvSpPr>
        <p:spPr>
          <a:xfrm>
            <a:off x="1762812" y="6363089"/>
            <a:ext cx="847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Palatino Linotype" panose="02040502050505030304" pitchFamily="18" charset="0"/>
              </a:rPr>
              <a:t>  </a:t>
            </a:r>
            <a:r>
              <a:rPr lang="en-IN" u="sng" dirty="0">
                <a:latin typeface="Palatino Linotype" panose="02040502050505030304" pitchFamily="18" charset="0"/>
              </a:rPr>
              <a:t>Categorical: 12                                    Numeric: 10                                       Boolean: 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CA556DA-0CE9-4982-BA52-42651EE7ED6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Garamond" panose="02020404030301010803" pitchFamily="18" charset="0"/>
              </a:rPr>
              <a:t>Overview of Available Data</a:t>
            </a:r>
          </a:p>
        </p:txBody>
      </p:sp>
    </p:spTree>
    <p:extLst>
      <p:ext uri="{BB962C8B-B14F-4D97-AF65-F5344CB8AC3E}">
        <p14:creationId xmlns:p14="http://schemas.microsoft.com/office/powerpoint/2010/main" val="102688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DABF-25E1-43A3-9F4A-31BD173B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47" y="365125"/>
            <a:ext cx="11457103" cy="1325563"/>
          </a:xfrm>
        </p:spPr>
        <p:txBody>
          <a:bodyPr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Data Exploration &amp; Processing: Pandas Profiling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348F77-C43E-4D07-AB12-BF071CC70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47804"/>
              </p:ext>
            </p:extLst>
          </p:nvPr>
        </p:nvGraphicFramePr>
        <p:xfrm>
          <a:off x="367448" y="1324049"/>
          <a:ext cx="11457104" cy="55168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222119">
                  <a:extLst>
                    <a:ext uri="{9D8B030D-6E8A-4147-A177-3AD203B41FA5}">
                      <a16:colId xmlns:a16="http://schemas.microsoft.com/office/drawing/2014/main" val="2095686144"/>
                    </a:ext>
                  </a:extLst>
                </a:gridCol>
                <a:gridCol w="1846997">
                  <a:extLst>
                    <a:ext uri="{9D8B030D-6E8A-4147-A177-3AD203B41FA5}">
                      <a16:colId xmlns:a16="http://schemas.microsoft.com/office/drawing/2014/main" val="2584673907"/>
                    </a:ext>
                  </a:extLst>
                </a:gridCol>
                <a:gridCol w="1846997">
                  <a:extLst>
                    <a:ext uri="{9D8B030D-6E8A-4147-A177-3AD203B41FA5}">
                      <a16:colId xmlns:a16="http://schemas.microsoft.com/office/drawing/2014/main" val="3648483457"/>
                    </a:ext>
                  </a:extLst>
                </a:gridCol>
                <a:gridCol w="1846997">
                  <a:extLst>
                    <a:ext uri="{9D8B030D-6E8A-4147-A177-3AD203B41FA5}">
                      <a16:colId xmlns:a16="http://schemas.microsoft.com/office/drawing/2014/main" val="3639619713"/>
                    </a:ext>
                  </a:extLst>
                </a:gridCol>
                <a:gridCol w="1846997">
                  <a:extLst>
                    <a:ext uri="{9D8B030D-6E8A-4147-A177-3AD203B41FA5}">
                      <a16:colId xmlns:a16="http://schemas.microsoft.com/office/drawing/2014/main" val="2744971011"/>
                    </a:ext>
                  </a:extLst>
                </a:gridCol>
                <a:gridCol w="1846997">
                  <a:extLst>
                    <a:ext uri="{9D8B030D-6E8A-4147-A177-3AD203B41FA5}">
                      <a16:colId xmlns:a16="http://schemas.microsoft.com/office/drawing/2014/main" val="106269652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Step 1: Drop Features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1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Feature name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Explanation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98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If high</a:t>
                      </a:r>
                    </a:p>
                    <a:p>
                      <a:pPr algn="ctr"/>
                      <a:r>
                        <a:rPr lang="en-IN" b="1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Missing value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Autocorrelation w/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If correlation w/ dependent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If uniform distribution across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9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6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Property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14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Income 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4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Income 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Age, Profession (included)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57886"/>
                  </a:ext>
                </a:extLst>
              </a:tr>
              <a:tr h="282733">
                <a:tc>
                  <a:txBody>
                    <a:bodyPr/>
                    <a:lstStyle/>
                    <a:p>
                      <a:r>
                        <a:rPr lang="en-IN" dirty="0"/>
                        <a:t>Expense 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Expense type 1</a:t>
                      </a:r>
                    </a:p>
                    <a:p>
                      <a:pPr algn="ctr"/>
                      <a:r>
                        <a:rPr lang="en-IN" dirty="0"/>
                        <a:t>(included)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54482"/>
                  </a:ext>
                </a:extLst>
              </a:tr>
              <a:tr h="282733">
                <a:tc>
                  <a:txBody>
                    <a:bodyPr/>
                    <a:lstStyle/>
                    <a:p>
                      <a:r>
                        <a:rPr lang="en-IN" dirty="0"/>
                        <a:t>Has active credit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8786"/>
                  </a:ext>
                </a:extLst>
              </a:tr>
              <a:tr h="282733">
                <a:tc>
                  <a:txBody>
                    <a:bodyPr/>
                    <a:lstStyle/>
                    <a:p>
                      <a:r>
                        <a:rPr lang="en-IN" dirty="0"/>
                        <a:t>Property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610687"/>
                  </a:ext>
                </a:extLst>
              </a:tr>
              <a:tr h="282733">
                <a:tc>
                  <a:txBody>
                    <a:bodyPr/>
                    <a:lstStyle/>
                    <a:p>
                      <a:r>
                        <a:rPr lang="en-IN" dirty="0"/>
                        <a:t>Property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1306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D0845-1698-44C2-8C9A-72C31F1B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2175" y="6379500"/>
            <a:ext cx="2743200" cy="365125"/>
          </a:xfrm>
        </p:spPr>
        <p:txBody>
          <a:bodyPr/>
          <a:lstStyle/>
          <a:p>
            <a:fld id="{D5ACB0D7-6086-4EB4-839F-812E57B8387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8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348F77-C43E-4D07-AB12-BF071CC70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10140"/>
              </p:ext>
            </p:extLst>
          </p:nvPr>
        </p:nvGraphicFramePr>
        <p:xfrm>
          <a:off x="327797" y="1440180"/>
          <a:ext cx="5563872" cy="39776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392172">
                  <a:extLst>
                    <a:ext uri="{9D8B030D-6E8A-4147-A177-3AD203B41FA5}">
                      <a16:colId xmlns:a16="http://schemas.microsoft.com/office/drawing/2014/main" val="2095686144"/>
                    </a:ext>
                  </a:extLst>
                </a:gridCol>
                <a:gridCol w="3171700">
                  <a:extLst>
                    <a:ext uri="{9D8B030D-6E8A-4147-A177-3AD203B41FA5}">
                      <a16:colId xmlns:a16="http://schemas.microsoft.com/office/drawing/2014/main" val="106269652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Step 2: Missing Value Treatment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1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Strategy Employed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9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Income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Impute 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6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Loan Expenses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Impute 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14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 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Impute 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4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Property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Replace ?, impute 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Co-Applicant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Replace ?, impute 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6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Dependents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Impute as category “0”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6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 of 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Impute as category “</a:t>
                      </a:r>
                      <a:r>
                        <a:rPr lang="en-IN" dirty="0" err="1"/>
                        <a:t>missing_val</a:t>
                      </a:r>
                      <a:r>
                        <a:rPr lang="en-IN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5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Loan Sanction Amount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Drop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361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EC9E9C-9275-4B36-8FD7-820551873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70811"/>
              </p:ext>
            </p:extLst>
          </p:nvPr>
        </p:nvGraphicFramePr>
        <p:xfrm>
          <a:off x="6095440" y="1440180"/>
          <a:ext cx="5563871" cy="22250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798474">
                  <a:extLst>
                    <a:ext uri="{9D8B030D-6E8A-4147-A177-3AD203B41FA5}">
                      <a16:colId xmlns:a16="http://schemas.microsoft.com/office/drawing/2014/main" val="2095686144"/>
                    </a:ext>
                  </a:extLst>
                </a:gridCol>
                <a:gridCol w="2765397">
                  <a:extLst>
                    <a:ext uri="{9D8B030D-6E8A-4147-A177-3AD203B41FA5}">
                      <a16:colId xmlns:a16="http://schemas.microsoft.com/office/drawing/2014/main" val="106269652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Step 3: Create Categories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1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Above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9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 of 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6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Expense Type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14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4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300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9948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57D1F82-6C71-4F07-889F-52416B78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69847"/>
              </p:ext>
            </p:extLst>
          </p:nvPr>
        </p:nvGraphicFramePr>
        <p:xfrm>
          <a:off x="6095441" y="3765064"/>
          <a:ext cx="5516455" cy="30175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34518">
                  <a:extLst>
                    <a:ext uri="{9D8B030D-6E8A-4147-A177-3AD203B41FA5}">
                      <a16:colId xmlns:a16="http://schemas.microsoft.com/office/drawing/2014/main" val="2095686144"/>
                    </a:ext>
                  </a:extLst>
                </a:gridCol>
                <a:gridCol w="2981937">
                  <a:extLst>
                    <a:ext uri="{9D8B030D-6E8A-4147-A177-3AD203B41FA5}">
                      <a16:colId xmlns:a16="http://schemas.microsoft.com/office/drawing/2014/main" val="1062696529"/>
                    </a:ext>
                  </a:extLst>
                </a:gridCol>
              </a:tblGrid>
              <a:tr h="3234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Step 4: Outlier Treatment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16499"/>
                  </a:ext>
                </a:extLst>
              </a:tr>
              <a:tr h="323403">
                <a:tc>
                  <a:txBody>
                    <a:bodyPr/>
                    <a:lstStyle/>
                    <a:p>
                      <a:r>
                        <a:rPr lang="en-IN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Strategy for clipping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92921"/>
                  </a:ext>
                </a:extLst>
              </a:tr>
              <a:tr h="558202"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&lt; (Q1 - 1.5 * IQR) &amp; &gt;(Q3 + 1.5 * IQR)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65101"/>
                  </a:ext>
                </a:extLst>
              </a:tr>
              <a:tr h="55820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Loan Expenses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&lt; (Q1 - 1.5 * IQR) &amp; &gt;(Q3 + 1.5 * IQR)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140242"/>
                  </a:ext>
                </a:extLst>
              </a:tr>
              <a:tr h="55820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 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&lt; (Q1 - 1.5 * IQR) &amp; &gt;(Q3 + 1.5 * IQR)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42030"/>
                  </a:ext>
                </a:extLst>
              </a:tr>
              <a:tr h="323403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Loan Sanction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&lt;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994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D0845-1698-44C2-8C9A-72C31F1B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2175" y="6379500"/>
            <a:ext cx="2743200" cy="365125"/>
          </a:xfrm>
        </p:spPr>
        <p:txBody>
          <a:bodyPr/>
          <a:lstStyle/>
          <a:p>
            <a:fld id="{D5ACB0D7-6086-4EB4-839F-812E57B8387A}" type="slidenum">
              <a:rPr lang="en-IN" smtClean="0"/>
              <a:t>5</a:t>
            </a:fld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D876679-806A-413C-BB29-4FED93FCB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47" y="365125"/>
            <a:ext cx="11457103" cy="1325563"/>
          </a:xfrm>
        </p:spPr>
        <p:txBody>
          <a:bodyPr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Data Exploration &amp; Processing: Pandas Profiling</a:t>
            </a:r>
          </a:p>
        </p:txBody>
      </p:sp>
    </p:spTree>
    <p:extLst>
      <p:ext uri="{BB962C8B-B14F-4D97-AF65-F5344CB8AC3E}">
        <p14:creationId xmlns:p14="http://schemas.microsoft.com/office/powerpoint/2010/main" val="295369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DABF-25E1-43A3-9F4A-31BD173B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Machine Learning &amp; Predictions: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D0845-1698-44C2-8C9A-72C31F1B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2175" y="6379500"/>
            <a:ext cx="2743200" cy="365125"/>
          </a:xfrm>
        </p:spPr>
        <p:txBody>
          <a:bodyPr/>
          <a:lstStyle/>
          <a:p>
            <a:fld id="{D5ACB0D7-6086-4EB4-839F-812E57B8387A}" type="slidenum">
              <a:rPr lang="en-IN" smtClean="0"/>
              <a:t>6</a:t>
            </a:fld>
            <a:endParaRPr lang="en-I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AF3FD6-5984-4E87-923D-6C8FBDBFE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sng" dirty="0">
                <a:solidFill>
                  <a:srgbClr val="212227"/>
                </a:solidFill>
                <a:effectLst/>
                <a:latin typeface="Palatino Linotype" panose="02040502050505030304" pitchFamily="18" charset="0"/>
              </a:rPr>
              <a:t>Evaluation Metric</a:t>
            </a:r>
            <a:r>
              <a:rPr lang="en-US" sz="2400" b="0" i="0" dirty="0">
                <a:solidFill>
                  <a:srgbClr val="212227"/>
                </a:solidFill>
                <a:effectLst/>
                <a:latin typeface="Palatino Linotype" panose="02040502050505030304" pitchFamily="18" charset="0"/>
              </a:rPr>
              <a:t>: </a:t>
            </a:r>
            <a:r>
              <a:rPr lang="en-IN" sz="2400" i="1" dirty="0">
                <a:latin typeface="Palatino Linotype" panose="02040502050505030304" pitchFamily="18" charset="0"/>
              </a:rPr>
              <a:t>max(0, 100)*r2_score(actual, predicted)</a:t>
            </a:r>
          </a:p>
          <a:p>
            <a:pPr marL="0" indent="0">
              <a:buNone/>
            </a:pPr>
            <a:r>
              <a:rPr lang="en-IN" sz="2400" dirty="0">
                <a:latin typeface="Palatino Linotype" panose="02040502050505030304" pitchFamily="18" charset="0"/>
              </a:rPr>
              <a:t>Interpretation of r-squared: 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r-squared (coefficient of determination) is a statistical measure that determines the proportion of variance in the dependent variable that can be explained by the independent variable.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r-squared shows how well the data fit the regression model (the goodness of fit).</a:t>
            </a:r>
          </a:p>
          <a:p>
            <a:pPr marL="0" indent="0">
              <a:buNone/>
            </a:pPr>
            <a:r>
              <a:rPr lang="en-US" sz="2400" u="sng" dirty="0">
                <a:latin typeface="Palatino Linotype" panose="02040502050505030304" pitchFamily="18" charset="0"/>
              </a:rPr>
              <a:t>Method used for hyperparameter tuning</a:t>
            </a:r>
            <a:r>
              <a:rPr lang="en-US" sz="2400" dirty="0">
                <a:latin typeface="Palatino Linotype" panose="02040502050505030304" pitchFamily="18" charset="0"/>
              </a:rPr>
              <a:t>: </a:t>
            </a:r>
            <a:r>
              <a:rPr lang="en-US" sz="2400" i="1" dirty="0" err="1">
                <a:latin typeface="Palatino Linotype" panose="02040502050505030304" pitchFamily="18" charset="0"/>
              </a:rPr>
              <a:t>GridSearchCV</a:t>
            </a:r>
            <a:endParaRPr lang="en-US" sz="2400" i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This function is a member of </a:t>
            </a:r>
            <a:r>
              <a:rPr lang="en-US" sz="2400" i="1" dirty="0" err="1">
                <a:latin typeface="Palatino Linotype" panose="02040502050505030304" pitchFamily="18" charset="0"/>
              </a:rPr>
              <a:t>sklearn's</a:t>
            </a:r>
            <a:r>
              <a:rPr lang="en-US" sz="2400" i="1" dirty="0">
                <a:latin typeface="Palatino Linotype" panose="02040502050505030304" pitchFamily="18" charset="0"/>
              </a:rPr>
              <a:t> </a:t>
            </a:r>
            <a:r>
              <a:rPr lang="en-US" sz="2400" i="1" dirty="0" err="1">
                <a:latin typeface="Palatino Linotype" panose="02040502050505030304" pitchFamily="18" charset="0"/>
              </a:rPr>
              <a:t>model_selection</a:t>
            </a:r>
            <a:r>
              <a:rPr lang="en-US" sz="2400" i="1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package.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It helps loop through predefined hyperparameters and fit the estimator (model) on training set to select the best parameters </a:t>
            </a:r>
          </a:p>
        </p:txBody>
      </p:sp>
    </p:spTree>
    <p:extLst>
      <p:ext uri="{BB962C8B-B14F-4D97-AF65-F5344CB8AC3E}">
        <p14:creationId xmlns:p14="http://schemas.microsoft.com/office/powerpoint/2010/main" val="63471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DABF-25E1-43A3-9F4A-31BD173B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Machine Learning &amp; Predictions: Python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0BE743-510D-4EDF-BB02-14D4A1941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35759"/>
              </p:ext>
            </p:extLst>
          </p:nvPr>
        </p:nvGraphicFramePr>
        <p:xfrm>
          <a:off x="138896" y="1294962"/>
          <a:ext cx="11817751" cy="555204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22339">
                  <a:extLst>
                    <a:ext uri="{9D8B030D-6E8A-4147-A177-3AD203B41FA5}">
                      <a16:colId xmlns:a16="http://schemas.microsoft.com/office/drawing/2014/main" val="605252095"/>
                    </a:ext>
                  </a:extLst>
                </a:gridCol>
                <a:gridCol w="3808071">
                  <a:extLst>
                    <a:ext uri="{9D8B030D-6E8A-4147-A177-3AD203B41FA5}">
                      <a16:colId xmlns:a16="http://schemas.microsoft.com/office/drawing/2014/main" val="1527103888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3877797731"/>
                    </a:ext>
                  </a:extLst>
                </a:gridCol>
                <a:gridCol w="1458410">
                  <a:extLst>
                    <a:ext uri="{9D8B030D-6E8A-4147-A177-3AD203B41FA5}">
                      <a16:colId xmlns:a16="http://schemas.microsoft.com/office/drawing/2014/main" val="3572654661"/>
                    </a:ext>
                  </a:extLst>
                </a:gridCol>
                <a:gridCol w="960699">
                  <a:extLst>
                    <a:ext uri="{9D8B030D-6E8A-4147-A177-3AD203B41FA5}">
                      <a16:colId xmlns:a16="http://schemas.microsoft.com/office/drawing/2014/main" val="777815308"/>
                    </a:ext>
                  </a:extLst>
                </a:gridCol>
                <a:gridCol w="2338085">
                  <a:extLst>
                    <a:ext uri="{9D8B030D-6E8A-4147-A177-3AD203B41FA5}">
                      <a16:colId xmlns:a16="http://schemas.microsoft.com/office/drawing/2014/main" val="432038881"/>
                    </a:ext>
                  </a:extLst>
                </a:gridCol>
              </a:tblGrid>
              <a:tr h="446336"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Underlying Intuition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Scores (r-squared)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Performance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76745"/>
                  </a:ext>
                </a:extLst>
              </a:tr>
              <a:tr h="4463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18032"/>
                  </a:ext>
                </a:extLst>
              </a:tr>
              <a:tr h="953876">
                <a:tc>
                  <a:txBody>
                    <a:bodyPr/>
                    <a:lstStyle/>
                    <a:p>
                      <a:r>
                        <a:rPr lang="en-IN" dirty="0"/>
                        <a:t>Linear regression</a:t>
                      </a:r>
                    </a:p>
                    <a:p>
                      <a:r>
                        <a:rPr lang="en-IN" dirty="0"/>
                        <a:t>(</a:t>
                      </a:r>
                      <a:r>
                        <a:rPr lang="en-IN" dirty="0" err="1"/>
                        <a:t>SGDRegressor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 model fitted by minimizing a regularized empirical loss with SGD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-544939397613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-544939397613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The negative R-squared value means that the prediction tends to be less accurate that the average value of the data set over time.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395162"/>
                  </a:ext>
                </a:extLst>
              </a:tr>
              <a:tr h="810307">
                <a:tc>
                  <a:txBody>
                    <a:bodyPr/>
                    <a:lstStyle/>
                    <a:p>
                      <a:r>
                        <a:rPr lang="en-IN" dirty="0"/>
                        <a:t>Support vector regression (</a:t>
                      </a:r>
                      <a:r>
                        <a:rPr lang="en-IN" dirty="0" err="1"/>
                        <a:t>svm.SVR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The best fit line is the hyperplane that has the maximum number of points.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-2354215279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-2362232657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62876"/>
                  </a:ext>
                </a:extLst>
              </a:tr>
              <a:tr h="779188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Constructs several decision trees and outputs the mean prediction of 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individual trees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80.75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vars present along with continuous</a:t>
                      </a:r>
                    </a:p>
                    <a:p>
                      <a:r>
                        <a:rPr lang="en-US" sz="1600" dirty="0"/>
                        <a:t>Trees can accurately divide the data based on categorical vars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17700"/>
                  </a:ext>
                </a:extLst>
              </a:tr>
              <a:tr h="1480457">
                <a:tc>
                  <a:txBody>
                    <a:bodyPr/>
                    <a:lstStyle/>
                    <a:p>
                      <a:r>
                        <a:rPr lang="en-IN" dirty="0"/>
                        <a:t>Gradient Boosting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Builds an additive model in a forward stage-wise fashion; it allows for the optimization of arbitrary differentiable loss functions. In each stage a regression tree is fit on the negative gradient of the given loss function.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77.73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Since it introduces a weak learner to improve the shortcomings of existing weak learners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1944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D0845-1698-44C2-8C9A-72C31F1B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2175" y="6379500"/>
            <a:ext cx="2743200" cy="365125"/>
          </a:xfrm>
        </p:spPr>
        <p:txBody>
          <a:bodyPr/>
          <a:lstStyle/>
          <a:p>
            <a:fld id="{D5ACB0D7-6086-4EB4-839F-812E57B8387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52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8FE5-BDA6-4D76-B101-DF1F7107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Machine Learning &amp; Predictions: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2BB69-A043-4E23-94BD-3084E6A86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Other algorithms applied:</a:t>
            </a:r>
          </a:p>
          <a:p>
            <a:pPr lvl="1"/>
            <a:r>
              <a:rPr lang="en-IN" dirty="0"/>
              <a:t>Stacking: layer 1: </a:t>
            </a:r>
            <a:r>
              <a:rPr lang="en-IN" i="1" dirty="0" err="1"/>
              <a:t>random_forest</a:t>
            </a:r>
            <a:r>
              <a:rPr lang="en-IN" dirty="0"/>
              <a:t> &amp; </a:t>
            </a:r>
            <a:r>
              <a:rPr lang="en-IN" i="1" dirty="0" err="1"/>
              <a:t>gradient_boosting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                   layer 2: </a:t>
            </a:r>
            <a:r>
              <a:rPr lang="en-IN" dirty="0" err="1"/>
              <a:t>random_forest</a:t>
            </a:r>
            <a:endParaRPr lang="en-IN" dirty="0"/>
          </a:p>
          <a:p>
            <a:pPr lvl="1"/>
            <a:r>
              <a:rPr lang="en-IN" dirty="0"/>
              <a:t>Stacking: layer 1: </a:t>
            </a:r>
            <a:r>
              <a:rPr lang="en-IN" i="1" dirty="0" err="1"/>
              <a:t>random_forest</a:t>
            </a:r>
            <a:r>
              <a:rPr lang="en-IN" dirty="0"/>
              <a:t> &amp; </a:t>
            </a:r>
            <a:r>
              <a:rPr lang="en-IN" i="1" dirty="0" err="1"/>
              <a:t>gradient_boosting</a:t>
            </a:r>
            <a:endParaRPr lang="en-IN" i="1" dirty="0"/>
          </a:p>
          <a:p>
            <a:pPr marL="457200" lvl="1" indent="0">
              <a:buNone/>
            </a:pPr>
            <a:r>
              <a:rPr lang="en-IN" i="1" dirty="0"/>
              <a:t>     </a:t>
            </a:r>
            <a:r>
              <a:rPr lang="en-IN" dirty="0"/>
              <a:t>                layer 2: </a:t>
            </a:r>
            <a:r>
              <a:rPr lang="en-IN" i="1" dirty="0" err="1"/>
              <a:t>sgd_linear</a:t>
            </a:r>
            <a:endParaRPr lang="en-IN" i="1" dirty="0"/>
          </a:p>
          <a:p>
            <a:pPr lvl="1"/>
            <a:r>
              <a:rPr lang="en-IN" dirty="0"/>
              <a:t>Stacking: layer 1: </a:t>
            </a:r>
            <a:r>
              <a:rPr lang="en-IN" i="1" dirty="0" err="1"/>
              <a:t>random_forest</a:t>
            </a:r>
            <a:r>
              <a:rPr lang="en-IN" dirty="0"/>
              <a:t> &amp; </a:t>
            </a:r>
            <a:r>
              <a:rPr lang="en-IN" i="1" dirty="0" err="1"/>
              <a:t>sgd_linear</a:t>
            </a:r>
            <a:endParaRPr lang="en-IN" i="1" dirty="0"/>
          </a:p>
          <a:p>
            <a:pPr marL="457200" lvl="1" indent="0">
              <a:buNone/>
            </a:pPr>
            <a:r>
              <a:rPr lang="en-IN" i="1" dirty="0"/>
              <a:t>     </a:t>
            </a:r>
            <a:r>
              <a:rPr lang="en-IN" dirty="0"/>
              <a:t>                layer 2: </a:t>
            </a:r>
            <a:r>
              <a:rPr lang="en-IN" i="1" dirty="0" err="1"/>
              <a:t>sgd_linear</a:t>
            </a:r>
            <a:endParaRPr lang="en-IN" dirty="0"/>
          </a:p>
          <a:p>
            <a:pPr lvl="1"/>
            <a:r>
              <a:rPr lang="en-IN" dirty="0"/>
              <a:t>Bayesian Ridge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E7501-ADC0-4147-ABF5-57BB4C4C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B0D7-6086-4EB4-839F-812E57B8387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01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448649-1817-456F-A112-DB8DC46B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Garamond" panose="02020404030301010803" pitchFamily="18" charset="0"/>
              </a:rPr>
              <a:t>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918E-7AA0-44E5-AF26-57FD5799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02" y="2052143"/>
            <a:ext cx="3579449" cy="120159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100" i="1" dirty="0">
                <a:solidFill>
                  <a:schemeClr val="bg1">
                    <a:alpha val="60000"/>
                  </a:schemeClr>
                </a:solidFill>
                <a:latin typeface="Palatino Linotype" panose="02040502050505030304" pitchFamily="18" charset="0"/>
              </a:rPr>
              <a:t>Right now, we’re seeing a lot of companies dramatically increase their machine learning investments, with special focus on use cases surrounding process automation and customer experience.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100" i="1" dirty="0">
                <a:solidFill>
                  <a:schemeClr val="bg1">
                    <a:alpha val="60000"/>
                  </a:schemeClr>
                </a:solidFill>
                <a:latin typeface="Palatino Linotype" panose="02040502050505030304" pitchFamily="18" charset="0"/>
              </a:rPr>
              <a:t>Diego Oppenheimer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i="1" dirty="0">
                <a:solidFill>
                  <a:schemeClr val="bg1">
                    <a:alpha val="60000"/>
                  </a:schemeClr>
                </a:solidFill>
                <a:latin typeface="Palatino Linotype" panose="02040502050505030304" pitchFamily="18" charset="0"/>
              </a:rPr>
              <a:t>CEO and Co-Founder, </a:t>
            </a:r>
            <a:r>
              <a:rPr lang="en-US" sz="1100" i="1" dirty="0" err="1">
                <a:solidFill>
                  <a:schemeClr val="bg1">
                    <a:alpha val="60000"/>
                  </a:schemeClr>
                </a:solidFill>
                <a:latin typeface="Palatino Linotype" panose="02040502050505030304" pitchFamily="18" charset="0"/>
              </a:rPr>
              <a:t>Algorithmia</a:t>
            </a:r>
            <a:endParaRPr lang="en-US" sz="1100" i="1" dirty="0">
              <a:solidFill>
                <a:schemeClr val="bg1">
                  <a:alpha val="60000"/>
                </a:schemeClr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i="1" dirty="0">
                <a:solidFill>
                  <a:schemeClr val="bg1">
                    <a:alpha val="60000"/>
                  </a:schemeClr>
                </a:solidFill>
                <a:latin typeface="Palatino Linotype" panose="02040502050505030304" pitchFamily="18" charset="0"/>
              </a:rPr>
              <a:t> - AI Use Cases in 2021, Appen Partner Spotlight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i="1" dirty="0">
              <a:solidFill>
                <a:schemeClr val="bg1">
                  <a:alpha val="60000"/>
                </a:schemeClr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100" i="1" dirty="0">
              <a:solidFill>
                <a:schemeClr val="bg1">
                  <a:alpha val="60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ED15C-F506-42DD-B75E-CD2D3943B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435" y="15533"/>
            <a:ext cx="4202348" cy="68424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8E908-2049-4B43-B28E-9E449444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ACB0D7-6086-4EB4-839F-812E57B8387A}" type="slidenum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9EE0C9-DAAB-476B-8287-C02DCA993871}"/>
              </a:ext>
            </a:extLst>
          </p:cNvPr>
          <p:cNvSpPr/>
          <p:nvPr/>
        </p:nvSpPr>
        <p:spPr>
          <a:xfrm>
            <a:off x="6711785" y="5618375"/>
            <a:ext cx="4063052" cy="1224092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63882D-8E4D-4757-B52C-21C1787E472F}"/>
              </a:ext>
            </a:extLst>
          </p:cNvPr>
          <p:cNvSpPr txBox="1"/>
          <p:nvPr/>
        </p:nvSpPr>
        <p:spPr>
          <a:xfrm>
            <a:off x="5075592" y="87669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Feature </a:t>
            </a:r>
          </a:p>
          <a:p>
            <a:r>
              <a:rPr lang="en-IN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Importance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CE949-1E2E-453B-A49A-736DEC5B5CFD}"/>
              </a:ext>
            </a:extLst>
          </p:cNvPr>
          <p:cNvSpPr txBox="1"/>
          <p:nvPr/>
        </p:nvSpPr>
        <p:spPr>
          <a:xfrm>
            <a:off x="569602" y="3709244"/>
            <a:ext cx="34461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bg1">
                    <a:alpha val="60000"/>
                  </a:schemeClr>
                </a:solidFill>
                <a:latin typeface="Palatino Linotype" panose="02040502050505030304" pitchFamily="18" charset="0"/>
              </a:rPr>
              <a:t>With the objective of improving customer experience at home loan finance and improving the ROI by precise sanction amount predictions, 5 features (highlighted in the image) from the given dataset were found to be most relevant. 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bg1">
                    <a:alpha val="60000"/>
                  </a:schemeClr>
                </a:solidFill>
                <a:latin typeface="Palatino Linotype" panose="02040502050505030304" pitchFamily="18" charset="0"/>
              </a:rPr>
              <a:t>The algorithm were run separately on the features found to be of importance using random forest </a:t>
            </a:r>
            <a:r>
              <a:rPr lang="en-US" sz="1200" b="1" i="1" dirty="0" err="1">
                <a:solidFill>
                  <a:schemeClr val="bg1">
                    <a:alpha val="60000"/>
                  </a:schemeClr>
                </a:solidFill>
                <a:latin typeface="Palatino Linotype" panose="02040502050505030304" pitchFamily="18" charset="0"/>
              </a:rPr>
              <a:t>feature_importance</a:t>
            </a:r>
            <a:r>
              <a:rPr lang="en-US" sz="1200" b="1" i="1" dirty="0">
                <a:solidFill>
                  <a:schemeClr val="bg1">
                    <a:alpha val="60000"/>
                  </a:schemeClr>
                </a:solidFill>
                <a:latin typeface="Palatino Linotype" panose="02040502050505030304" pitchFamily="18" charset="0"/>
              </a:rPr>
              <a:t>_ attribute, and the model gave the same exact output with similar metrics profile.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bg1">
                    <a:alpha val="60000"/>
                  </a:schemeClr>
                </a:solidFill>
                <a:latin typeface="Palatino Linotype" panose="02040502050505030304" pitchFamily="18" charset="0"/>
              </a:rPr>
              <a:t>Not surprisingly, these features were also found to have strong correlation with the dependent variable.</a:t>
            </a:r>
            <a:endParaRPr lang="en-IN" sz="1200" i="1" dirty="0">
              <a:solidFill>
                <a:schemeClr val="bg1">
                  <a:alpha val="60000"/>
                </a:schemeClr>
              </a:solidFill>
              <a:latin typeface="Palatino Linotype" panose="02040502050505030304" pitchFamily="18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6306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920</Words>
  <Application>Microsoft Office PowerPoint</Application>
  <PresentationFormat>Widescreen</PresentationFormat>
  <Paragraphs>174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Palatino Linotype</vt:lpstr>
      <vt:lpstr>Office Theme</vt:lpstr>
      <vt:lpstr>Housing Loan Finance</vt:lpstr>
      <vt:lpstr>Problem Statement &amp; Objectives</vt:lpstr>
      <vt:lpstr>PowerPoint Presentation</vt:lpstr>
      <vt:lpstr>Data Exploration &amp; Processing: Pandas Profiling</vt:lpstr>
      <vt:lpstr>Data Exploration &amp; Processing: Pandas Profiling</vt:lpstr>
      <vt:lpstr>Machine Learning &amp; Predictions: Python</vt:lpstr>
      <vt:lpstr>Machine Learning &amp; Predictions: Python</vt:lpstr>
      <vt:lpstr>Machine Learning &amp; Predictions: Python</vt:lpstr>
      <vt:lpstr>Business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Loan Grants</dc:title>
  <dc:creator>Krunal Parikh | MAQ Software</dc:creator>
  <cp:lastModifiedBy>Krunal Parikh | MAQ Software</cp:lastModifiedBy>
  <cp:revision>38</cp:revision>
  <dcterms:created xsi:type="dcterms:W3CDTF">2021-06-25T12:57:48Z</dcterms:created>
  <dcterms:modified xsi:type="dcterms:W3CDTF">2021-06-28T13:20:03Z</dcterms:modified>
</cp:coreProperties>
</file>