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63" r:id="rId3"/>
    <p:sldId id="261" r:id="rId4"/>
    <p:sldId id="268" r:id="rId5"/>
    <p:sldId id="270" r:id="rId6"/>
    <p:sldId id="269" r:id="rId7"/>
    <p:sldId id="275" r:id="rId8"/>
    <p:sldId id="264" r:id="rId9"/>
    <p:sldId id="271" r:id="rId10"/>
    <p:sldId id="265" r:id="rId11"/>
    <p:sldId id="272"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561B7-C621-4516-8B62-4C2E361EBFF1}" v="3" dt="2023-09-29T17:06:17.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4711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1091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765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402165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21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09568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7445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3041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7140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69160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22173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4366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7348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20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62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62626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29-09-2023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3205070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53" y="469038"/>
            <a:ext cx="7935390" cy="1333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163877" y="2290986"/>
            <a:ext cx="10804072" cy="523220"/>
          </a:xfrm>
          <a:prstGeom prst="rect">
            <a:avLst/>
          </a:prstGeom>
          <a:noFill/>
        </p:spPr>
        <p:txBody>
          <a:bodyPr wrap="square" rtlCol="0">
            <a:spAutoFit/>
          </a:bodyPr>
          <a:lstStyle/>
          <a:p>
            <a:r>
              <a:rPr lang="en-IN" dirty="0"/>
              <a:t>	</a:t>
            </a:r>
            <a:r>
              <a:rPr lang="en-IN" sz="2800" b="1" dirty="0"/>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721835" y="3107635"/>
            <a:ext cx="10297887" cy="2246769"/>
          </a:xfrm>
          <a:prstGeom prst="rect">
            <a:avLst/>
          </a:prstGeom>
          <a:noFill/>
        </p:spPr>
        <p:txBody>
          <a:bodyPr wrap="square" rtlCol="0">
            <a:spAutoFit/>
          </a:bodyPr>
          <a:lstStyle/>
          <a:p>
            <a:r>
              <a:rPr lang="en-IN" sz="2000" b="1" dirty="0"/>
              <a:t>PROJECT NAME : </a:t>
            </a:r>
            <a:r>
              <a:rPr lang="en-IN" sz="2000" dirty="0">
                <a:latin typeface="Arial" panose="020B0604020202020204" pitchFamily="34" charset="0"/>
                <a:cs typeface="Arial" panose="020B0604020202020204" pitchFamily="34" charset="0"/>
              </a:rPr>
              <a:t>ENVIRONMENTAL</a:t>
            </a:r>
            <a:r>
              <a:rPr lang="en-IN" sz="2000" dirty="0"/>
              <a:t> </a:t>
            </a:r>
            <a:r>
              <a:rPr lang="en-IN" sz="2000" dirty="0">
                <a:latin typeface="Arial" panose="020B0604020202020204" pitchFamily="34" charset="0"/>
                <a:cs typeface="Arial" panose="020B0604020202020204" pitchFamily="34" charset="0"/>
              </a:rPr>
              <a:t>MONITORING</a:t>
            </a:r>
            <a:r>
              <a:rPr lang="en-IN" sz="2000" b="1" dirty="0"/>
              <a:t>.</a:t>
            </a:r>
            <a:endParaRPr lang="en-IN" sz="2000" dirty="0"/>
          </a:p>
          <a:p>
            <a:r>
              <a:rPr lang="en-IN" sz="2000" b="1" dirty="0"/>
              <a:t>TEAM NAME       : </a:t>
            </a:r>
            <a:r>
              <a:rPr lang="en-IN" sz="2000" dirty="0">
                <a:latin typeface="Arial" panose="020B0604020202020204" pitchFamily="34" charset="0"/>
                <a:cs typeface="Arial" panose="020B0604020202020204" pitchFamily="34" charset="0"/>
              </a:rPr>
              <a:t>Proj_224786_Team_3</a:t>
            </a:r>
          </a:p>
          <a:p>
            <a:r>
              <a:rPr lang="en-IN" sz="2000" b="1" dirty="0"/>
              <a:t>TEAM MEMBERS :</a:t>
            </a:r>
          </a:p>
          <a:p>
            <a:r>
              <a:rPr lang="en-IN" dirty="0">
                <a:latin typeface="Bell MT" panose="02020503060305020303" pitchFamily="18" charset="0"/>
              </a:rPr>
              <a:t>	</a:t>
            </a:r>
            <a:r>
              <a:rPr lang="en-IN"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HARIKEERTHI.S(113321104025)</a:t>
            </a:r>
          </a:p>
          <a:p>
            <a:r>
              <a:rPr lang="en-IN" sz="2000" dirty="0">
                <a:latin typeface="Arial" panose="020B0604020202020204" pitchFamily="34" charset="0"/>
                <a:cs typeface="Arial" panose="020B0604020202020204" pitchFamily="34" charset="0"/>
              </a:rPr>
              <a:t>                HARITHA.D(113321104027)</a:t>
            </a:r>
          </a:p>
          <a:p>
            <a:r>
              <a:rPr lang="en-IN" sz="2000" dirty="0">
                <a:latin typeface="Arial" panose="020B0604020202020204" pitchFamily="34" charset="0"/>
                <a:cs typeface="Arial" panose="020B0604020202020204" pitchFamily="34" charset="0"/>
              </a:rPr>
              <a:t>                HEMALATHA.S(113321104028)</a:t>
            </a:r>
          </a:p>
          <a:p>
            <a:r>
              <a:rPr lang="en-IN" sz="2000" dirty="0">
                <a:latin typeface="Arial" panose="020B0604020202020204" pitchFamily="34" charset="0"/>
                <a:cs typeface="Arial" panose="020B0604020202020204" pitchFamily="34" charset="0"/>
              </a:rPr>
              <a:t>               JANANI.M.A(113321104030)                       </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818558" y="475761"/>
            <a:ext cx="8572500" cy="391205"/>
          </a:xfrm>
        </p:spPr>
        <p:txBody>
          <a:bodyPr>
            <a:noAutofit/>
          </a:bodyPr>
          <a:lstStyle/>
          <a:p>
            <a:pPr algn="l"/>
            <a:r>
              <a:rPr lang="en-IN" sz="4400" b="1" i="0" dirty="0">
                <a:solidFill>
                  <a:srgbClr val="313131"/>
                </a:solidFill>
                <a:effectLst/>
                <a:latin typeface="Bell MT" panose="02020503060305020303" pitchFamily="18" charset="0"/>
              </a:rPr>
              <a:t>Integration Approach: </a:t>
            </a:r>
            <a:endParaRPr lang="en-IN" sz="4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593271" y="1249965"/>
            <a:ext cx="9427029" cy="4936671"/>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              Integrating environmental monitoring with other disciplines and sectors is not a one-size-fits-all process, as the context, purpose, and scope of the project or program will dictate the approach. </a:t>
            </a:r>
          </a:p>
          <a:p>
            <a:pPr algn="l"/>
            <a:r>
              <a:rPr lang="en-US" sz="2000" dirty="0">
                <a:solidFill>
                  <a:schemeClr val="tx1"/>
                </a:solidFill>
                <a:latin typeface="Arial" panose="020B0604020202020204" pitchFamily="34" charset="0"/>
                <a:cs typeface="Arial" panose="020B0604020202020204" pitchFamily="34" charset="0"/>
              </a:rPr>
              <a:t>However, some general steps and principles can guide the integration process.</a:t>
            </a:r>
          </a:p>
          <a:p>
            <a:pPr algn="l"/>
            <a:r>
              <a:rPr lang="en-US" sz="2000" dirty="0">
                <a:solidFill>
                  <a:schemeClr val="tx1"/>
                </a:solidFill>
                <a:latin typeface="Arial" panose="020B0604020202020204" pitchFamily="34" charset="0"/>
                <a:cs typeface="Arial" panose="020B0604020202020204" pitchFamily="34" charset="0"/>
              </a:rPr>
              <a:t> This includes defining the problem or opportunity, identifying relevant disciplines and sectors, establishing a common framework and language for data collection and analysis, engaging stakeholders throughout the process, applying appropriate methods and tools to integrate data and outputs, evaluating outcomes and impacts, and sharing lessons learned. </a:t>
            </a:r>
          </a:p>
          <a:p>
            <a:pPr algn="l"/>
            <a:r>
              <a:rPr lang="en-US" sz="2000" dirty="0">
                <a:solidFill>
                  <a:schemeClr val="tx1"/>
                </a:solidFill>
                <a:latin typeface="Arial" panose="020B0604020202020204" pitchFamily="34" charset="0"/>
                <a:cs typeface="Arial" panose="020B0604020202020204" pitchFamily="34" charset="0"/>
              </a:rPr>
              <a:t>These steps will help ensure a successful integration of environmental monitoring with other disciplines and sectors.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94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2EA8A-81D6-AFCA-E426-BB75DE6F16D8}"/>
              </a:ext>
            </a:extLst>
          </p:cNvPr>
          <p:cNvSpPr>
            <a:spLocks noGrp="1"/>
          </p:cNvSpPr>
          <p:nvPr>
            <p:ph idx="1"/>
          </p:nvPr>
        </p:nvSpPr>
        <p:spPr>
          <a:xfrm>
            <a:off x="251792" y="513522"/>
            <a:ext cx="9965634" cy="6165574"/>
          </a:xfrm>
        </p:spPr>
        <p:txBody>
          <a:bodyPr>
            <a:normAutofit/>
          </a:bodyPr>
          <a:lstStyle/>
          <a:p>
            <a:pPr marL="0" indent="0">
              <a:buNone/>
            </a:pPr>
            <a:r>
              <a:rPr lang="en-US" sz="4800" b="1" dirty="0">
                <a:latin typeface="Bell MT" panose="02020503060305020303" pitchFamily="18" charset="0"/>
              </a:rPr>
              <a:t>EXAMPLES OF INTEGRATION:</a:t>
            </a:r>
          </a:p>
          <a:p>
            <a:pPr marL="0" indent="0">
              <a:buNone/>
            </a:pPr>
            <a:r>
              <a:rPr lang="en-US" dirty="0">
                <a:solidFill>
                  <a:schemeClr val="tx1"/>
                </a:solidFill>
              </a:rPr>
              <a:t>                     </a:t>
            </a:r>
            <a:r>
              <a:rPr lang="en-US" sz="2000" dirty="0">
                <a:solidFill>
                  <a:schemeClr val="tx1"/>
                </a:solidFill>
                <a:latin typeface="Arial" panose="020B0604020202020204" pitchFamily="34" charset="0"/>
                <a:cs typeface="Arial" panose="020B0604020202020204" pitchFamily="34" charset="0"/>
              </a:rPr>
              <a:t>Environmental monitoring can be integrated with other disciplines and sectors in a variety of contexts and scales.</a:t>
            </a:r>
          </a:p>
          <a:p>
            <a:pPr marL="0" indent="0">
              <a:buNone/>
            </a:pPr>
            <a:r>
              <a:rPr lang="en-US" sz="2000" dirty="0">
                <a:solidFill>
                  <a:schemeClr val="tx1"/>
                </a:solidFill>
                <a:latin typeface="Arial" panose="020B0604020202020204" pitchFamily="34" charset="0"/>
                <a:cs typeface="Arial" panose="020B0604020202020204" pitchFamily="34" charset="0"/>
              </a:rPr>
              <a:t>                     For example, remote sensing, geographic information systems, and participatory mapping can be used to monitor land degradation and restoration.</a:t>
            </a:r>
          </a:p>
          <a:p>
            <a:pPr marL="0" indent="0">
              <a:buNone/>
            </a:pPr>
            <a:r>
              <a:rPr lang="en-US" sz="2000" dirty="0">
                <a:solidFill>
                  <a:schemeClr val="tx1"/>
                </a:solidFill>
                <a:latin typeface="Arial" panose="020B0604020202020204" pitchFamily="34" charset="0"/>
                <a:cs typeface="Arial" panose="020B0604020202020204" pitchFamily="34" charset="0"/>
              </a:rPr>
              <a:t>                     Hydrological, ecological, and socio-economic indicators can be combined to monitor water quality and quantity. Climate, biodiversity, and health data can be integrated to monitor the impacts of climate change on human and ecosystem health.</a:t>
            </a:r>
          </a:p>
          <a:p>
            <a:pPr marL="0" indent="0">
              <a:buNone/>
            </a:pPr>
            <a:r>
              <a:rPr lang="en-US" sz="2000" dirty="0">
                <a:solidFill>
                  <a:schemeClr val="tx1"/>
                </a:solidFill>
                <a:latin typeface="Arial" panose="020B0604020202020204" pitchFamily="34" charset="0"/>
                <a:cs typeface="Arial" panose="020B0604020202020204" pitchFamily="34" charset="0"/>
              </a:rPr>
              <a:t>                     Natural capital accounting, ecosystem services valuation, and green economy modeling can all be used to monitor the benefits and costs of natural resource management. </a:t>
            </a:r>
          </a:p>
          <a:p>
            <a:pPr marL="0" indent="0">
              <a:buNone/>
            </a:pPr>
            <a:r>
              <a:rPr lang="en-US" sz="2000" dirty="0">
                <a:solidFill>
                  <a:schemeClr val="tx1"/>
                </a:solidFill>
                <a:latin typeface="Arial" panose="020B0604020202020204" pitchFamily="34" charset="0"/>
                <a:cs typeface="Arial" panose="020B0604020202020204" pitchFamily="34" charset="0"/>
              </a:rPr>
              <a:t>                     Finally, citizen science, social media, and mobile applications can be employed to monitor environmental awareness and behavior.</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4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6C909EC-E588-2436-FF26-1BAC16213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44" y="1391479"/>
            <a:ext cx="7262191" cy="3432312"/>
          </a:xfrm>
        </p:spPr>
      </p:pic>
    </p:spTree>
    <p:extLst>
      <p:ext uri="{BB962C8B-B14F-4D97-AF65-F5344CB8AC3E}">
        <p14:creationId xmlns:p14="http://schemas.microsoft.com/office/powerpoint/2010/main" val="156931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849086" y="466242"/>
            <a:ext cx="9818914" cy="567191"/>
          </a:xfrm>
        </p:spPr>
        <p:txBody>
          <a:bodyPr>
            <a:normAutofit fontScale="90000"/>
          </a:bodyPr>
          <a:lstStyle/>
          <a:p>
            <a:pPr algn="l"/>
            <a:r>
              <a:rPr lang="en-IN" sz="4900" b="1" i="0" dirty="0">
                <a:solidFill>
                  <a:srgbClr val="313131"/>
                </a:solidFill>
                <a:effectLst/>
                <a:latin typeface="Bell MT" panose="02020503060305020303" pitchFamily="18" charset="0"/>
              </a:rPr>
              <a:t>Project</a:t>
            </a:r>
            <a:r>
              <a:rPr lang="en-IN" sz="2400" b="1" i="0" dirty="0">
                <a:solidFill>
                  <a:srgbClr val="313131"/>
                </a:solidFill>
                <a:effectLst/>
                <a:latin typeface="Bell MT" panose="02020503060305020303" pitchFamily="18" charset="0"/>
              </a:rPr>
              <a:t> </a:t>
            </a:r>
            <a:r>
              <a:rPr lang="en-IN" sz="4400" b="1" i="0" dirty="0">
                <a:solidFill>
                  <a:srgbClr val="313131"/>
                </a:solidFill>
                <a:effectLst/>
                <a:latin typeface="Bell MT" panose="02020503060305020303" pitchFamily="18" charset="0"/>
              </a:rPr>
              <a:t>Definition</a:t>
            </a:r>
            <a:r>
              <a:rPr lang="en-IN" sz="2400" b="1" i="0" dirty="0">
                <a:solidFill>
                  <a:srgbClr val="313131"/>
                </a:solidFill>
                <a:effectLst/>
                <a:latin typeface="Bell MT" panose="02020503060305020303" pitchFamily="18" charset="0"/>
              </a:rPr>
              <a:t>:</a:t>
            </a:r>
            <a:endParaRPr lang="en-IN" sz="2400" dirty="0">
              <a:latin typeface="Bell MT" panose="02020503060305020303" pitchFamily="18" charset="0"/>
            </a:endParaRPr>
          </a:p>
        </p:txBody>
      </p:sp>
      <p:sp>
        <p:nvSpPr>
          <p:cNvPr id="5" name="Subtitle 4">
            <a:extLst>
              <a:ext uri="{FF2B5EF4-FFF2-40B4-BE49-F238E27FC236}">
                <a16:creationId xmlns:a16="http://schemas.microsoft.com/office/drawing/2014/main" id="{1F97CF48-6B7E-85A7-E909-59C38ADF4D6C}"/>
              </a:ext>
            </a:extLst>
          </p:cNvPr>
          <p:cNvSpPr>
            <a:spLocks noGrp="1"/>
          </p:cNvSpPr>
          <p:nvPr>
            <p:ph type="subTitle" idx="1"/>
          </p:nvPr>
        </p:nvSpPr>
        <p:spPr>
          <a:xfrm>
            <a:off x="703312" y="1417982"/>
            <a:ext cx="9144000" cy="4678017"/>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The Environmental Monitoring using IoT project aims to deploy a network of Internet of Things (IoT) devices to collect real-time data about various environmental parameters. </a:t>
            </a:r>
          </a:p>
          <a:p>
            <a:pPr algn="l"/>
            <a:r>
              <a:rPr lang="en-US" sz="2000" dirty="0">
                <a:solidFill>
                  <a:schemeClr val="tx1"/>
                </a:solidFill>
                <a:latin typeface="Arial" panose="020B0604020202020204" pitchFamily="34" charset="0"/>
                <a:cs typeface="Arial" panose="020B0604020202020204" pitchFamily="34" charset="0"/>
              </a:rPr>
              <a:t>These parameters typically include temperature, humidity, air quality, pollution levels, soil moisture, and more, depending on the specific objectives of the project.</a:t>
            </a:r>
          </a:p>
          <a:p>
            <a:pPr algn="l"/>
            <a:r>
              <a:rPr lang="en-US" sz="2000" dirty="0">
                <a:solidFill>
                  <a:schemeClr val="tx1"/>
                </a:solidFill>
                <a:latin typeface="Arial" panose="020B0604020202020204" pitchFamily="34" charset="0"/>
                <a:cs typeface="Arial" panose="020B0604020202020204" pitchFamily="34" charset="0"/>
              </a:rPr>
              <a:t> The collected data is then transmitted to a central database or cloud platform for analysis and visualization, enabling stakeholders to make informed decisions regarding environmental conservation, resource management, and public health.</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700708" y="0"/>
            <a:ext cx="8371114" cy="1020417"/>
          </a:xfrm>
        </p:spPr>
        <p:txBody>
          <a:bodyPr>
            <a:normAutofit/>
          </a:bodyPr>
          <a:lstStyle/>
          <a:p>
            <a:pPr algn="l"/>
            <a:r>
              <a:rPr lang="en-IN" sz="4400" b="1" dirty="0">
                <a:solidFill>
                  <a:schemeClr val="tx1"/>
                </a:solidFill>
                <a:latin typeface="Bell MT" panose="02020503060305020303" pitchFamily="18" charset="0"/>
              </a:rPr>
              <a:t>Objectives</a:t>
            </a:r>
            <a:r>
              <a:rPr lang="en-IN" sz="3200" b="1" dirty="0">
                <a:solidFill>
                  <a:schemeClr val="tx1"/>
                </a:solidFill>
                <a:latin typeface="+mn-lt"/>
              </a:rPr>
              <a:t>:</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700708" y="708991"/>
            <a:ext cx="10188317" cy="6149009"/>
          </a:xfrm>
        </p:spPr>
        <p:txBody>
          <a:bodyPr>
            <a:normAutofit fontScale="92500" lnSpcReduction="20000"/>
          </a:bodyPr>
          <a:lstStyle/>
          <a:p>
            <a:pPr algn="l"/>
            <a:endParaRPr lang="en-US" sz="2800" dirty="0">
              <a:cs typeface="Arial" panose="020B0604020202020204" pitchFamily="34" charset="0"/>
            </a:endParaRPr>
          </a:p>
          <a:p>
            <a:pPr algn="l"/>
            <a:r>
              <a:rPr lang="en-US" sz="2600" b="1" dirty="0">
                <a:solidFill>
                  <a:schemeClr val="tx1"/>
                </a:solidFill>
                <a:cs typeface="Arial" panose="020B0604020202020204" pitchFamily="34" charset="0"/>
              </a:rPr>
              <a:t>1.Data Storage and Management:</a:t>
            </a:r>
          </a:p>
          <a:p>
            <a:pPr algn="l"/>
            <a:r>
              <a:rPr lang="en-US" sz="28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Implement a database or cloud-based storage solution to securely store the incoming environmental data. Ensure data integrity, availability, and scalability.</a:t>
            </a:r>
            <a:endParaRPr lang="en-US" sz="2800" dirty="0">
              <a:solidFill>
                <a:schemeClr val="tx1"/>
              </a:solidFill>
              <a:latin typeface="Arial" panose="020B0604020202020204" pitchFamily="34" charset="0"/>
              <a:cs typeface="Arial" panose="020B0604020202020204" pitchFamily="34" charset="0"/>
            </a:endParaRPr>
          </a:p>
          <a:p>
            <a:pPr algn="l"/>
            <a:r>
              <a:rPr lang="en-US" sz="2600" b="1" dirty="0">
                <a:solidFill>
                  <a:schemeClr val="tx1"/>
                </a:solidFill>
                <a:cs typeface="Arial" panose="020B0604020202020204" pitchFamily="34" charset="0"/>
              </a:rPr>
              <a:t>2.Data Analysis and Visualization:</a:t>
            </a:r>
          </a:p>
          <a:p>
            <a:pPr algn="l"/>
            <a:r>
              <a:rPr lang="en-US" sz="28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Develop analytical algorithms and visualization tools to process and present the collected data in a user-friendly format.</a:t>
            </a:r>
          </a:p>
          <a:p>
            <a:pPr algn="l"/>
            <a:r>
              <a:rPr lang="en-US" sz="2600" b="1" dirty="0">
                <a:solidFill>
                  <a:schemeClr val="tx1"/>
                </a:solidFill>
                <a:cs typeface="Arial" panose="020B0604020202020204" pitchFamily="34" charset="0"/>
              </a:rPr>
              <a:t>3.Alerting and Notifications:</a:t>
            </a:r>
          </a:p>
          <a:p>
            <a:pPr algn="l"/>
            <a:r>
              <a:rPr lang="en-US" sz="2000" dirty="0">
                <a:solidFill>
                  <a:schemeClr val="tx1"/>
                </a:solidFill>
                <a:latin typeface="Arial" panose="020B0604020202020204" pitchFamily="34" charset="0"/>
                <a:cs typeface="Arial" panose="020B0604020202020204" pitchFamily="34" charset="0"/>
              </a:rPr>
              <a:t>        Set up alerting mechanisms to notify relevant stakeholders when certain environmental thresholds or anomalies are detected. </a:t>
            </a:r>
          </a:p>
          <a:p>
            <a:pPr algn="l"/>
            <a:r>
              <a:rPr lang="en-US" sz="2600" b="1" dirty="0">
                <a:solidFill>
                  <a:schemeClr val="tx1"/>
                </a:solidFill>
                <a:cs typeface="Arial" panose="020B0604020202020204" pitchFamily="34" charset="0"/>
              </a:rPr>
              <a:t>4.Energy Efficiency: </a:t>
            </a:r>
          </a:p>
          <a:p>
            <a:pPr algn="l"/>
            <a:r>
              <a:rPr lang="en-US" sz="2000" dirty="0">
                <a:solidFill>
                  <a:schemeClr val="tx1"/>
                </a:solidFill>
                <a:latin typeface="Arial" panose="020B0604020202020204" pitchFamily="34" charset="0"/>
                <a:cs typeface="Arial" panose="020B0604020202020204" pitchFamily="34" charset="0"/>
              </a:rPr>
              <a:t>        Design the IoT devices and network to be energy-efficient to ensure long-term operation without frequent battery replacements or downtime.</a:t>
            </a:r>
          </a:p>
          <a:p>
            <a:pPr algn="l"/>
            <a:r>
              <a:rPr lang="en-US" sz="2600" b="1" dirty="0">
                <a:solidFill>
                  <a:schemeClr val="tx1"/>
                </a:solidFill>
                <a:cs typeface="Arial" panose="020B0604020202020204" pitchFamily="34" charset="0"/>
              </a:rPr>
              <a:t>5.Data Privacy and Security:</a:t>
            </a:r>
          </a:p>
          <a:p>
            <a:pPr algn="l"/>
            <a:r>
              <a:rPr lang="en-US" sz="2000" dirty="0">
                <a:solidFill>
                  <a:schemeClr val="tx1"/>
                </a:solidFill>
                <a:latin typeface="Arial" panose="020B0604020202020204" pitchFamily="34" charset="0"/>
                <a:cs typeface="Arial" panose="020B0604020202020204" pitchFamily="34" charset="0"/>
              </a:rPr>
              <a:t>        Implement robust security measures to protect the collected data from unauthorized access and ensure compliance with data privacy regulations.</a:t>
            </a: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F7B0-D5A0-247F-6AA8-7884577F3EA5}"/>
              </a:ext>
            </a:extLst>
          </p:cNvPr>
          <p:cNvSpPr>
            <a:spLocks noGrp="1"/>
          </p:cNvSpPr>
          <p:nvPr>
            <p:ph type="ctrTitle"/>
          </p:nvPr>
        </p:nvSpPr>
        <p:spPr>
          <a:xfrm>
            <a:off x="636103" y="318053"/>
            <a:ext cx="9886123" cy="7129669"/>
          </a:xfrm>
        </p:spPr>
        <p:txBody>
          <a:bodyPr>
            <a:normAutofit fontScale="90000"/>
          </a:bodyPr>
          <a:lstStyle/>
          <a:p>
            <a:pPr algn="l"/>
            <a:r>
              <a:rPr lang="en-US" sz="2700" b="1" dirty="0">
                <a:solidFill>
                  <a:schemeClr val="tx1"/>
                </a:solidFill>
                <a:latin typeface="+mn-lt"/>
                <a:cs typeface="Arial" panose="020B0604020202020204" pitchFamily="34" charset="0"/>
              </a:rPr>
              <a:t>6.Community Engagement:</a:t>
            </a:r>
            <a:br>
              <a:rPr lang="en-US" sz="27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Involve local communities, government agencies, and environmental organizations to create awareness.</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7.Environmental Impact Assessment:</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Use the collected data to assess the impact of human activities on the environment.</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8.Research and Policy Support:</a:t>
            </a:r>
            <a:br>
              <a:rPr lang="en-US" sz="3100" dirty="0">
                <a:solidFill>
                  <a:schemeClr val="tx1"/>
                </a:solidFill>
                <a:latin typeface="+mn-lt"/>
                <a:cs typeface="Arial" panose="020B0604020202020204" pitchFamily="34" charset="0"/>
              </a:rPr>
            </a:br>
            <a:r>
              <a:rPr lang="en-US" sz="2200" dirty="0">
                <a:solidFill>
                  <a:schemeClr val="tx1"/>
                </a:solidFill>
                <a:latin typeface="+mn-lt"/>
                <a:cs typeface="Arial" panose="020B0604020202020204" pitchFamily="34" charset="0"/>
              </a:rPr>
              <a:t>         Collaborate with researchers and policymakers to provide valuable data for scientific research and evidence-based decision-making in environmental policies.</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9.Cost-Benefit Analysis:</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Evaluate the project's cost-effectiveness and potential economic benefits, such as improved public health or reduced resource wastage.</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10. Long-term Sustainability:</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Develop a sustainability plan to ensure the continued operation and maintenance of the monitoring network beyond the project's initial phase.</a:t>
            </a:r>
            <a:br>
              <a:rPr lang="en-US" sz="2200" dirty="0">
                <a:solidFill>
                  <a:schemeClr val="tx1"/>
                </a:solidFill>
                <a:latin typeface="+mn-lt"/>
                <a:cs typeface="Arial" panose="020B0604020202020204" pitchFamily="34" charset="0"/>
              </a:rPr>
            </a:br>
            <a:r>
              <a:rPr lang="en-US" sz="2200" dirty="0">
                <a:solidFill>
                  <a:schemeClr val="tx1"/>
                </a:solidFill>
                <a:latin typeface="+mn-lt"/>
                <a:cs typeface="Arial" panose="020B0604020202020204" pitchFamily="34" charset="0"/>
              </a:rPr>
              <a:t>              </a:t>
            </a:r>
            <a:br>
              <a:rPr lang="en-US" sz="2200" dirty="0">
                <a:solidFill>
                  <a:schemeClr val="tx1"/>
                </a:solidFill>
                <a:latin typeface="+mn-lt"/>
                <a:cs typeface="Arial" panose="020B0604020202020204" pitchFamily="34" charset="0"/>
              </a:rPr>
            </a:br>
            <a:r>
              <a:rPr lang="en-US" sz="2200" dirty="0">
                <a:solidFill>
                  <a:schemeClr val="tx1"/>
                </a:solidFill>
                <a:latin typeface="+mn-lt"/>
                <a:cs typeface="Arial" panose="020B0604020202020204" pitchFamily="34" charset="0"/>
              </a:rPr>
              <a:t>       By achieving these objectives, the Environmental Monitoring using IoT project contributes to better environmental stewardship, data-driven decision-making, and the overall well-being of communities and ecosystems</a:t>
            </a:r>
            <a:br>
              <a:rPr lang="en-IN" sz="6000" dirty="0">
                <a:solidFill>
                  <a:schemeClr val="tx1"/>
                </a:solidFill>
                <a:latin typeface="+mn-lt"/>
                <a:cs typeface="Arial" panose="020B0604020202020204" pitchFamily="34" charset="0"/>
              </a:rPr>
            </a:br>
            <a:endParaRPr lang="en-IN" dirty="0">
              <a:solidFill>
                <a:schemeClr val="tx1"/>
              </a:solidFill>
              <a:latin typeface="+mn-lt"/>
            </a:endParaRPr>
          </a:p>
        </p:txBody>
      </p:sp>
    </p:spTree>
    <p:extLst>
      <p:ext uri="{BB962C8B-B14F-4D97-AF65-F5344CB8AC3E}">
        <p14:creationId xmlns:p14="http://schemas.microsoft.com/office/powerpoint/2010/main" val="5961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FC8-7753-9487-69A6-1448D3F91F9F}"/>
              </a:ext>
            </a:extLst>
          </p:cNvPr>
          <p:cNvSpPr>
            <a:spLocks noGrp="1"/>
          </p:cNvSpPr>
          <p:nvPr>
            <p:ph type="title"/>
          </p:nvPr>
        </p:nvSpPr>
        <p:spPr>
          <a:xfrm>
            <a:off x="308113" y="-164616"/>
            <a:ext cx="10515600" cy="1325563"/>
          </a:xfrm>
        </p:spPr>
        <p:txBody>
          <a:bodyPr/>
          <a:lstStyle/>
          <a:p>
            <a:r>
              <a:rPr lang="en-IN" sz="4400" b="1" i="0" dirty="0">
                <a:solidFill>
                  <a:srgbClr val="313131"/>
                </a:solidFill>
                <a:effectLst/>
                <a:latin typeface="Bell MT" panose="02020503060305020303" pitchFamily="18" charset="0"/>
              </a:rPr>
              <a:t>IoT Sensor Design</a:t>
            </a:r>
            <a:endParaRPr lang="en-IN" dirty="0"/>
          </a:p>
        </p:txBody>
      </p:sp>
      <p:sp>
        <p:nvSpPr>
          <p:cNvPr id="3" name="Content Placeholder 2">
            <a:extLst>
              <a:ext uri="{FF2B5EF4-FFF2-40B4-BE49-F238E27FC236}">
                <a16:creationId xmlns:a16="http://schemas.microsoft.com/office/drawing/2014/main" id="{7E29AE57-436F-37E4-7C62-1982452DD2EB}"/>
              </a:ext>
            </a:extLst>
          </p:cNvPr>
          <p:cNvSpPr>
            <a:spLocks noGrp="1"/>
          </p:cNvSpPr>
          <p:nvPr>
            <p:ph idx="1"/>
          </p:nvPr>
        </p:nvSpPr>
        <p:spPr>
          <a:xfrm>
            <a:off x="440634" y="498165"/>
            <a:ext cx="10515600" cy="4351338"/>
          </a:xfrm>
        </p:spPr>
        <p:txBody>
          <a:bodyPr>
            <a:noAutofit/>
          </a:bodyPr>
          <a:lstStyle/>
          <a:p>
            <a:r>
              <a:rPr lang="en-US" sz="2400" b="1" dirty="0">
                <a:solidFill>
                  <a:schemeClr val="tx1"/>
                </a:solidFill>
              </a:rPr>
              <a:t>Temperature Sensors: </a:t>
            </a:r>
            <a:r>
              <a:rPr lang="en-US" sz="2000" dirty="0">
                <a:solidFill>
                  <a:schemeClr val="tx1"/>
                </a:solidFill>
              </a:rPr>
              <a:t>climate control and preventing mold growth.</a:t>
            </a:r>
          </a:p>
          <a:p>
            <a:r>
              <a:rPr lang="en-US" sz="2400" b="1" dirty="0">
                <a:solidFill>
                  <a:schemeClr val="tx1"/>
                </a:solidFill>
              </a:rPr>
              <a:t>Air Quality Sensors: </a:t>
            </a:r>
            <a:r>
              <a:rPr lang="en-US" sz="2000" dirty="0">
                <a:solidFill>
                  <a:schemeClr val="tx1"/>
                </a:solidFill>
              </a:rPr>
              <a:t>Detect pollutants like particulate matter (PM2.5 and PM10), carbon dioxide (CO2), volatile organic compounds (VOCs), and more, to assess indoor and outdoor air quality.</a:t>
            </a:r>
          </a:p>
          <a:p>
            <a:r>
              <a:rPr lang="en-US" sz="2400" b="1" dirty="0">
                <a:solidFill>
                  <a:schemeClr val="tx1"/>
                </a:solidFill>
              </a:rPr>
              <a:t>Gas Sensors: </a:t>
            </a:r>
            <a:r>
              <a:rPr lang="en-US" sz="2000" dirty="0">
                <a:solidFill>
                  <a:schemeClr val="tx1"/>
                </a:solidFill>
              </a:rPr>
              <a:t>Detect specific gases like carbon monoxide (CO), methane (CH4), ozone (O3), and nitrogen dioxide (NO2) to assess air quality and safety.</a:t>
            </a:r>
          </a:p>
          <a:p>
            <a:r>
              <a:rPr lang="en-US" sz="2400" b="1" dirty="0">
                <a:solidFill>
                  <a:schemeClr val="tx1"/>
                </a:solidFill>
              </a:rPr>
              <a:t>Light Sensors: </a:t>
            </a:r>
            <a:r>
              <a:rPr lang="en-US" sz="2000" dirty="0">
                <a:solidFill>
                  <a:schemeClr val="tx1"/>
                </a:solidFill>
              </a:rPr>
              <a:t>Measure light intensity or luminance, important for optimizing natural lighting and energy efficiency in buildings.</a:t>
            </a:r>
          </a:p>
          <a:p>
            <a:r>
              <a:rPr lang="en-US" sz="2400" b="1" dirty="0">
                <a:solidFill>
                  <a:schemeClr val="tx1"/>
                </a:solidFill>
              </a:rPr>
              <a:t>Noise Sensors: </a:t>
            </a:r>
            <a:r>
              <a:rPr lang="en-US" sz="2000" dirty="0">
                <a:solidFill>
                  <a:schemeClr val="tx1"/>
                </a:solidFill>
              </a:rPr>
              <a:t>Monitor noise levels to assess noise pollution and its impact on the environment and human health.</a:t>
            </a:r>
          </a:p>
          <a:p>
            <a:r>
              <a:rPr lang="en-US" sz="2400" b="1" dirty="0">
                <a:solidFill>
                  <a:schemeClr val="tx1"/>
                </a:solidFill>
              </a:rPr>
              <a:t>Water Quality Sensors: </a:t>
            </a:r>
            <a:r>
              <a:rPr lang="en-US" sz="2000" dirty="0">
                <a:solidFill>
                  <a:schemeClr val="tx1"/>
                </a:solidFill>
              </a:rPr>
              <a:t>Assess parameters such as pH, turbidity, dissolved oxygen, and conductivity in water bodies to monitor water quality.</a:t>
            </a:r>
          </a:p>
          <a:p>
            <a:r>
              <a:rPr lang="en-US" sz="2400" b="1" dirty="0">
                <a:solidFill>
                  <a:schemeClr val="tx1"/>
                </a:solidFill>
              </a:rPr>
              <a:t>Water Level Sensors: </a:t>
            </a:r>
            <a:r>
              <a:rPr lang="en-US" sz="2000" dirty="0">
                <a:solidFill>
                  <a:schemeClr val="tx1"/>
                </a:solidFill>
              </a:rPr>
              <a:t>Monitor water levels in rivers, lakes, reservoirs, and tanks to manage water resources and flood control.</a:t>
            </a:r>
          </a:p>
          <a:p>
            <a:r>
              <a:rPr lang="en-US" sz="2400" b="1" dirty="0">
                <a:solidFill>
                  <a:schemeClr val="tx1"/>
                </a:solidFill>
              </a:rPr>
              <a:t>Humidity Sensors: </a:t>
            </a:r>
            <a:r>
              <a:rPr lang="en-US" sz="2000" dirty="0">
                <a:solidFill>
                  <a:schemeClr val="tx1"/>
                </a:solidFill>
              </a:rPr>
              <a:t>Monitor the moisture content in the air, crucial for </a:t>
            </a:r>
            <a:endParaRPr lang="en-IN" sz="2000" dirty="0">
              <a:solidFill>
                <a:schemeClr val="tx1"/>
              </a:solidFill>
            </a:endParaRPr>
          </a:p>
        </p:txBody>
      </p:sp>
    </p:spTree>
    <p:extLst>
      <p:ext uri="{BB962C8B-B14F-4D97-AF65-F5344CB8AC3E}">
        <p14:creationId xmlns:p14="http://schemas.microsoft.com/office/powerpoint/2010/main" val="360395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2788E-E4CB-34DC-5A48-EA9EE2342FDF}"/>
              </a:ext>
            </a:extLst>
          </p:cNvPr>
          <p:cNvSpPr>
            <a:spLocks noGrp="1"/>
          </p:cNvSpPr>
          <p:nvPr>
            <p:ph idx="1"/>
          </p:nvPr>
        </p:nvSpPr>
        <p:spPr>
          <a:xfrm>
            <a:off x="238540" y="145773"/>
            <a:ext cx="10363200" cy="5593867"/>
          </a:xfrm>
        </p:spPr>
        <p:txBody>
          <a:bodyPr>
            <a:noAutofit/>
          </a:bodyPr>
          <a:lstStyle/>
          <a:p>
            <a:pPr algn="l"/>
            <a:r>
              <a:rPr lang="en-US" sz="2400" b="1" dirty="0">
                <a:solidFill>
                  <a:schemeClr val="tx1"/>
                </a:solidFill>
              </a:rPr>
              <a:t>Rainfall Sensors: </a:t>
            </a:r>
            <a:r>
              <a:rPr lang="en-US" sz="2000" dirty="0">
                <a:solidFill>
                  <a:schemeClr val="tx1"/>
                </a:solidFill>
              </a:rPr>
              <a:t>Detect precipitation levels for weather forecasting and flood monitoring.</a:t>
            </a:r>
          </a:p>
          <a:p>
            <a:pPr algn="l"/>
            <a:r>
              <a:rPr lang="en-US" sz="2400" b="1" dirty="0">
                <a:solidFill>
                  <a:schemeClr val="tx1"/>
                </a:solidFill>
              </a:rPr>
              <a:t>UV Sensors: </a:t>
            </a:r>
            <a:r>
              <a:rPr lang="en-US" sz="2000" dirty="0">
                <a:solidFill>
                  <a:schemeClr val="tx1"/>
                </a:solidFill>
              </a:rPr>
              <a:t>Measure ultraviolet (UV) radiation to assess its impact on human health and the environment.</a:t>
            </a:r>
          </a:p>
          <a:p>
            <a:pPr algn="l"/>
            <a:r>
              <a:rPr lang="en-US" sz="2400" b="1" dirty="0">
                <a:solidFill>
                  <a:schemeClr val="tx1"/>
                </a:solidFill>
              </a:rPr>
              <a:t>Radiation Sensors: </a:t>
            </a:r>
            <a:r>
              <a:rPr lang="en-US" sz="2000" dirty="0">
                <a:solidFill>
                  <a:schemeClr val="tx1"/>
                </a:solidFill>
              </a:rPr>
              <a:t>Detect ionizing radiation in nuclear facilities and areas near nuclear accidents.</a:t>
            </a:r>
          </a:p>
          <a:p>
            <a:pPr algn="l"/>
            <a:r>
              <a:rPr lang="en-US" sz="2400" b="1" dirty="0">
                <a:solidFill>
                  <a:schemeClr val="tx1"/>
                </a:solidFill>
              </a:rPr>
              <a:t>Camera Sensors: </a:t>
            </a:r>
            <a:r>
              <a:rPr lang="en-US" sz="2000" dirty="0">
                <a:solidFill>
                  <a:schemeClr val="tx1"/>
                </a:solidFill>
              </a:rPr>
              <a:t>Use image sensors and cameras for visual inspection and surveillance in environmental monitoring.</a:t>
            </a:r>
          </a:p>
          <a:p>
            <a:pPr algn="l"/>
            <a:r>
              <a:rPr lang="en-US" sz="2400" b="1" dirty="0">
                <a:solidFill>
                  <a:schemeClr val="tx1"/>
                </a:solidFill>
              </a:rPr>
              <a:t>GPS and Location Sensors: </a:t>
            </a:r>
            <a:r>
              <a:rPr lang="en-US" sz="2000" dirty="0">
                <a:solidFill>
                  <a:schemeClr val="tx1"/>
                </a:solidFill>
              </a:rPr>
              <a:t>Provide location data for tracking the geographical distribution of environmental parameters.</a:t>
            </a:r>
          </a:p>
          <a:p>
            <a:pPr algn="l"/>
            <a:r>
              <a:rPr lang="en-US" sz="2400" b="1" dirty="0">
                <a:solidFill>
                  <a:schemeClr val="tx1"/>
                </a:solidFill>
              </a:rPr>
              <a:t>Water Flow Sensors: </a:t>
            </a:r>
            <a:r>
              <a:rPr lang="en-US" sz="2000" dirty="0">
                <a:solidFill>
                  <a:schemeClr val="tx1"/>
                </a:solidFill>
              </a:rPr>
              <a:t>Measure the flow rate of water in pipes and channels for water resource management.</a:t>
            </a:r>
          </a:p>
          <a:p>
            <a:pPr algn="l"/>
            <a:r>
              <a:rPr lang="en-US" sz="2400" b="1" dirty="0">
                <a:solidFill>
                  <a:schemeClr val="tx1"/>
                </a:solidFill>
              </a:rPr>
              <a:t>Biological Sensors</a:t>
            </a:r>
            <a:r>
              <a:rPr lang="en-US" sz="2000" dirty="0">
                <a:solidFill>
                  <a:schemeClr val="tx1"/>
                </a:solidFill>
              </a:rPr>
              <a:t>: Utilize biological sensors like biosensors to detect specific biological markers or organisms in the environment, such as bacteria or pollutants</a:t>
            </a:r>
          </a:p>
          <a:p>
            <a:pPr algn="l"/>
            <a:r>
              <a:rPr lang="en-US" sz="2400" b="1" dirty="0">
                <a:solidFill>
                  <a:schemeClr val="tx1"/>
                </a:solidFill>
              </a:rPr>
              <a:t>Seismic Sensors: </a:t>
            </a:r>
            <a:r>
              <a:rPr lang="en-US" sz="2000" dirty="0">
                <a:solidFill>
                  <a:schemeClr val="tx1"/>
                </a:solidFill>
              </a:rPr>
              <a:t>Detect ground vibrations and seismic activity for earthquake monitoring.</a:t>
            </a:r>
            <a:endParaRPr lang="en-IN" sz="2000" dirty="0">
              <a:solidFill>
                <a:schemeClr val="tx1"/>
              </a:solidFill>
            </a:endParaRPr>
          </a:p>
        </p:txBody>
      </p:sp>
    </p:spTree>
    <p:extLst>
      <p:ext uri="{BB962C8B-B14F-4D97-AF65-F5344CB8AC3E}">
        <p14:creationId xmlns:p14="http://schemas.microsoft.com/office/powerpoint/2010/main" val="14684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B7E12E-C348-B6FF-9E49-993EF3D95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1" y="566531"/>
            <a:ext cx="8574155" cy="5724938"/>
          </a:xfrm>
        </p:spPr>
      </p:pic>
    </p:spTree>
    <p:extLst>
      <p:ext uri="{BB962C8B-B14F-4D97-AF65-F5344CB8AC3E}">
        <p14:creationId xmlns:p14="http://schemas.microsoft.com/office/powerpoint/2010/main" val="380504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795130" y="56273"/>
            <a:ext cx="8740754" cy="896937"/>
          </a:xfrm>
        </p:spPr>
        <p:txBody>
          <a:bodyPr>
            <a:normAutofit/>
          </a:bodyPr>
          <a:lstStyle/>
          <a:p>
            <a:pPr algn="l"/>
            <a:r>
              <a:rPr lang="en-IN" sz="3600" b="1" i="0" dirty="0">
                <a:solidFill>
                  <a:srgbClr val="313131"/>
                </a:solidFill>
                <a:effectLst/>
                <a:latin typeface="Bell MT" panose="02020503060305020303" pitchFamily="18" charset="0"/>
              </a:rPr>
              <a:t>Real-Time Transit Information Platform:</a:t>
            </a:r>
            <a:endParaRPr lang="en-IN" sz="36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649357" y="1152939"/>
            <a:ext cx="9708163" cy="5245070"/>
          </a:xfrm>
        </p:spPr>
        <p:txBody>
          <a:bodyPr>
            <a:normAutofit fontScale="85000" lnSpcReduction="20000"/>
          </a:bodyPr>
          <a:lstStyle/>
          <a:p>
            <a:pPr algn="l"/>
            <a:r>
              <a:rPr lang="en-US" sz="2800" b="1" dirty="0">
                <a:solidFill>
                  <a:schemeClr val="tx1"/>
                </a:solidFill>
              </a:rPr>
              <a:t>Data Collection: </a:t>
            </a:r>
          </a:p>
          <a:p>
            <a:pPr algn="l"/>
            <a:r>
              <a:rPr lang="en-US" dirty="0">
                <a:solidFill>
                  <a:schemeClr val="tx1"/>
                </a:solidFill>
              </a:rPr>
              <a:t>            Set up IoT devices (sensors) to collect environmental data such as air quality, temperature, humidity, and pollution levels. These devices should be capable of transmitting data in real-time.</a:t>
            </a:r>
          </a:p>
          <a:p>
            <a:pPr algn="l"/>
            <a:r>
              <a:rPr lang="en-US" sz="2800" b="1" dirty="0">
                <a:solidFill>
                  <a:schemeClr val="tx1"/>
                </a:solidFill>
              </a:rPr>
              <a:t>Data Transmission:</a:t>
            </a:r>
          </a:p>
          <a:p>
            <a:pPr algn="l"/>
            <a:r>
              <a:rPr lang="en-US" sz="2800" b="1" dirty="0">
                <a:solidFill>
                  <a:schemeClr val="tx1"/>
                </a:solidFill>
              </a:rPr>
              <a:t>            </a:t>
            </a:r>
            <a:r>
              <a:rPr lang="en-US" dirty="0">
                <a:solidFill>
                  <a:schemeClr val="tx1"/>
                </a:solidFill>
              </a:rPr>
              <a:t>Ensure that the data from these IoT devices is transmitted securely and efficiently to a central server or cloud platform. MQTT or HTTP protocols are commonly used for this purpose.</a:t>
            </a:r>
          </a:p>
          <a:p>
            <a:pPr algn="l"/>
            <a:r>
              <a:rPr lang="en-US" sz="2800" b="1" dirty="0">
                <a:solidFill>
                  <a:schemeClr val="tx1"/>
                </a:solidFill>
              </a:rPr>
              <a:t>Data Processing: </a:t>
            </a:r>
          </a:p>
          <a:p>
            <a:pPr algn="l"/>
            <a:r>
              <a:rPr lang="en-US" dirty="0">
                <a:solidFill>
                  <a:schemeClr val="tx1"/>
                </a:solidFill>
              </a:rPr>
              <a:t>            On the server/cloud, process the incoming data to clean, aggregate, and format it for analysis.</a:t>
            </a:r>
          </a:p>
          <a:p>
            <a:pPr algn="l"/>
            <a:r>
              <a:rPr lang="en-US" sz="2800" b="1" dirty="0">
                <a:solidFill>
                  <a:schemeClr val="tx1"/>
                </a:solidFill>
              </a:rPr>
              <a:t>Translation Module: </a:t>
            </a:r>
          </a:p>
          <a:p>
            <a:pPr algn="l"/>
            <a:r>
              <a:rPr lang="en-US" dirty="0">
                <a:solidFill>
                  <a:schemeClr val="tx1"/>
                </a:solidFill>
              </a:rPr>
              <a:t>             Implement a translation module that can convert the collected environmental data into different languages in real-time. You can use machine translation APIs like Google Translate, Microsoft Translator, or custom-trained models for this purpose.</a:t>
            </a:r>
          </a:p>
          <a:p>
            <a:pPr algn="l"/>
            <a:r>
              <a:rPr lang="en-US" sz="2800" b="1" dirty="0">
                <a:solidFill>
                  <a:schemeClr val="tx1"/>
                </a:solidFill>
              </a:rPr>
              <a:t>User Interface:</a:t>
            </a:r>
          </a:p>
          <a:p>
            <a:pPr algn="l"/>
            <a:r>
              <a:rPr lang="en-US" sz="2800" b="1" dirty="0">
                <a:solidFill>
                  <a:schemeClr val="tx1"/>
                </a:solidFill>
              </a:rPr>
              <a:t>           </a:t>
            </a:r>
            <a:r>
              <a:rPr lang="en-US" dirty="0">
                <a:solidFill>
                  <a:schemeClr val="tx1"/>
                </a:solidFill>
              </a:rPr>
              <a:t>Create a user-friendly interface, which could be a web or mobile app, where users can access the translated environmental data. Ensure that it provides real-time updates and can display data in multiple languages.</a:t>
            </a:r>
          </a:p>
        </p:txBody>
      </p:sp>
    </p:spTree>
    <p:extLst>
      <p:ext uri="{BB962C8B-B14F-4D97-AF65-F5344CB8AC3E}">
        <p14:creationId xmlns:p14="http://schemas.microsoft.com/office/powerpoint/2010/main" val="12992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D6969-5FDA-5F4A-CB16-90BEF7804090}"/>
              </a:ext>
            </a:extLst>
          </p:cNvPr>
          <p:cNvSpPr>
            <a:spLocks noGrp="1"/>
          </p:cNvSpPr>
          <p:nvPr>
            <p:ph idx="1"/>
          </p:nvPr>
        </p:nvSpPr>
        <p:spPr>
          <a:xfrm>
            <a:off x="188844" y="278296"/>
            <a:ext cx="10515600" cy="5910469"/>
          </a:xfrm>
        </p:spPr>
        <p:txBody>
          <a:bodyPr>
            <a:normAutofit fontScale="85000" lnSpcReduction="20000"/>
          </a:bodyPr>
          <a:lstStyle/>
          <a:p>
            <a:pPr marL="0" indent="0" algn="l">
              <a:buNone/>
            </a:pPr>
            <a:r>
              <a:rPr lang="en-US" sz="2800" b="1" dirty="0">
                <a:solidFill>
                  <a:schemeClr val="tx1"/>
                </a:solidFill>
              </a:rPr>
              <a:t>Alerts and Notifications: </a:t>
            </a:r>
          </a:p>
          <a:p>
            <a:pPr marL="0" indent="0" algn="l">
              <a:buNone/>
            </a:pPr>
            <a:r>
              <a:rPr lang="en-US" sz="2000" dirty="0">
                <a:solidFill>
                  <a:schemeClr val="tx1"/>
                </a:solidFill>
              </a:rPr>
              <a:t>                Implement a system for generating alerts and notifications when environmental parameters exceed predefined thresholds. These alerts should also be available in multiple languages.</a:t>
            </a:r>
          </a:p>
          <a:p>
            <a:pPr marL="0" indent="0" algn="l">
              <a:buNone/>
            </a:pPr>
            <a:r>
              <a:rPr lang="en-US" sz="2800" b="1" dirty="0">
                <a:solidFill>
                  <a:schemeClr val="tx1"/>
                </a:solidFill>
              </a:rPr>
              <a:t>Data Visualization: </a:t>
            </a:r>
          </a:p>
          <a:p>
            <a:pPr marL="0" indent="0" algn="l">
              <a:buNone/>
            </a:pPr>
            <a:r>
              <a:rPr lang="en-US" sz="2000" dirty="0">
                <a:solidFill>
                  <a:schemeClr val="tx1"/>
                </a:solidFill>
              </a:rPr>
              <a:t>                Use charts, graphs, and maps to visualize the environmental data. Make sure these visualizations can also be presented in different languages.</a:t>
            </a:r>
          </a:p>
          <a:p>
            <a:pPr marL="0" indent="0" algn="l">
              <a:buNone/>
            </a:pPr>
            <a:r>
              <a:rPr lang="en-US" sz="2800" b="1" dirty="0">
                <a:solidFill>
                  <a:schemeClr val="tx1"/>
                </a:solidFill>
              </a:rPr>
              <a:t>User Management: </a:t>
            </a:r>
          </a:p>
          <a:p>
            <a:pPr marL="0" indent="0" algn="l">
              <a:buNone/>
            </a:pPr>
            <a:r>
              <a:rPr lang="en-US" sz="2000" dirty="0">
                <a:solidFill>
                  <a:schemeClr val="tx1"/>
                </a:solidFill>
              </a:rPr>
              <a:t>                Implement user authentication and authorization systems to control access to the platform. Users should be able to customize language preferences.</a:t>
            </a:r>
          </a:p>
          <a:p>
            <a:pPr marL="0" indent="0" algn="l">
              <a:buNone/>
            </a:pPr>
            <a:r>
              <a:rPr lang="en-US" sz="2800" b="1" dirty="0">
                <a:solidFill>
                  <a:schemeClr val="tx1"/>
                </a:solidFill>
              </a:rPr>
              <a:t>Security: </a:t>
            </a:r>
          </a:p>
          <a:p>
            <a:pPr marL="0" indent="0" algn="l">
              <a:buNone/>
            </a:pPr>
            <a:r>
              <a:rPr lang="en-US" sz="2000" dirty="0">
                <a:solidFill>
                  <a:schemeClr val="tx1"/>
                </a:solidFill>
              </a:rPr>
              <a:t>               Pay special attention to the security of the IoT devices, data transmission, and storage. Use encryption and follow best practices to protect user data and the IoT network.</a:t>
            </a:r>
          </a:p>
          <a:p>
            <a:pPr marL="0" indent="0" algn="l">
              <a:buNone/>
            </a:pPr>
            <a:r>
              <a:rPr lang="en-US" sz="2800" b="1" dirty="0">
                <a:solidFill>
                  <a:schemeClr val="tx1"/>
                </a:solidFill>
              </a:rPr>
              <a:t>Testing and Optimization: </a:t>
            </a:r>
          </a:p>
          <a:p>
            <a:pPr marL="0" indent="0" algn="l">
              <a:buNone/>
            </a:pPr>
            <a:r>
              <a:rPr lang="en-US" sz="2000" dirty="0">
                <a:solidFill>
                  <a:schemeClr val="tx1"/>
                </a:solidFill>
              </a:rPr>
              <a:t>              Thoroughly test the platform, optimize it for performance, and gather user feedback for improvements.</a:t>
            </a:r>
          </a:p>
          <a:p>
            <a:pPr marL="0" indent="0" algn="l">
              <a:buNone/>
            </a:pPr>
            <a:r>
              <a:rPr lang="en-US" sz="2800" b="1" dirty="0">
                <a:solidFill>
                  <a:schemeClr val="tx1"/>
                </a:solidFill>
              </a:rPr>
              <a:t>Maintenance and Updates:</a:t>
            </a:r>
          </a:p>
          <a:p>
            <a:pPr marL="0" indent="0" algn="l">
              <a:buNone/>
            </a:pPr>
            <a:r>
              <a:rPr lang="en-US" sz="2400" b="1" dirty="0">
                <a:solidFill>
                  <a:schemeClr val="tx1"/>
                </a:solidFill>
              </a:rPr>
              <a:t>           </a:t>
            </a:r>
            <a:r>
              <a:rPr lang="en-US" sz="2000" dirty="0">
                <a:solidFill>
                  <a:schemeClr val="tx1"/>
                </a:solidFill>
              </a:rPr>
              <a:t>Continuously monitor the IoT devices and the platform for issues and release updates as needed.</a:t>
            </a:r>
            <a:endParaRPr lang="en-IN" sz="2000" dirty="0">
              <a:solidFill>
                <a:schemeClr val="tx1"/>
              </a:solidFill>
            </a:endParaRPr>
          </a:p>
          <a:p>
            <a:endParaRPr lang="en-IN" dirty="0"/>
          </a:p>
        </p:txBody>
      </p:sp>
    </p:spTree>
    <p:extLst>
      <p:ext uri="{BB962C8B-B14F-4D97-AF65-F5344CB8AC3E}">
        <p14:creationId xmlns:p14="http://schemas.microsoft.com/office/powerpoint/2010/main" val="22638529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1384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Trebuchet MS</vt:lpstr>
      <vt:lpstr>Wingdings 3</vt:lpstr>
      <vt:lpstr>Facet</vt:lpstr>
      <vt:lpstr>PowerPoint Presentation</vt:lpstr>
      <vt:lpstr>Project Definition:</vt:lpstr>
      <vt:lpstr>Objectives:</vt:lpstr>
      <vt:lpstr>6.Community Engagement:         Involve local communities, government agencies, and environmental organizations to create awareness. 7.Environmental Impact Assessment:        Use the collected data to assess the impact of human activities on the environment. 8.Research and Policy Support:          Collaborate with researchers and policymakers to provide valuable data for scientific research and evidence-based decision-making in environmental policies. 9.Cost-Benefit Analysis:        Evaluate the project's cost-effectiveness and potential economic benefits, such as improved public health or reduced resource wastage. 10. Long-term Sustainability:        Develop a sustainability plan to ensure the continued operation and maintenance of the monitoring network beyond the project's initial phase.                       By achieving these objectives, the Environmental Monitoring using IoT project contributes to better environmental stewardship, data-driven decision-making, and the overall well-being of communities and ecosystems </vt:lpstr>
      <vt:lpstr>IoT Sensor Design</vt:lpstr>
      <vt:lpstr>PowerPoint Presentation</vt:lpstr>
      <vt:lpstr>PowerPoint Presentation</vt:lpstr>
      <vt:lpstr>Real-Time Transit Information Platform:</vt:lpstr>
      <vt:lpstr>PowerPoint Presentation</vt:lpstr>
      <vt:lpstr>Integration Approach: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Haritha dilli</cp:lastModifiedBy>
  <cp:revision>3</cp:revision>
  <dcterms:created xsi:type="dcterms:W3CDTF">2023-09-29T07:14:55Z</dcterms:created>
  <dcterms:modified xsi:type="dcterms:W3CDTF">2023-09-29T17:09:37Z</dcterms:modified>
</cp:coreProperties>
</file>