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2"/>
  </p:notesMasterIdLst>
  <p:sldIdLst>
    <p:sldId id="302" r:id="rId3"/>
    <p:sldId id="304" r:id="rId4"/>
    <p:sldId id="284" r:id="rId5"/>
    <p:sldId id="292" r:id="rId6"/>
    <p:sldId id="305" r:id="rId7"/>
    <p:sldId id="294" r:id="rId8"/>
    <p:sldId id="306" r:id="rId9"/>
    <p:sldId id="293" r:id="rId10"/>
    <p:sldId id="308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2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  <a:srgbClr val="CC66FF"/>
    <a:srgbClr val="FF99CC"/>
    <a:srgbClr val="0000CC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5441" autoAdjust="0"/>
  </p:normalViewPr>
  <p:slideViewPr>
    <p:cSldViewPr snapToGrid="0" showGuides="1">
      <p:cViewPr varScale="1">
        <p:scale>
          <a:sx n="74" d="100"/>
          <a:sy n="74" d="100"/>
        </p:scale>
        <p:origin x="400" y="36"/>
      </p:cViewPr>
      <p:guideLst>
        <p:guide orient="horz" pos="2160"/>
        <p:guide pos="62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C5A01-9D17-4D0E-A4CA-BF7BA6EB2E5F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66DA4-DC5B-4171-A226-591CC3A60A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BA9D-78A4-D8E7-5F6E-4CDC244C6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8EA5DE-567E-9F9C-E09E-98A374312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9BF7BF-B941-FCBF-2748-55323BABE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994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模板来自于： 第一PPT https://www.1ppt.com/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94_Content with 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fade/>
      </p:transition>
    </mc:Fallback>
  </mc:AlternateContent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0_SWO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704850" y="2657474"/>
            <a:ext cx="7438597" cy="14740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4000"/>
            </a:lvl1pPr>
          </a:lstStyle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704850" y="4257247"/>
            <a:ext cx="7438597" cy="42524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altLang="zh-CN"/>
              <a:t>Click to edit Master subtitle style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704850" y="5934771"/>
            <a:ext cx="2061210" cy="3108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200">
                <a:solidFill>
                  <a:schemeClr val="bg1">
                    <a:lumMod val="85000"/>
                    <a:alpha val="60000"/>
                  </a:schemeClr>
                </a:solidFill>
              </a:rPr>
              <a:t>www.islide.cc</a:t>
            </a:r>
            <a:endParaRPr lang="en-US" altLang="en-US" sz="1200">
              <a:solidFill>
                <a:schemeClr val="bg1">
                  <a:lumMod val="85000"/>
                  <a:alpha val="60000"/>
                </a:schemeClr>
              </a:solidFill>
            </a:endParaRPr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9" hasCustomPrompt="1"/>
          </p:nvPr>
        </p:nvSpPr>
        <p:spPr>
          <a:xfrm>
            <a:off x="8721090" y="5926511"/>
            <a:ext cx="2747010" cy="29627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altLang="zh-CN" sz="1200">
                <a:solidFill>
                  <a:schemeClr val="bg1">
                    <a:lumMod val="85000"/>
                    <a:alpha val="60000"/>
                  </a:schemeClr>
                </a:solidFill>
              </a:rPr>
              <a:t>Speaker name and 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 advClick="0" advTm="0">
    <p:fade/>
  </p:transition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1_Content &amp; Image">
    <p:bg>
      <p:bgPr>
        <a:gradFill>
          <a:gsLst>
            <a:gs pos="100000">
              <a:schemeClr val="tx2">
                <a:lumMod val="60000"/>
                <a:lumOff val="40000"/>
              </a:schemeClr>
            </a:gs>
            <a:gs pos="0">
              <a:schemeClr val="tx2">
                <a:lumMod val="20000"/>
                <a:lumOff val="8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2091056" y="80284"/>
            <a:ext cx="1755688" cy="6297656"/>
          </a:xfrm>
          <a:prstGeom prst="roundRect">
            <a:avLst>
              <a:gd name="adj" fmla="val 0"/>
            </a:avLst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270000" dist="889000" dir="81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19" tIns="22859" rIns="45719" bIns="22859" rtlCol="0" anchor="ctr"/>
          <a:lstStyle/>
          <a:p>
            <a:pPr algn="ctr"/>
            <a:endParaRPr lang="en-US"/>
          </a:p>
        </p:txBody>
      </p:sp>
      <p:sp>
        <p:nvSpPr>
          <p:cNvPr id="15" name="Shape 613"/>
          <p:cNvSpPr>
            <a:spLocks noGrp="1"/>
          </p:cNvSpPr>
          <p:nvPr>
            <p:ph type="pic" sz="quarter" idx="55" hasCustomPrompt="1"/>
          </p:nvPr>
        </p:nvSpPr>
        <p:spPr>
          <a:xfrm>
            <a:off x="2031997" y="80284"/>
            <a:ext cx="4064003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effectLst/>
        </p:spPr>
        <p:txBody>
          <a:bodyPr lIns="45719" tIns="22859" rIns="45719" bIns="22859" anchor="ctr">
            <a:noAutofit/>
          </a:bodyPr>
          <a:lstStyle>
            <a:lvl1pPr marL="0" marR="0" indent="0" algn="ctr" defTabSz="45339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ct val="0"/>
              </a:spcAft>
              <a:buClrTx/>
              <a:buSzTx/>
              <a:buFontTx/>
              <a:buNone/>
              <a:defRPr sz="1200" spc="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r>
              <a:rPr lang="en-US"/>
              <a:t>Drag &amp; Drop your image here</a:t>
            </a:r>
          </a:p>
          <a:p>
            <a:endParaRPr lang="en-US"/>
          </a:p>
        </p:txBody>
      </p:sp>
      <p:sp>
        <p:nvSpPr>
          <p:cNvPr id="16" name="Shape 17"/>
          <p:cNvSpPr>
            <a:spLocks noGrp="1"/>
          </p:cNvSpPr>
          <p:nvPr>
            <p:ph type="body" sz="quarter" idx="142" hasCustomPrompt="1"/>
          </p:nvPr>
        </p:nvSpPr>
        <p:spPr>
          <a:xfrm>
            <a:off x="1016000" y="1703270"/>
            <a:ext cx="5080000" cy="3436501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algn="l" defTabSz="914400">
              <a:lnSpc>
                <a:spcPct val="100000"/>
              </a:lnSpc>
              <a:spcBef>
                <a:spcPct val="0"/>
              </a:spcBef>
              <a:defRPr sz="4800" b="1" spc="-100" baseline="0">
                <a:solidFill>
                  <a:schemeClr val="tx1"/>
                </a:solidFill>
                <a:latin typeface="+mj-lt"/>
                <a:ea typeface="Work Sans"/>
                <a:cs typeface="Work Sans"/>
                <a:sym typeface="Work Sans"/>
              </a:defRPr>
            </a:lvl1pPr>
          </a:lstStyle>
          <a:p>
            <a:r>
              <a:rPr lang="nl-NL"/>
              <a:t>H2 Title here</a:t>
            </a:r>
          </a:p>
        </p:txBody>
      </p:sp>
      <p:sp>
        <p:nvSpPr>
          <p:cNvPr id="18" name="Shape 58"/>
          <p:cNvSpPr>
            <a:spLocks noGrp="1"/>
          </p:cNvSpPr>
          <p:nvPr>
            <p:ph type="sldNum" sz="quarter" idx="2"/>
          </p:nvPr>
        </p:nvSpPr>
        <p:spPr>
          <a:xfrm>
            <a:off x="0" y="6285243"/>
            <a:ext cx="1016000" cy="572715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fld id="{86CB4B4D-7CA3-9044-876B-883B54F8677D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24071163"/>
      </p:ext>
    </p:extLst>
  </p:cSld>
  <p:clrMapOvr>
    <a:masterClrMapping/>
  </p:clrMapOvr>
  <p:transition spd="slow">
    <p:cover/>
  </p:transition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B39EC24E-3E67-4479-BC9E-AA3AC6EE25F4}" type="datetimeFigureOut">
              <a:rPr lang="zh-CN" altLang="en-US" smtClean="0"/>
              <a:t>2025/3/8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372659"/>
      </p:ext>
    </p:extLst>
  </p:cSld>
  <p:clrMapOvr>
    <a:masterClrMapping/>
  </p:clrMapOvr>
  <p:transition spd="med" advClick="0" advTm="5000">
    <p:fade/>
  </p:transition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0" r:id="rId3"/>
    <p:sldLayoutId id="2147483662" r:id="rId4"/>
    <p:sldLayoutId id="2147483663" r:id="rId5"/>
    <p:sldLayoutId id="2147483666" r:id="rId6"/>
    <p:sldLayoutId id="2147483667" r:id="rId7"/>
  </p:sldLayoutIdLst>
  <p:transition spd="slow" advClick="0" advTm="0">
    <p:fade/>
  </p:transition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1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7000"/>
              </a:schemeClr>
            </a:gs>
            <a:gs pos="0">
              <a:schemeClr val="tx2">
                <a:lumMod val="20000"/>
                <a:lumOff val="80000"/>
                <a:alpha val="0"/>
              </a:schemeClr>
            </a:gs>
          </a:gsLst>
          <a:lin ang="0" scaled="0"/>
        </a:gradFill>
        <a:effectLst/>
      </p:bgPr>
    </p:bg>
    <p:spTree>
      <p:nvGrpSpPr>
        <p:cNvPr id="1" name="iṥļ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77674" y="1306125"/>
            <a:ext cx="6388221" cy="3819942"/>
            <a:chOff x="2877674" y="1306125"/>
            <a:chExt cx="6388221" cy="3819942"/>
          </a:xfrm>
        </p:grpSpPr>
        <p:sp>
          <p:nvSpPr>
            <p:cNvPr id="12" name="îṡḻîdè"/>
            <p:cNvSpPr/>
            <p:nvPr userDrawn="1"/>
          </p:nvSpPr>
          <p:spPr>
            <a:xfrm rot="5772073">
              <a:off x="5493995" y="1306125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accent1">
                    <a:lumMod val="60000"/>
                    <a:lumOff val="40000"/>
                    <a:alpha val="61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îsḻíḍe"/>
            <p:cNvSpPr/>
            <p:nvPr userDrawn="1"/>
          </p:nvSpPr>
          <p:spPr>
            <a:xfrm rot="17450176">
              <a:off x="2877674" y="1354167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accent1">
                    <a:lumMod val="60000"/>
                    <a:lumOff val="40000"/>
                    <a:alpha val="41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6819501">
            <a:off x="11217593" y="532827"/>
            <a:ext cx="501013" cy="501013"/>
            <a:chOff x="3738861" y="1313527"/>
            <a:chExt cx="3771900" cy="3771900"/>
          </a:xfrm>
        </p:grpSpPr>
        <p:sp>
          <p:nvSpPr>
            <p:cNvPr id="17" name="îS1ïḋe"/>
            <p:cNvSpPr/>
            <p:nvPr userDrawn="1"/>
          </p:nvSpPr>
          <p:spPr>
            <a:xfrm rot="6203470">
              <a:off x="3738861" y="1313527"/>
              <a:ext cx="3771900" cy="3771900"/>
            </a:xfrm>
            <a:prstGeom prst="ellipse">
              <a:avLst/>
            </a:prstGeom>
            <a:gradFill>
              <a:gsLst>
                <a:gs pos="65000">
                  <a:srgbClr val="D96D61">
                    <a:alpha val="31000"/>
                  </a:srgbClr>
                </a:gs>
                <a:gs pos="0">
                  <a:srgbClr val="D96D61">
                    <a:alpha val="0"/>
                  </a:srgbClr>
                </a:gs>
                <a:gs pos="100000">
                  <a:srgbClr val="D96D61">
                    <a:alpha val="56000"/>
                  </a:srgbClr>
                </a:gs>
              </a:gsLst>
              <a:lin ang="0" scaled="0"/>
            </a:gradFill>
            <a:ln>
              <a:noFill/>
            </a:ln>
            <a:effectLst>
              <a:glow rad="304800">
                <a:schemeClr val="accent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iślíḑè"/>
            <p:cNvSpPr/>
            <p:nvPr userDrawn="1"/>
          </p:nvSpPr>
          <p:spPr>
            <a:xfrm rot="6203470">
              <a:off x="3738861" y="1313527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rgbClr val="E8414C">
                    <a:alpha val="10000"/>
                  </a:srgb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îSļîdé"/>
          <p:cNvSpPr>
            <a:spLocks noGrp="1"/>
          </p:cNvSpPr>
          <p:nvPr>
            <p:ph type="body" sz="quarter" idx="10"/>
          </p:nvPr>
        </p:nvSpPr>
        <p:spPr>
          <a:xfrm>
            <a:off x="1373408" y="2351019"/>
            <a:ext cx="9445184" cy="1474043"/>
          </a:xfrm>
        </p:spPr>
        <p:txBody>
          <a:bodyPr/>
          <a:lstStyle/>
          <a:p>
            <a:pPr algn="ctr"/>
            <a:r>
              <a:rPr lang="en-US" altLang="zh-CN"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'FEMHIRE' - Women Hiring Women</a:t>
            </a:r>
          </a:p>
          <a:p>
            <a:pPr algn="ctr"/>
            <a:r>
              <a:rPr lang="en-GB" altLang="zh-CN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An all-female maintenance platform</a:t>
            </a:r>
            <a:endParaRPr lang="zh-CN" alt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8" name="íṣḻiďé"/>
          <p:cNvSpPr>
            <a:spLocks noGrp="1"/>
          </p:cNvSpPr>
          <p:nvPr>
            <p:ph type="body" sz="quarter" idx="4294967295"/>
          </p:nvPr>
        </p:nvSpPr>
        <p:spPr>
          <a:xfrm>
            <a:off x="471422" y="5926921"/>
            <a:ext cx="3717522" cy="5720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Women in Tech Hackathon Student Pack</a:t>
            </a:r>
          </a:p>
        </p:txBody>
      </p:sp>
      <p:sp>
        <p:nvSpPr>
          <p:cNvPr id="9" name="iṣľîďe"/>
          <p:cNvSpPr>
            <a:spLocks noGrp="1"/>
          </p:cNvSpPr>
          <p:nvPr>
            <p:ph type="body" sz="quarter" idx="4294967295"/>
          </p:nvPr>
        </p:nvSpPr>
        <p:spPr>
          <a:xfrm>
            <a:off x="8721090" y="5926511"/>
            <a:ext cx="2747010" cy="29627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08/03/2025</a:t>
            </a:r>
          </a:p>
        </p:txBody>
      </p:sp>
      <p:sp>
        <p:nvSpPr>
          <p:cNvPr id="19" name="文本框 3"/>
          <p:cNvSpPr txBox="1"/>
          <p:nvPr/>
        </p:nvSpPr>
        <p:spPr>
          <a:xfrm>
            <a:off x="3194347" y="3922129"/>
            <a:ext cx="521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solidFill>
                  <a:schemeClr val="accent3"/>
                </a:solidFill>
              </a:rPr>
              <a:t>Haritha Chandran                 Yuzhu Shi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ïšḷ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ṧḻîdé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$ḻidé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 rot="16200000">
            <a:off x="-1289434" y="1721098"/>
            <a:ext cx="5543967" cy="3415803"/>
            <a:chOff x="-379056" y="1311437"/>
            <a:chExt cx="6253842" cy="3853178"/>
          </a:xfrm>
        </p:grpSpPr>
        <p:sp>
          <p:nvSpPr>
            <p:cNvPr id="14" name="îs1iḍé"/>
            <p:cNvSpPr/>
            <p:nvPr userDrawn="1"/>
          </p:nvSpPr>
          <p:spPr>
            <a:xfrm rot="5772073">
              <a:off x="2102886" y="1311437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tx2">
                    <a:alpha val="45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ïṧ1îḍê"/>
            <p:cNvSpPr/>
            <p:nvPr userDrawn="1"/>
          </p:nvSpPr>
          <p:spPr>
            <a:xfrm rot="17450176">
              <a:off x="-379056" y="1392715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tx2">
                    <a:alpha val="33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ïŝḻídè"/>
          <p:cNvSpPr/>
          <p:nvPr userDrawn="1"/>
        </p:nvSpPr>
        <p:spPr>
          <a:xfrm rot="1422970">
            <a:off x="10362709" y="2198486"/>
            <a:ext cx="1128930" cy="1128930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28294">
                <a:schemeClr val="bg2">
                  <a:alpha val="23000"/>
                </a:schemeClr>
              </a:gs>
              <a:gs pos="94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Placeholder 47"/>
          <p:cNvSpPr txBox="1"/>
          <p:nvPr/>
        </p:nvSpPr>
        <p:spPr>
          <a:xfrm>
            <a:off x="4554031" y="3512953"/>
            <a:ext cx="5062307" cy="15924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 Placeholder 46"/>
          <p:cNvSpPr txBox="1"/>
          <p:nvPr/>
        </p:nvSpPr>
        <p:spPr>
          <a:xfrm>
            <a:off x="4752792" y="2884327"/>
            <a:ext cx="5305608" cy="64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Aharoni" pitchFamily="2" charset="-79"/>
                <a:cs typeface="Aharoni" pitchFamily="2" charset="-79"/>
              </a:rPr>
              <a:t>Concept Introduction</a:t>
            </a:r>
          </a:p>
        </p:txBody>
      </p:sp>
      <p:sp>
        <p:nvSpPr>
          <p:cNvPr id="11" name="Text Placeholder 46"/>
          <p:cNvSpPr txBox="1"/>
          <p:nvPr/>
        </p:nvSpPr>
        <p:spPr>
          <a:xfrm>
            <a:off x="4752792" y="2027704"/>
            <a:ext cx="4330248" cy="64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chemeClr val="accent4"/>
                </a:solidFill>
              </a:rPr>
              <a:t>PART 01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F82872-1F3D-8E7D-7B4D-8CE62906FBA9}"/>
              </a:ext>
            </a:extLst>
          </p:cNvPr>
          <p:cNvSpPr txBox="1"/>
          <p:nvPr/>
        </p:nvSpPr>
        <p:spPr>
          <a:xfrm>
            <a:off x="4752792" y="3554741"/>
            <a:ext cx="62137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0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Why we build the </a:t>
            </a:r>
            <a:r>
              <a:rPr lang="en-GB" sz="2000" b="1" dirty="0" err="1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FemHire</a:t>
            </a:r>
            <a:r>
              <a:rPr lang="en-GB" sz="20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GB" sz="20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How does it work?</a:t>
            </a:r>
          </a:p>
          <a:p>
            <a:pPr marL="285750" indent="-285750">
              <a:buFontTx/>
              <a:buChar char="-"/>
            </a:pPr>
            <a:endParaRPr lang="en-GB" sz="2000" b="1" dirty="0">
              <a:ln/>
              <a:solidFill>
                <a:schemeClr val="accent4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EBFD-1A4D-F7DD-B92C-3F571BDF7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4">
            <a:extLst>
              <a:ext uri="{FF2B5EF4-FFF2-40B4-BE49-F238E27FC236}">
                <a16:creationId xmlns:a16="http://schemas.microsoft.com/office/drawing/2014/main" id="{A79B3AB3-6FD2-385E-0479-FC3E6C758BE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959015" y="1896503"/>
            <a:ext cx="3541217" cy="1408897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chemeClr val="accent4"/>
                </a:solidFill>
              </a:rPr>
              <a:t>2.9%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BA431C5-0A74-6580-5EE2-F5F59E6122D1}"/>
              </a:ext>
            </a:extLst>
          </p:cNvPr>
          <p:cNvSpPr/>
          <p:nvPr/>
        </p:nvSpPr>
        <p:spPr>
          <a:xfrm>
            <a:off x="-3426790" y="422694"/>
            <a:ext cx="1333854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GB" sz="32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Why we build the </a:t>
            </a:r>
            <a:r>
              <a:rPr lang="en-GB" sz="3200" b="1" dirty="0" err="1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FemHire</a:t>
            </a:r>
            <a:r>
              <a:rPr lang="en-GB" sz="32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?</a:t>
            </a:r>
            <a:endParaRPr lang="en-GB" sz="3200" b="1" dirty="0">
              <a:ln/>
              <a:solidFill>
                <a:schemeClr val="accent4"/>
              </a:solidFill>
            </a:endParaRPr>
          </a:p>
        </p:txBody>
      </p:sp>
      <p:sp>
        <p:nvSpPr>
          <p:cNvPr id="3" name="Text Placeholder 34">
            <a:extLst>
              <a:ext uri="{FF2B5EF4-FFF2-40B4-BE49-F238E27FC236}">
                <a16:creationId xmlns:a16="http://schemas.microsoft.com/office/drawing/2014/main" id="{E98565BD-D572-72E3-C64F-8F258E74E418}"/>
              </a:ext>
            </a:extLst>
          </p:cNvPr>
          <p:cNvSpPr txBox="1">
            <a:spLocks/>
          </p:cNvSpPr>
          <p:nvPr/>
        </p:nvSpPr>
        <p:spPr>
          <a:xfrm>
            <a:off x="7945077" y="1886568"/>
            <a:ext cx="3541217" cy="1408897"/>
          </a:xfrm>
          <a:prstGeom prst="rect">
            <a:avLst/>
          </a:prstGeom>
        </p:spPr>
        <p:txBody>
          <a:bodyPr lIns="121917" tIns="60958" rIns="121917" bIns="60958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9600" dirty="0">
                <a:solidFill>
                  <a:schemeClr val="accent4"/>
                </a:solidFill>
              </a:rPr>
              <a:t>3.1%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C8D670-7081-B6C3-A3B0-8E7B98F65ED5}"/>
              </a:ext>
            </a:extLst>
          </p:cNvPr>
          <p:cNvSpPr txBox="1"/>
          <p:nvPr/>
        </p:nvSpPr>
        <p:spPr>
          <a:xfrm>
            <a:off x="366622" y="1108029"/>
            <a:ext cx="78069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the UK's Engineering and Technical Fields:</a:t>
            </a:r>
            <a:endParaRPr lang="en-GB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8635D-7280-A38E-3FC0-6A2008ABF20B}"/>
              </a:ext>
            </a:extLst>
          </p:cNvPr>
          <p:cNvSpPr txBox="1"/>
          <p:nvPr/>
        </p:nvSpPr>
        <p:spPr>
          <a:xfrm>
            <a:off x="2097796" y="3888965"/>
            <a:ext cx="304354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Women constituted only 2.9% of mechanical technicians and repair workers ¹</a:t>
            </a:r>
            <a:endParaRPr lang="en-GB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33264D6-9B65-29E9-67CC-86DAA42A064A}"/>
              </a:ext>
            </a:extLst>
          </p:cNvPr>
          <p:cNvSpPr/>
          <p:nvPr/>
        </p:nvSpPr>
        <p:spPr>
          <a:xfrm>
            <a:off x="486520" y="3138822"/>
            <a:ext cx="53573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000" b="1" cap="none" spc="0" dirty="0">
                <a:ln/>
                <a:solidFill>
                  <a:schemeClr val="accent3"/>
                </a:solidFill>
                <a:effectLst/>
              </a:rPr>
              <a:t>Women in </a:t>
            </a:r>
            <a:r>
              <a:rPr lang="en-US" sz="2000" b="1" cap="none" spc="0" dirty="0">
                <a:ln/>
                <a:solidFill>
                  <a:schemeClr val="accent3"/>
                </a:solidFill>
                <a:effectLst/>
              </a:rPr>
              <a:t>Mechanical Technicians and Repairers</a:t>
            </a:r>
            <a:endParaRPr lang="en-GB" sz="2000" b="1" cap="none" spc="0" dirty="0">
              <a:ln/>
              <a:solidFill>
                <a:schemeClr val="accent3"/>
              </a:solidFill>
              <a:effectLst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DDFD89-2671-37F0-CEE6-94E190D801FB}"/>
              </a:ext>
            </a:extLst>
          </p:cNvPr>
          <p:cNvSpPr/>
          <p:nvPr/>
        </p:nvSpPr>
        <p:spPr>
          <a:xfrm>
            <a:off x="6096000" y="3138822"/>
            <a:ext cx="600446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000" b="1" dirty="0">
                <a:ln/>
                <a:solidFill>
                  <a:schemeClr val="accent3"/>
                </a:solidFill>
              </a:rPr>
              <a:t>Women in Electrical Equipment Installers and Repairers</a:t>
            </a:r>
            <a:endParaRPr lang="en-GB" sz="2000" b="1" dirty="0">
              <a:ln/>
              <a:solidFill>
                <a:schemeClr val="accent3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BFE3BF-947A-A31D-E8D8-A336508CA79D}"/>
              </a:ext>
            </a:extLst>
          </p:cNvPr>
          <p:cNvSpPr txBox="1"/>
          <p:nvPr/>
        </p:nvSpPr>
        <p:spPr>
          <a:xfrm>
            <a:off x="7889061" y="3855054"/>
            <a:ext cx="29644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Women made up only 3.1% of electrical equipment installers and repairers.</a:t>
            </a:r>
            <a:endParaRPr lang="en-GB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C05EBAC-E319-B2AC-190E-E34B73273AC5}"/>
              </a:ext>
            </a:extLst>
          </p:cNvPr>
          <p:cNvSpPr txBox="1"/>
          <p:nvPr/>
        </p:nvSpPr>
        <p:spPr>
          <a:xfrm>
            <a:off x="772064" y="6299626"/>
            <a:ext cx="8599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[1] Eyre, E. (2024, November 1). </a:t>
            </a:r>
            <a:r>
              <a:rPr lang="en-US" i="1" dirty="0"/>
              <a:t>Women with designs on an engineering career</a:t>
            </a:r>
            <a:r>
              <a:rPr lang="en-US" dirty="0"/>
              <a:t>. The Times.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59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Прямая соединительная линия 48"/>
          <p:cNvCxnSpPr>
            <a:cxnSpLocks/>
          </p:cNvCxnSpPr>
          <p:nvPr/>
        </p:nvCxnSpPr>
        <p:spPr>
          <a:xfrm>
            <a:off x="9907204" y="3907904"/>
            <a:ext cx="0" cy="547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55"/>
          <p:cNvSpPr/>
          <p:nvPr/>
        </p:nvSpPr>
        <p:spPr>
          <a:xfrm>
            <a:off x="9804918" y="2042657"/>
            <a:ext cx="255972" cy="2460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5719" tIns="22859" rIns="45719" bIns="22859" rtlCol="0" anchor="ctr"/>
          <a:lstStyle/>
          <a:p>
            <a:pPr algn="ctr"/>
            <a:endParaRPr lang="en-US" sz="2700"/>
          </a:p>
        </p:txBody>
      </p:sp>
      <p:grpSp>
        <p:nvGrpSpPr>
          <p:cNvPr id="63" name="Group 107"/>
          <p:cNvGrpSpPr/>
          <p:nvPr/>
        </p:nvGrpSpPr>
        <p:grpSpPr>
          <a:xfrm>
            <a:off x="8691074" y="795868"/>
            <a:ext cx="2753010" cy="5452532"/>
            <a:chOff x="2022591" y="1131543"/>
            <a:chExt cx="2489079" cy="5052118"/>
          </a:xfrm>
          <a:effectLst>
            <a:outerShdw blurRad="1270000" dist="889000" dir="2400000" algn="tl" rotWithShape="0">
              <a:schemeClr val="tx2">
                <a:lumMod val="50000"/>
                <a:alpha val="40000"/>
              </a:schemeClr>
            </a:outerShdw>
          </a:effectLst>
        </p:grpSpPr>
        <p:sp>
          <p:nvSpPr>
            <p:cNvPr id="64" name="Rounded Rectangle 108"/>
            <p:cNvSpPr/>
            <p:nvPr/>
          </p:nvSpPr>
          <p:spPr>
            <a:xfrm>
              <a:off x="2191496" y="1319871"/>
              <a:ext cx="2197302" cy="4760895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  <a:effectLst>
              <a:outerShdw blurRad="444500" dist="3810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5" name="Скругленный прямоугольник 51"/>
            <p:cNvSpPr/>
            <p:nvPr/>
          </p:nvSpPr>
          <p:spPr>
            <a:xfrm>
              <a:off x="2027671" y="3005507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6" name="Скругленный прямоугольник 51"/>
            <p:cNvSpPr/>
            <p:nvPr/>
          </p:nvSpPr>
          <p:spPr>
            <a:xfrm>
              <a:off x="2022591" y="1800282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7" name="Скругленный прямоугольник 51"/>
            <p:cNvSpPr/>
            <p:nvPr/>
          </p:nvSpPr>
          <p:spPr>
            <a:xfrm>
              <a:off x="2022591" y="2402894"/>
              <a:ext cx="184505" cy="365857"/>
            </a:xfrm>
            <a:prstGeom prst="roundRect">
              <a:avLst/>
            </a:prstGeom>
            <a:gradFill>
              <a:gsLst>
                <a:gs pos="90000">
                  <a:srgbClr val="A6A6A6"/>
                </a:gs>
                <a:gs pos="6000">
                  <a:schemeClr val="tx1">
                    <a:lumMod val="65000"/>
                    <a:lumOff val="35000"/>
                  </a:schemeClr>
                </a:gs>
                <a:gs pos="15000">
                  <a:srgbClr val="CCCCCC"/>
                </a:gs>
                <a:gs pos="65000">
                  <a:schemeClr val="bg1">
                    <a:lumMod val="95000"/>
                  </a:schemeClr>
                </a:gs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8" name="Скругленный прямоугольник 42"/>
            <p:cNvSpPr/>
            <p:nvPr/>
          </p:nvSpPr>
          <p:spPr>
            <a:xfrm>
              <a:off x="2046389" y="1131543"/>
              <a:ext cx="2465281" cy="5052118"/>
            </a:xfrm>
            <a:prstGeom prst="roundRect">
              <a:avLst/>
            </a:prstGeom>
            <a:solidFill>
              <a:schemeClr val="bg1"/>
            </a:solidFill>
            <a:ln w="28575">
              <a:gradFill>
                <a:gsLst>
                  <a:gs pos="0">
                    <a:srgbClr val="EDEDF3"/>
                  </a:gs>
                  <a:gs pos="3000">
                    <a:srgbClr val="000000">
                      <a:alpha val="29000"/>
                    </a:srgbClr>
                  </a:gs>
                  <a:gs pos="7000">
                    <a:srgbClr val="DADAE2"/>
                  </a:gs>
                  <a:gs pos="100000">
                    <a:srgbClr val="EDEDF3"/>
                  </a:gs>
                  <a:gs pos="81000">
                    <a:srgbClr val="DADAE2"/>
                  </a:gs>
                  <a:gs pos="97000">
                    <a:srgbClr val="8A8A92">
                      <a:alpha val="40000"/>
                    </a:srgbClr>
                  </a:gs>
                  <a:gs pos="50000">
                    <a:srgbClr val="EDEDF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9" name="Овал 50"/>
            <p:cNvSpPr/>
            <p:nvPr/>
          </p:nvSpPr>
          <p:spPr>
            <a:xfrm>
              <a:off x="3073964" y="5688313"/>
              <a:ext cx="410131" cy="406782"/>
            </a:xfrm>
            <a:prstGeom prst="ellipse">
              <a:avLst/>
            </a:prstGeom>
            <a:noFill/>
            <a:ln w="15875">
              <a:gradFill flip="none" rotWithShape="1">
                <a:gsLst>
                  <a:gs pos="32000">
                    <a:schemeClr val="tx1">
                      <a:lumMod val="65000"/>
                      <a:lumOff val="35000"/>
                    </a:schemeClr>
                  </a:gs>
                  <a:gs pos="71000">
                    <a:schemeClr val="bg1">
                      <a:lumMod val="95000"/>
                    </a:schemeClr>
                  </a:gs>
                  <a:gs pos="0">
                    <a:schemeClr val="bg1">
                      <a:lumMod val="65000"/>
                    </a:schemeClr>
                  </a:gs>
                  <a:gs pos="100000">
                    <a:schemeClr val="tx1">
                      <a:lumMod val="95000"/>
                      <a:lumOff val="5000"/>
                    </a:schemeClr>
                  </a:gs>
                </a:gsLst>
                <a:lin ang="162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0" name="Скругленный прямоугольник 51"/>
            <p:cNvSpPr/>
            <p:nvPr/>
          </p:nvSpPr>
          <p:spPr>
            <a:xfrm>
              <a:off x="2965000" y="1446310"/>
              <a:ext cx="628058" cy="45719"/>
            </a:xfrm>
            <a:prstGeom prst="roundRect">
              <a:avLst/>
            </a:prstGeom>
            <a:solidFill>
              <a:schemeClr val="tx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1" name="Овал 52"/>
            <p:cNvSpPr/>
            <p:nvPr/>
          </p:nvSpPr>
          <p:spPr>
            <a:xfrm flipH="1">
              <a:off x="2752637" y="1440121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72" name="Овал 53"/>
            <p:cNvSpPr/>
            <p:nvPr/>
          </p:nvSpPr>
          <p:spPr>
            <a:xfrm flipH="1">
              <a:off x="3249270" y="1259878"/>
              <a:ext cx="59518" cy="58098"/>
            </a:xfrm>
            <a:prstGeom prst="ellipse">
              <a:avLst/>
            </a:prstGeom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6200000" scaled="1"/>
            </a:gradFill>
            <a:ln w="508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3D552B4-71D4-7BCB-1AEA-ABCA50026100}"/>
              </a:ext>
            </a:extLst>
          </p:cNvPr>
          <p:cNvSpPr txBox="1"/>
          <p:nvPr/>
        </p:nvSpPr>
        <p:spPr>
          <a:xfrm>
            <a:off x="-283567" y="690542"/>
            <a:ext cx="6633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So we build the </a:t>
            </a:r>
            <a:r>
              <a:rPr lang="en-GB" sz="2800" b="1" dirty="0" err="1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FemHire</a:t>
            </a:r>
            <a:r>
              <a:rPr lang="en-GB" sz="28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,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19EF984-11ED-0B6A-0032-4A6EB3DA10F1}"/>
              </a:ext>
            </a:extLst>
          </p:cNvPr>
          <p:cNvSpPr txBox="1"/>
          <p:nvPr/>
        </p:nvSpPr>
        <p:spPr>
          <a:xfrm>
            <a:off x="-353417" y="1273496"/>
            <a:ext cx="6773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sz="18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--- An all-female maintenance platform</a:t>
            </a:r>
            <a:endParaRPr lang="zh-CN" altLang="en-US" sz="1800" b="1" dirty="0">
              <a:ln/>
              <a:solidFill>
                <a:schemeClr val="accent4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E4DB12-5DE4-26FA-CB42-C3331CBCFB23}"/>
              </a:ext>
            </a:extLst>
          </p:cNvPr>
          <p:cNvSpPr/>
          <p:nvPr/>
        </p:nvSpPr>
        <p:spPr>
          <a:xfrm>
            <a:off x="747916" y="5703422"/>
            <a:ext cx="39508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altLang="zh-CN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Realise</a:t>
            </a:r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Tools: Figma </a:t>
            </a:r>
            <a:r>
              <a:rPr lang="en-GB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r>
              <a:rPr lang="en-GB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GB" altLang="zh-CN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Jupyter</a:t>
            </a:r>
            <a:r>
              <a:rPr lang="en-GB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579C3BE-50E7-D9E2-0280-675B8EB547E2}"/>
              </a:ext>
            </a:extLst>
          </p:cNvPr>
          <p:cNvSpPr txBox="1"/>
          <p:nvPr/>
        </p:nvSpPr>
        <p:spPr>
          <a:xfrm>
            <a:off x="1320250" y="3152737"/>
            <a:ext cx="6976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For Customers </a:t>
            </a:r>
            <a:r>
              <a:rPr lang="en-GB" sz="2400" dirty="0"/>
              <a:t>- Women who living alone just need to register, look up and a woman will help you.</a:t>
            </a:r>
          </a:p>
        </p:txBody>
      </p:sp>
      <p:pic>
        <p:nvPicPr>
          <p:cNvPr id="14" name="图形 13" descr="灯泡">
            <a:extLst>
              <a:ext uri="{FF2B5EF4-FFF2-40B4-BE49-F238E27FC236}">
                <a16:creationId xmlns:a16="http://schemas.microsoft.com/office/drawing/2014/main" id="{5D72F2F0-AC8C-104B-6B0C-182620133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8226" y="4266268"/>
            <a:ext cx="541777" cy="54177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B7F37DF-3217-815A-0374-FB3B64F7CE93}"/>
              </a:ext>
            </a:extLst>
          </p:cNvPr>
          <p:cNvSpPr txBox="1"/>
          <p:nvPr/>
        </p:nvSpPr>
        <p:spPr>
          <a:xfrm>
            <a:off x="1320250" y="4121659"/>
            <a:ext cx="6811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For Workers </a:t>
            </a:r>
            <a:r>
              <a:rPr lang="en-US" sz="2400" dirty="0"/>
              <a:t>- Women maintenance workers register on top of the platform to get more job opportunities.</a:t>
            </a:r>
            <a:endParaRPr lang="en-GB" sz="2400" dirty="0"/>
          </a:p>
        </p:txBody>
      </p:sp>
      <p:pic>
        <p:nvPicPr>
          <p:cNvPr id="20" name="图形 19" descr="工具">
            <a:extLst>
              <a:ext uri="{FF2B5EF4-FFF2-40B4-BE49-F238E27FC236}">
                <a16:creationId xmlns:a16="http://schemas.microsoft.com/office/drawing/2014/main" id="{41459D3D-5FDC-8536-8FE8-7D30AB0CA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467" y="3228876"/>
            <a:ext cx="586515" cy="58651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DD67994-E6E0-E1AD-1311-E6885674C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7249" y="1007842"/>
            <a:ext cx="2476635" cy="441073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AF469A5A-9421-BF56-154A-155B43239EC9}"/>
              </a:ext>
            </a:extLst>
          </p:cNvPr>
          <p:cNvSpPr txBox="1"/>
          <p:nvPr/>
        </p:nvSpPr>
        <p:spPr>
          <a:xfrm>
            <a:off x="747916" y="1807884"/>
            <a:ext cx="68881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2060"/>
                </a:solidFill>
              </a:rPr>
              <a:t>Electrical repairs, plumbing, visit accompaniment, cockroach fighting .....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ṧḻîdé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$ḻidé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 rot="16200000">
            <a:off x="-1289434" y="1721098"/>
            <a:ext cx="5543967" cy="3415803"/>
            <a:chOff x="-379056" y="1311437"/>
            <a:chExt cx="6253842" cy="3853178"/>
          </a:xfrm>
        </p:grpSpPr>
        <p:sp>
          <p:nvSpPr>
            <p:cNvPr id="14" name="îs1iḍé"/>
            <p:cNvSpPr/>
            <p:nvPr userDrawn="1"/>
          </p:nvSpPr>
          <p:spPr>
            <a:xfrm rot="5772073">
              <a:off x="2102886" y="1311437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tx2">
                    <a:alpha val="45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ïṧ1îḍê"/>
            <p:cNvSpPr/>
            <p:nvPr userDrawn="1"/>
          </p:nvSpPr>
          <p:spPr>
            <a:xfrm rot="17450176">
              <a:off x="-379056" y="1392715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tx2">
                    <a:alpha val="33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ïŝḻídè"/>
          <p:cNvSpPr/>
          <p:nvPr userDrawn="1"/>
        </p:nvSpPr>
        <p:spPr>
          <a:xfrm rot="1422970">
            <a:off x="10362709" y="2198486"/>
            <a:ext cx="1128930" cy="1128930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28294">
                <a:schemeClr val="bg2">
                  <a:alpha val="23000"/>
                </a:schemeClr>
              </a:gs>
              <a:gs pos="94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46"/>
          <p:cNvSpPr txBox="1"/>
          <p:nvPr/>
        </p:nvSpPr>
        <p:spPr>
          <a:xfrm>
            <a:off x="4752791" y="2884327"/>
            <a:ext cx="5347941" cy="6496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Aharoni" pitchFamily="2" charset="-79"/>
                <a:cs typeface="Aharoni" pitchFamily="2" charset="-79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Application content</a:t>
            </a:r>
          </a:p>
        </p:txBody>
      </p:sp>
      <p:sp>
        <p:nvSpPr>
          <p:cNvPr id="11" name="Text Placeholder 46"/>
          <p:cNvSpPr txBox="1"/>
          <p:nvPr/>
        </p:nvSpPr>
        <p:spPr>
          <a:xfrm>
            <a:off x="4752792" y="2027704"/>
            <a:ext cx="4330248" cy="64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chemeClr val="accent4"/>
                </a:solidFill>
              </a:rPr>
              <a:t>PART 02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022A6A-31F4-C208-D8F4-6AFCF1DC07A3}"/>
              </a:ext>
            </a:extLst>
          </p:cNvPr>
          <p:cNvSpPr txBox="1"/>
          <p:nvPr/>
        </p:nvSpPr>
        <p:spPr>
          <a:xfrm>
            <a:off x="4714068" y="3534334"/>
            <a:ext cx="62131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8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What is th</a:t>
            </a:r>
            <a:r>
              <a:rPr lang="en-GB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e app looks like</a:t>
            </a:r>
            <a:r>
              <a:rPr lang="en-GB" sz="1800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?</a:t>
            </a:r>
          </a:p>
          <a:p>
            <a:pPr marL="285750" indent="-285750">
              <a:buFontTx/>
              <a:buChar char="-"/>
            </a:pPr>
            <a:r>
              <a:rPr lang="en-US" altLang="zh-CN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What should we do in the future?</a:t>
            </a:r>
            <a:endParaRPr lang="en-GB" sz="1800" b="1" dirty="0">
              <a:ln/>
              <a:solidFill>
                <a:schemeClr val="accent4"/>
              </a:solidFill>
              <a:latin typeface="微软雅黑" panose="020B0503020204020204" pitchFamily="34" charset="-122"/>
            </a:endParaRPr>
          </a:p>
          <a:p>
            <a:endParaRPr lang="en-GB" sz="1800" b="1" dirty="0">
              <a:ln/>
              <a:solidFill>
                <a:schemeClr val="accent4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5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tx2">
                  <a:lumMod val="60000"/>
                  <a:lumOff val="40000"/>
                </a:schemeClr>
              </a:gs>
              <a:gs pos="0">
                <a:schemeClr val="tx2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900"/>
          </a:p>
        </p:txBody>
      </p:sp>
      <p:sp>
        <p:nvSpPr>
          <p:cNvPr id="30" name="矩形 29"/>
          <p:cNvSpPr/>
          <p:nvPr/>
        </p:nvSpPr>
        <p:spPr>
          <a:xfrm rot="1400643">
            <a:off x="7611226" y="3962800"/>
            <a:ext cx="1345033" cy="514965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 rot="1400643">
            <a:off x="6906704" y="2108008"/>
            <a:ext cx="2068356" cy="7919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 rot="1400643">
            <a:off x="2789837" y="5457203"/>
            <a:ext cx="1345033" cy="514965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 rot="1400643">
            <a:off x="1889829" y="3580003"/>
            <a:ext cx="2068356" cy="7919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 rot="1400643">
            <a:off x="1930047" y="2060229"/>
            <a:ext cx="2068356" cy="791900"/>
          </a:xfrm>
          <a:prstGeom prst="rect">
            <a:avLst/>
          </a:prstGeom>
          <a:gradFill flip="none" rotWithShape="1">
            <a:gsLst>
              <a:gs pos="54000">
                <a:schemeClr val="bg1">
                  <a:lumMod val="65000"/>
                  <a:lumOff val="35000"/>
                  <a:alpha val="0"/>
                </a:schemeClr>
              </a:gs>
              <a:gs pos="0">
                <a:schemeClr val="accent1">
                  <a:alpha val="54000"/>
                  <a:lumMod val="65000"/>
                  <a:lumOff val="35000"/>
                </a:schemeClr>
              </a:gs>
              <a:gs pos="0">
                <a:schemeClr val="bg1">
                  <a:lumMod val="7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237" name="Oval 6"/>
          <p:cNvSpPr/>
          <p:nvPr/>
        </p:nvSpPr>
        <p:spPr>
          <a:xfrm>
            <a:off x="2634169" y="5006706"/>
            <a:ext cx="531811" cy="5318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anchor="ctr"/>
          <a:lstStyle/>
          <a:p>
            <a:pPr algn="ctr" eaLnBrk="1" hangingPunct="1"/>
            <a:r>
              <a:rPr lang="en-US" altLang="zh-CN" sz="2400" b="1">
                <a:solidFill>
                  <a:srgbClr val="F2F2F2"/>
                </a:solidFill>
                <a:cs typeface="+mn-ea"/>
                <a:sym typeface="+mn-lt"/>
              </a:rPr>
              <a:t>C</a:t>
            </a:r>
          </a:p>
        </p:txBody>
      </p:sp>
      <p:sp>
        <p:nvSpPr>
          <p:cNvPr id="254" name="Oval 4"/>
          <p:cNvSpPr/>
          <p:nvPr/>
        </p:nvSpPr>
        <p:spPr>
          <a:xfrm>
            <a:off x="6573826" y="1416301"/>
            <a:ext cx="819145" cy="8191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anchor="ctr"/>
          <a:lstStyle/>
          <a:p>
            <a:pPr algn="ctr" eaLnBrk="1" hangingPunct="1"/>
            <a:r>
              <a:rPr lang="en-US" altLang="zh-CN" sz="2800" b="1">
                <a:solidFill>
                  <a:srgbClr val="F2F2F2"/>
                </a:solidFill>
                <a:cs typeface="+mn-ea"/>
                <a:sym typeface="+mn-lt"/>
              </a:rPr>
              <a:t>D</a:t>
            </a:r>
          </a:p>
        </p:txBody>
      </p:sp>
      <p:sp>
        <p:nvSpPr>
          <p:cNvPr id="255" name="Oval 12"/>
          <p:cNvSpPr/>
          <p:nvPr/>
        </p:nvSpPr>
        <p:spPr>
          <a:xfrm>
            <a:off x="1617672" y="3184244"/>
            <a:ext cx="819145" cy="8191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anchor="ctr"/>
          <a:lstStyle/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cs typeface="+mn-ea"/>
                <a:sym typeface="+mn-lt"/>
              </a:rPr>
              <a:t>B</a:t>
            </a:r>
          </a:p>
        </p:txBody>
      </p:sp>
      <p:sp>
        <p:nvSpPr>
          <p:cNvPr id="256" name="Oval 13"/>
          <p:cNvSpPr/>
          <p:nvPr/>
        </p:nvSpPr>
        <p:spPr>
          <a:xfrm>
            <a:off x="1557881" y="1608917"/>
            <a:ext cx="819145" cy="81914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anchor="ctr"/>
          <a:lstStyle/>
          <a:p>
            <a:pPr algn="ctr" eaLnBrk="1" hangingPunct="1"/>
            <a:r>
              <a:rPr lang="en-US" altLang="zh-CN" sz="2800" b="1">
                <a:solidFill>
                  <a:schemeClr val="accent4"/>
                </a:solidFill>
                <a:cs typeface="+mn-ea"/>
                <a:sym typeface="+mn-lt"/>
              </a:rPr>
              <a:t>A</a:t>
            </a:r>
          </a:p>
        </p:txBody>
      </p:sp>
      <p:sp>
        <p:nvSpPr>
          <p:cNvPr id="257" name="Oval 15"/>
          <p:cNvSpPr/>
          <p:nvPr/>
        </p:nvSpPr>
        <p:spPr>
          <a:xfrm>
            <a:off x="7450118" y="3688015"/>
            <a:ext cx="531809" cy="5318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4" tIns="45716" rIns="91434" bIns="45716" anchor="ctr"/>
          <a:lstStyle/>
          <a:p>
            <a:pPr algn="ctr" eaLnBrk="1" hangingPunct="1"/>
            <a:r>
              <a:rPr lang="en-US" altLang="zh-CN" sz="2400" b="1">
                <a:solidFill>
                  <a:schemeClr val="tx1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E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2492914" y="1562891"/>
            <a:ext cx="2392351" cy="757945"/>
            <a:chOff x="2155025" y="4449725"/>
            <a:chExt cx="2391371" cy="758372"/>
          </a:xfrm>
        </p:grpSpPr>
        <p:sp>
          <p:nvSpPr>
            <p:cNvPr id="259" name="TextBox 258"/>
            <p:cNvSpPr txBox="1"/>
            <p:nvPr/>
          </p:nvSpPr>
          <p:spPr>
            <a:xfrm>
              <a:off x="2155025" y="4449725"/>
              <a:ext cx="1380453" cy="46192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Database</a:t>
              </a:r>
            </a:p>
          </p:txBody>
        </p:sp>
        <p:sp>
          <p:nvSpPr>
            <p:cNvPr id="260" name="Rectangle 18"/>
            <p:cNvSpPr/>
            <p:nvPr/>
          </p:nvSpPr>
          <p:spPr>
            <a:xfrm>
              <a:off x="2155025" y="4869352"/>
              <a:ext cx="2391371" cy="3387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2424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MongoDB</a:t>
              </a:r>
              <a:endParaRPr lang="en-US" altLang="zh-CN" sz="1600" dirty="0"/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2587629" y="3136618"/>
            <a:ext cx="3188437" cy="837091"/>
            <a:chOff x="2155025" y="4449725"/>
            <a:chExt cx="3189247" cy="836109"/>
          </a:xfrm>
        </p:grpSpPr>
        <p:sp>
          <p:nvSpPr>
            <p:cNvPr id="262" name="TextBox 261"/>
            <p:cNvSpPr txBox="1"/>
            <p:nvPr/>
          </p:nvSpPr>
          <p:spPr>
            <a:xfrm>
              <a:off x="2155025" y="4449725"/>
              <a:ext cx="3189247" cy="46112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400" b="1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Node.js with Express.js </a:t>
              </a:r>
              <a:endParaRPr 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3" name="Rectangle 22"/>
            <p:cNvSpPr/>
            <p:nvPr/>
          </p:nvSpPr>
          <p:spPr>
            <a:xfrm>
              <a:off x="2155025" y="4947677"/>
              <a:ext cx="2391371" cy="3381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en-US" sz="1600" dirty="0">
                  <a:solidFill>
                    <a:srgbClr val="24242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 C</a:t>
              </a:r>
              <a:r>
                <a: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rgbClr val="242424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reate REST API's</a:t>
              </a:r>
              <a:endParaRPr lang="en-US" altLang="zh-CN" sz="1600" dirty="0"/>
            </a:p>
          </p:txBody>
        </p:sp>
      </p:grpSp>
      <p:grpSp>
        <p:nvGrpSpPr>
          <p:cNvPr id="4" name="Group 23"/>
          <p:cNvGrpSpPr/>
          <p:nvPr/>
        </p:nvGrpSpPr>
        <p:grpSpPr>
          <a:xfrm>
            <a:off x="3299166" y="4839113"/>
            <a:ext cx="4682761" cy="979554"/>
            <a:chOff x="2155024" y="4449725"/>
            <a:chExt cx="4680843" cy="978405"/>
          </a:xfrm>
        </p:grpSpPr>
        <p:sp>
          <p:nvSpPr>
            <p:cNvPr id="265" name="TextBox 264"/>
            <p:cNvSpPr txBox="1"/>
            <p:nvPr/>
          </p:nvSpPr>
          <p:spPr>
            <a:xfrm>
              <a:off x="2155024" y="4449725"/>
              <a:ext cx="4680843" cy="707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Micrsoft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 Azure Face API, </a:t>
              </a:r>
            </a:p>
            <a:p>
              <a:pPr>
                <a:defRPr/>
              </a:pP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Face++, or AWS </a:t>
              </a:r>
              <a:r>
                <a:rPr lang="en-US" altLang="en-US" sz="2000" b="1" dirty="0" err="1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Rekognition</a:t>
              </a: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 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6" name="Rectangle 25"/>
            <p:cNvSpPr/>
            <p:nvPr/>
          </p:nvSpPr>
          <p:spPr>
            <a:xfrm>
              <a:off x="2197832" y="5089973"/>
              <a:ext cx="2391371" cy="338157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1600" dirty="0">
                  <a:solidFill>
                    <a:srgbClr val="24242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Face Recognition</a:t>
              </a:r>
            </a:p>
          </p:txBody>
        </p:sp>
      </p:grpSp>
      <p:grpSp>
        <p:nvGrpSpPr>
          <p:cNvPr id="5" name="Group 26"/>
          <p:cNvGrpSpPr/>
          <p:nvPr/>
        </p:nvGrpSpPr>
        <p:grpSpPr>
          <a:xfrm>
            <a:off x="7488218" y="1370258"/>
            <a:ext cx="3553538" cy="760901"/>
            <a:chOff x="2155024" y="4449725"/>
            <a:chExt cx="3554440" cy="761332"/>
          </a:xfrm>
        </p:grpSpPr>
        <p:sp>
          <p:nvSpPr>
            <p:cNvPr id="268" name="TextBox 267"/>
            <p:cNvSpPr txBox="1"/>
            <p:nvPr/>
          </p:nvSpPr>
          <p:spPr>
            <a:xfrm>
              <a:off x="2155025" y="4449725"/>
              <a:ext cx="3554439" cy="40033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en-US" sz="2000" b="1" dirty="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HTTPS: Use SSL/TLS certificates </a:t>
              </a:r>
              <a:endParaRPr lang="en-US" sz="2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9" name="Rectangle 28"/>
            <p:cNvSpPr/>
            <p:nvPr/>
          </p:nvSpPr>
          <p:spPr>
            <a:xfrm>
              <a:off x="2155024" y="4872311"/>
              <a:ext cx="3197526" cy="3387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R="0" lvl="0" indent="0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en-US" sz="1600" dirty="0">
                  <a:solidFill>
                    <a:srgbClr val="24242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Secure Data Transmission</a:t>
              </a:r>
            </a:p>
          </p:txBody>
        </p:sp>
      </p:grpSp>
      <p:grpSp>
        <p:nvGrpSpPr>
          <p:cNvPr id="6" name="Group 29"/>
          <p:cNvGrpSpPr/>
          <p:nvPr/>
        </p:nvGrpSpPr>
        <p:grpSpPr>
          <a:xfrm>
            <a:off x="8102578" y="3499107"/>
            <a:ext cx="2929488" cy="1018453"/>
            <a:chOff x="2155025" y="4449725"/>
            <a:chExt cx="2930232" cy="1019028"/>
          </a:xfrm>
        </p:grpSpPr>
        <p:sp>
          <p:nvSpPr>
            <p:cNvPr id="271" name="TextBox 270"/>
            <p:cNvSpPr txBox="1"/>
            <p:nvPr/>
          </p:nvSpPr>
          <p:spPr>
            <a:xfrm>
              <a:off x="2155025" y="4449725"/>
              <a:ext cx="1012650" cy="83146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dirty="0">
                  <a:solidFill>
                    <a:srgbClr val="404652"/>
                  </a:solidFill>
                  <a:cs typeface="+mn-ea"/>
                  <a:sym typeface="+mn-lt"/>
                </a:rPr>
                <a:t>OAuth</a:t>
              </a:r>
            </a:p>
            <a:p>
              <a:pPr>
                <a:defRPr/>
              </a:pPr>
              <a:endParaRPr lang="en-US" sz="2400" b="1" dirty="0">
                <a:solidFill>
                  <a:srgbClr val="404652"/>
                </a:solidFill>
                <a:cs typeface="+mn-ea"/>
                <a:sym typeface="+mn-lt"/>
              </a:endParaRPr>
            </a:p>
          </p:txBody>
        </p:sp>
        <p:sp>
          <p:nvSpPr>
            <p:cNvPr id="272" name="Rectangle 31"/>
            <p:cNvSpPr/>
            <p:nvPr/>
          </p:nvSpPr>
          <p:spPr>
            <a:xfrm>
              <a:off x="2155025" y="4883648"/>
              <a:ext cx="2930232" cy="585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en-US" sz="1600" dirty="0">
                  <a:solidFill>
                    <a:srgbClr val="24242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Social Login Authentication (Google, Facebook, etc.). </a:t>
              </a:r>
              <a:endParaRPr lang="en-US" altLang="zh-CN" sz="1600" dirty="0">
                <a:solidFill>
                  <a:srgbClr val="242424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2" name="PA_TextPlaceholder 2"/>
          <p:cNvSpPr txBox="1"/>
          <p:nvPr>
            <p:custDataLst>
              <p:tags r:id="rId1"/>
            </p:custDataLst>
          </p:nvPr>
        </p:nvSpPr>
        <p:spPr>
          <a:xfrm>
            <a:off x="357888" y="670974"/>
            <a:ext cx="4051121" cy="150383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4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67332-F1B4-B3E7-DFCA-F27B488555B6}"/>
              </a:ext>
            </a:extLst>
          </p:cNvPr>
          <p:cNvSpPr/>
          <p:nvPr/>
        </p:nvSpPr>
        <p:spPr>
          <a:xfrm>
            <a:off x="448380" y="421935"/>
            <a:ext cx="685110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zh-CN" sz="4000" b="1" cap="none" spc="0" dirty="0">
                <a:ln/>
                <a:solidFill>
                  <a:schemeClr val="accent4"/>
                </a:solidFill>
                <a:effectLst/>
              </a:rPr>
              <a:t>Future Technology Architecture</a:t>
            </a:r>
            <a:endParaRPr lang="zh-CN" altLang="en-US" sz="4000" b="1" cap="none" spc="0" dirty="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šḷi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íṧḻîdé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í$ḻidé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 rot="16200000">
            <a:off x="-1289434" y="1721098"/>
            <a:ext cx="5543967" cy="3415803"/>
            <a:chOff x="-379056" y="1311437"/>
            <a:chExt cx="6253842" cy="3853178"/>
          </a:xfrm>
        </p:grpSpPr>
        <p:sp>
          <p:nvSpPr>
            <p:cNvPr id="14" name="îs1iḍé"/>
            <p:cNvSpPr/>
            <p:nvPr userDrawn="1"/>
          </p:nvSpPr>
          <p:spPr>
            <a:xfrm rot="5772073">
              <a:off x="2102886" y="1311437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tx2">
                    <a:alpha val="45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ïṧ1îḍê"/>
            <p:cNvSpPr/>
            <p:nvPr userDrawn="1"/>
          </p:nvSpPr>
          <p:spPr>
            <a:xfrm rot="17450176">
              <a:off x="-379056" y="1392715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tx2">
                    <a:alpha val="33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ïŝḻídè"/>
          <p:cNvSpPr/>
          <p:nvPr userDrawn="1"/>
        </p:nvSpPr>
        <p:spPr>
          <a:xfrm rot="1422970">
            <a:off x="10362709" y="2198486"/>
            <a:ext cx="1128930" cy="1128930"/>
          </a:xfrm>
          <a:prstGeom prst="ellipse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28294">
                <a:schemeClr val="bg2">
                  <a:alpha val="23000"/>
                </a:schemeClr>
              </a:gs>
              <a:gs pos="94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Placeholder 46"/>
          <p:cNvSpPr txBox="1"/>
          <p:nvPr/>
        </p:nvSpPr>
        <p:spPr>
          <a:xfrm>
            <a:off x="4752792" y="2884327"/>
            <a:ext cx="4330248" cy="64963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>
                <a:latin typeface="Aharoni" pitchFamily="2" charset="-79"/>
                <a:cs typeface="Aharoni" pitchFamily="2" charset="-79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Conclusion</a:t>
            </a:r>
          </a:p>
        </p:txBody>
      </p:sp>
      <p:sp>
        <p:nvSpPr>
          <p:cNvPr id="11" name="Text Placeholder 46"/>
          <p:cNvSpPr txBox="1"/>
          <p:nvPr/>
        </p:nvSpPr>
        <p:spPr>
          <a:xfrm>
            <a:off x="4752792" y="2027704"/>
            <a:ext cx="4330248" cy="6496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6000" dirty="0">
                <a:solidFill>
                  <a:schemeClr val="accent4"/>
                </a:solidFill>
              </a:rPr>
              <a:t>PART 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599F40-3984-B8FC-D608-0D790B3C0231}"/>
              </a:ext>
            </a:extLst>
          </p:cNvPr>
          <p:cNvSpPr txBox="1"/>
          <p:nvPr/>
        </p:nvSpPr>
        <p:spPr>
          <a:xfrm>
            <a:off x="4714068" y="3534334"/>
            <a:ext cx="6213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dirty="0">
                <a:ln/>
                <a:solidFill>
                  <a:schemeClr val="accent4"/>
                </a:solidFill>
                <a:latin typeface="微软雅黑" panose="020B0503020204020204" pitchFamily="34" charset="-122"/>
              </a:rPr>
              <a:t>What will it bring us?</a:t>
            </a:r>
            <a:endParaRPr lang="en-GB" sz="1800" b="1" dirty="0">
              <a:ln/>
              <a:solidFill>
                <a:schemeClr val="accent4"/>
              </a:solidFill>
              <a:latin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984"/>
          <p:cNvSpPr/>
          <p:nvPr/>
        </p:nvSpPr>
        <p:spPr>
          <a:xfrm>
            <a:off x="1143000" y="695325"/>
            <a:ext cx="10001251" cy="5562600"/>
          </a:xfrm>
          <a:prstGeom prst="roundRect">
            <a:avLst>
              <a:gd name="adj" fmla="val 6688"/>
            </a:avLst>
          </a:prstGeom>
          <a:solidFill>
            <a:schemeClr val="bg1"/>
          </a:solidFill>
          <a:ln>
            <a:noFill/>
          </a:ln>
          <a:effectLst>
            <a:outerShdw blurRad="1270000" dist="889000" dir="3000000" algn="tl" rotWithShape="0">
              <a:schemeClr val="tx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900"/>
          </a:p>
        </p:txBody>
      </p:sp>
      <p:sp>
        <p:nvSpPr>
          <p:cNvPr id="20" name="Rectangle 1"/>
          <p:cNvSpPr>
            <a:spLocks noChangeAspect="1"/>
          </p:cNvSpPr>
          <p:nvPr/>
        </p:nvSpPr>
        <p:spPr>
          <a:xfrm>
            <a:off x="8626475" y="557806"/>
            <a:ext cx="2556000" cy="57273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900"/>
          </a:p>
        </p:txBody>
      </p:sp>
      <p:sp>
        <p:nvSpPr>
          <p:cNvPr id="21" name="Rectangle 165"/>
          <p:cNvSpPr>
            <a:spLocks noChangeAspect="1"/>
          </p:cNvSpPr>
          <p:nvPr/>
        </p:nvSpPr>
        <p:spPr>
          <a:xfrm>
            <a:off x="6086147" y="557806"/>
            <a:ext cx="2556000" cy="57273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900"/>
          </a:p>
        </p:txBody>
      </p:sp>
      <p:sp>
        <p:nvSpPr>
          <p:cNvPr id="22" name="Rectangle 166"/>
          <p:cNvSpPr>
            <a:spLocks noChangeAspect="1"/>
          </p:cNvSpPr>
          <p:nvPr/>
        </p:nvSpPr>
        <p:spPr>
          <a:xfrm>
            <a:off x="3545819" y="557806"/>
            <a:ext cx="2556000" cy="57273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900"/>
          </a:p>
        </p:txBody>
      </p:sp>
      <p:sp>
        <p:nvSpPr>
          <p:cNvPr id="23" name="Rectangle 167"/>
          <p:cNvSpPr>
            <a:spLocks noChangeAspect="1"/>
          </p:cNvSpPr>
          <p:nvPr/>
        </p:nvSpPr>
        <p:spPr>
          <a:xfrm>
            <a:off x="1005491" y="557806"/>
            <a:ext cx="2556000" cy="5727395"/>
          </a:xfrm>
          <a:prstGeom prst="rect">
            <a:avLst/>
          </a:prstGeom>
          <a:solidFill>
            <a:schemeClr val="tx2"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/>
            <a:endParaRPr lang="en-US" sz="900"/>
          </a:p>
        </p:txBody>
      </p:sp>
      <p:sp>
        <p:nvSpPr>
          <p:cNvPr id="24" name="Shape 41"/>
          <p:cNvSpPr txBox="1"/>
          <p:nvPr/>
        </p:nvSpPr>
        <p:spPr>
          <a:xfrm>
            <a:off x="3773985" y="3429000"/>
            <a:ext cx="2097561" cy="264466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800" kern="12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GB" sz="2000" dirty="0">
                <a:solidFill>
                  <a:schemeClr val="tx1"/>
                </a:solidFill>
              </a:rPr>
              <a:t>Safe &amp; Reliable Repair Services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Creating a comfortable and secure experience tailored for female customers.</a:t>
            </a:r>
          </a:p>
        </p:txBody>
      </p:sp>
      <p:sp>
        <p:nvSpPr>
          <p:cNvPr id="25" name="Shape 41"/>
          <p:cNvSpPr txBox="1"/>
          <p:nvPr/>
        </p:nvSpPr>
        <p:spPr>
          <a:xfrm>
            <a:off x="1225711" y="3429000"/>
            <a:ext cx="2095955" cy="2644669"/>
          </a:xfrm>
          <a:prstGeom prst="rect">
            <a:avLst/>
          </a:prstGeom>
        </p:spPr>
        <p:txBody>
          <a:bodyPr lIns="0" tIns="0" rIns="0" bIns="0" anchor="t" anchorCtr="0">
            <a:normAutofit lnSpcReduction="10000"/>
          </a:bodyPr>
          <a:lstStyle>
            <a:lvl1pPr marL="34290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800" kern="12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Empowering Women in Technical Careers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Providing training and job opportunities to break gender stereotypes in the repair industry.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Shape 41"/>
          <p:cNvSpPr txBox="1"/>
          <p:nvPr/>
        </p:nvSpPr>
        <p:spPr>
          <a:xfrm>
            <a:off x="8856221" y="3429000"/>
            <a:ext cx="2097561" cy="2644669"/>
          </a:xfrm>
          <a:prstGeom prst="rect">
            <a:avLst/>
          </a:prstGeom>
        </p:spPr>
        <p:txBody>
          <a:bodyPr lIns="0" tIns="0" rIns="0" bIns="0" anchor="t" anchorCtr="0">
            <a:normAutofit fontScale="85000" lnSpcReduction="10000"/>
          </a:bodyPr>
          <a:lstStyle>
            <a:lvl1pPr marL="34290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800" kern="12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GB" sz="2400" dirty="0">
                <a:solidFill>
                  <a:schemeClr val="tx1"/>
                </a:solidFill>
              </a:rPr>
              <a:t>Driving Industry Change &amp; Diversity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400" dirty="0"/>
              <a:t>Promoting gender inclusivity and setting an example for other technical fields.</a:t>
            </a:r>
          </a:p>
        </p:txBody>
      </p:sp>
      <p:sp>
        <p:nvSpPr>
          <p:cNvPr id="27" name="Shape 41"/>
          <p:cNvSpPr txBox="1"/>
          <p:nvPr/>
        </p:nvSpPr>
        <p:spPr>
          <a:xfrm>
            <a:off x="6096000" y="3429000"/>
            <a:ext cx="2314795" cy="3607067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342900" indent="-3429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800" kern="1200" spc="0" baseline="0">
                <a:solidFill>
                  <a:schemeClr val="tx1">
                    <a:alpha val="60000"/>
                  </a:schemeClr>
                </a:solidFill>
                <a:latin typeface="+mn-lt"/>
                <a:ea typeface="Work Sans"/>
                <a:cs typeface="Work Sans"/>
                <a:sym typeface="Work San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GB" sz="2200" dirty="0">
                <a:solidFill>
                  <a:schemeClr val="tx1"/>
                </a:solidFill>
              </a:rPr>
              <a:t>Unique Positioning &amp; Brand Advantage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dirty="0"/>
              <a:t>Targeting niche markets to build brand loyalty through trust and social influence.</a:t>
            </a: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54985" y="1316767"/>
            <a:ext cx="1817232" cy="1816708"/>
          </a:xfrm>
          <a:prstGeom prst="ellipse">
            <a:avLst/>
          </a:prstGeom>
          <a:ln>
            <a:noFill/>
          </a:ln>
          <a:effectLst>
            <a:outerShdw blurRad="317500" dist="190500" dir="90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6516665" y="1316767"/>
            <a:ext cx="1817231" cy="1816708"/>
          </a:xfrm>
          <a:prstGeom prst="ellipse">
            <a:avLst/>
          </a:prstGeom>
          <a:ln>
            <a:noFill/>
          </a:ln>
          <a:effectLst>
            <a:outerShdw blurRad="317500" dist="190500" dir="90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7816" y="1316766"/>
            <a:ext cx="1816708" cy="1816708"/>
          </a:xfrm>
          <a:prstGeom prst="ellipse">
            <a:avLst/>
          </a:prstGeom>
          <a:ln>
            <a:noFill/>
          </a:ln>
          <a:effectLst>
            <a:outerShdw blurRad="317500" dist="190500" dir="90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437" y="1316765"/>
            <a:ext cx="1816713" cy="1816711"/>
          </a:xfrm>
          <a:prstGeom prst="ellipse">
            <a:avLst/>
          </a:prstGeom>
          <a:ln>
            <a:noFill/>
          </a:ln>
          <a:effectLst>
            <a:outerShdw blurRad="317500" dist="190500" dir="9000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>
                <a:lumMod val="60000"/>
                <a:lumOff val="40000"/>
                <a:alpha val="57000"/>
              </a:schemeClr>
            </a:gs>
            <a:gs pos="0">
              <a:schemeClr val="tx2">
                <a:lumMod val="20000"/>
                <a:lumOff val="80000"/>
                <a:alpha val="0"/>
              </a:schemeClr>
            </a:gs>
          </a:gsLst>
          <a:lin ang="0" scaled="0"/>
        </a:gradFill>
        <a:effectLst/>
      </p:bgPr>
    </p:bg>
    <p:spTree>
      <p:nvGrpSpPr>
        <p:cNvPr id="1" name="iṥļïd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877674" y="1306125"/>
            <a:ext cx="6388221" cy="3819942"/>
            <a:chOff x="2877674" y="1306125"/>
            <a:chExt cx="6388221" cy="3819942"/>
          </a:xfrm>
        </p:grpSpPr>
        <p:sp>
          <p:nvSpPr>
            <p:cNvPr id="12" name="îṡḻîdè"/>
            <p:cNvSpPr/>
            <p:nvPr userDrawn="1"/>
          </p:nvSpPr>
          <p:spPr>
            <a:xfrm rot="5772073">
              <a:off x="5493995" y="1306125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accent1">
                    <a:lumMod val="60000"/>
                    <a:lumOff val="40000"/>
                    <a:alpha val="61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îsḻíḍe"/>
            <p:cNvSpPr/>
            <p:nvPr userDrawn="1"/>
          </p:nvSpPr>
          <p:spPr>
            <a:xfrm rot="17450176">
              <a:off x="2877674" y="1354167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chemeClr val="accent1">
                    <a:lumMod val="60000"/>
                    <a:lumOff val="40000"/>
                    <a:alpha val="41000"/>
                  </a:scheme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 rot="16819501">
            <a:off x="11217593" y="532827"/>
            <a:ext cx="501013" cy="501013"/>
            <a:chOff x="3738861" y="1313527"/>
            <a:chExt cx="3771900" cy="3771900"/>
          </a:xfrm>
        </p:grpSpPr>
        <p:sp>
          <p:nvSpPr>
            <p:cNvPr id="17" name="îS1ïḋe"/>
            <p:cNvSpPr/>
            <p:nvPr userDrawn="1"/>
          </p:nvSpPr>
          <p:spPr>
            <a:xfrm rot="6203470">
              <a:off x="3738861" y="1313527"/>
              <a:ext cx="3771900" cy="3771900"/>
            </a:xfrm>
            <a:prstGeom prst="ellipse">
              <a:avLst/>
            </a:prstGeom>
            <a:gradFill>
              <a:gsLst>
                <a:gs pos="65000">
                  <a:srgbClr val="D96D61">
                    <a:alpha val="31000"/>
                  </a:srgbClr>
                </a:gs>
                <a:gs pos="0">
                  <a:srgbClr val="D96D61">
                    <a:alpha val="0"/>
                  </a:srgbClr>
                </a:gs>
                <a:gs pos="100000">
                  <a:srgbClr val="D96D61">
                    <a:alpha val="56000"/>
                  </a:srgbClr>
                </a:gs>
              </a:gsLst>
              <a:lin ang="0" scaled="0"/>
            </a:gradFill>
            <a:ln>
              <a:noFill/>
            </a:ln>
            <a:effectLst>
              <a:glow rad="304800">
                <a:schemeClr val="accent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iślíḑè"/>
            <p:cNvSpPr/>
            <p:nvPr userDrawn="1"/>
          </p:nvSpPr>
          <p:spPr>
            <a:xfrm rot="6203470">
              <a:off x="3738861" y="1313527"/>
              <a:ext cx="3771900" cy="3771900"/>
            </a:xfrm>
            <a:prstGeom prst="ellipse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28294">
                  <a:srgbClr val="E8414C">
                    <a:alpha val="10000"/>
                  </a:srgbClr>
                </a:gs>
                <a:gs pos="9400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îSļîdé"/>
          <p:cNvSpPr>
            <a:spLocks noGrp="1"/>
          </p:cNvSpPr>
          <p:nvPr>
            <p:ph type="body" sz="quarter" idx="10"/>
          </p:nvPr>
        </p:nvSpPr>
        <p:spPr>
          <a:xfrm>
            <a:off x="1373408" y="1306967"/>
            <a:ext cx="9445184" cy="1474043"/>
          </a:xfrm>
        </p:spPr>
        <p:txBody>
          <a:bodyPr/>
          <a:lstStyle/>
          <a:p>
            <a:pPr algn="ctr"/>
            <a:r>
              <a:rPr lang="en-US" altLang="zh-CN" sz="6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THANK YOU!</a:t>
            </a:r>
            <a:endParaRPr lang="zh-CN" altLang="en-US" sz="60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9" name="文本框 3"/>
          <p:cNvSpPr txBox="1"/>
          <p:nvPr/>
        </p:nvSpPr>
        <p:spPr>
          <a:xfrm>
            <a:off x="1822450" y="2979145"/>
            <a:ext cx="88954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'FEMHIRE' - Women Hiring Women</a:t>
            </a:r>
          </a:p>
          <a:p>
            <a:pPr algn="ctr"/>
            <a:r>
              <a:rPr lang="en-GB" altLang="zh-CN" sz="3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itchFamily="2" charset="-79"/>
                <a:cs typeface="Aharoni" pitchFamily="2" charset="-79"/>
              </a:rPr>
              <a:t>An all-female maintenance platform</a:t>
            </a:r>
            <a:endParaRPr lang="zh-CN" altLang="en-US" sz="36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itchFamily="2" charset="-79"/>
              <a:cs typeface="Aharoni" pitchFamily="2" charset="-79"/>
            </a:endParaRPr>
          </a:p>
          <a:p>
            <a:pPr algn="ctr">
              <a:lnSpc>
                <a:spcPct val="150000"/>
              </a:lnSpc>
            </a:pPr>
            <a:endParaRPr lang="zh-CN" altLang="en-US" sz="2400" dirty="0">
              <a:solidFill>
                <a:schemeClr val="accent3"/>
              </a:solidFill>
            </a:endParaRPr>
          </a:p>
          <a:p>
            <a:pPr algn="ctr"/>
            <a:endParaRPr lang="zh-CN" altLang="en-US" sz="2400" dirty="0">
              <a:solidFill>
                <a:schemeClr val="accent3"/>
              </a:solidFill>
            </a:endParaRPr>
          </a:p>
          <a:p>
            <a:pPr algn="ctr"/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F2DFD6E5-7B8C-ABE7-164F-5800FD78283B}"/>
              </a:ext>
            </a:extLst>
          </p:cNvPr>
          <p:cNvSpPr txBox="1"/>
          <p:nvPr/>
        </p:nvSpPr>
        <p:spPr>
          <a:xfrm>
            <a:off x="3312881" y="4287167"/>
            <a:ext cx="5219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400" dirty="0">
                <a:solidFill>
                  <a:schemeClr val="accent3"/>
                </a:solidFill>
              </a:rPr>
              <a:t>Haritha Chandran                 Yuzhu Shi</a:t>
            </a:r>
            <a:endParaRPr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4" name="íṣḻiďé">
            <a:extLst>
              <a:ext uri="{FF2B5EF4-FFF2-40B4-BE49-F238E27FC236}">
                <a16:creationId xmlns:a16="http://schemas.microsoft.com/office/drawing/2014/main" id="{861DD82F-3BB1-5902-C7D9-F432B1A6B1E5}"/>
              </a:ext>
            </a:extLst>
          </p:cNvPr>
          <p:cNvSpPr txBox="1">
            <a:spLocks/>
          </p:cNvSpPr>
          <p:nvPr/>
        </p:nvSpPr>
        <p:spPr>
          <a:xfrm>
            <a:off x="614973" y="5936740"/>
            <a:ext cx="3717522" cy="5720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Women in Tech Hackathon Student Pack</a:t>
            </a:r>
          </a:p>
        </p:txBody>
      </p:sp>
      <p:sp>
        <p:nvSpPr>
          <p:cNvPr id="7" name="iṣľîďe">
            <a:extLst>
              <a:ext uri="{FF2B5EF4-FFF2-40B4-BE49-F238E27FC236}">
                <a16:creationId xmlns:a16="http://schemas.microsoft.com/office/drawing/2014/main" id="{72F02971-AEA7-E6A3-A422-D35877980186}"/>
              </a:ext>
            </a:extLst>
          </p:cNvPr>
          <p:cNvSpPr txBox="1">
            <a:spLocks/>
          </p:cNvSpPr>
          <p:nvPr/>
        </p:nvSpPr>
        <p:spPr>
          <a:xfrm>
            <a:off x="8721090" y="5926511"/>
            <a:ext cx="2747010" cy="2962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>
                    <a:lumMod val="65000"/>
                    <a:lumOff val="35000"/>
                  </a:schemeClr>
                </a:solidFill>
              </a:rPr>
              <a:t>08/03/2025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COMMONDATA" val="eyJoZGlkIjoiMmMxNzY4NzliODJmOGYzMWEyZDdkODA0MWI0NTdiODcifQ=="/>
  <p:tag name="ISPRING_PLAYERS_CUSTOMIZATION" val="UEsDBBQAAgAIAOeJc0s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DniXNL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OeJc0u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54lzSy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54lzS2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aWGeSz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aWGeS5r5lmRrAAAAawAAABwAAAB1bml2ZXJzYWwvbG9jYWxfc2V0dGluZ3MueG1ss7GvyM1RKEstKs7Mz7NVMtQzUFJIzUvOT8nMS7dVCg1x07VQUiguScxLSczJz0u1VcrLV1Kwt+OyyclPTswJTi0pASosVijISaxMLQpJzQUySlL9EnOBKp/tmfJ8ya5n09qfr9ivpG/HBQB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aWGeS7CHI/RsAQAA9wIAACkAAAB1bml2ZXJzYWwvc2tpbl9jdXN0b21pemF0aW9uX3NldHRpbmdzLnhtbI1S20okMRB99yuCPzBJKreGdiC3lnlR0QGfm+ns0qyml07EZcnHm3Z3GEdHNPVUdU6doiqnTb/GaJ9Snh7Hv30ep3gXch7jz7Q+Q6jdTQ/TfDOHFHJaHSr3Yxym5038MS21Wk25j0M/D3ZB0xqj7vUhJbVyqmbMMIok89Qr5Dy3FWvANWAr5iix7eqdxD/dOexCzKdV29UR+rFhE1OY8yYO4c8ajtlvoeMNLud+GCsvrQVbouynFseWQIxwyX2hGgAEstwRh4uUjdQEecw4hmIUBQqIcE4aUYikHGrWNaKqMN8IxCRj1BXqae1GWhtHbZHQEKLrNK8aW7rOSIwRIQSYK1xAZzCqbKgaGtRyQHBgQBRtNFGAOtuZjhXvvLAcKeoFxoUZAxgfjnvY7u25DtVvr7M/5xeCJ7/gJLp4a3XCXO3uaZ4reRsefz/0OaBxuDi/ufV3/mqrt5vrq/P/vnz18J61mLVu/am3XwBQSwMEFAACAAgAamGeSyTg/xfEDAAAYxkAABcAAAB1bml2ZXJzYWwvdW5pdmVyc2FsLnBuZ+1XaVxT55o/isVOLSBqCrI7ttJFxKgBFJO4AOIom4QisouWyy7IIQYI0UtbBEXa3lvwgiESLAHCTkMwAUJF4NYYUFnCYqSCISSHJGAgIWSbg/bOb2a+zefhw/md8/zf9z3P+n/Oc/L9fU+ZfGT1EQAAJqe9Pc4BgBECADbe/NAYRox/4u+Gbxuunjt1AmgYsBHDwqbY4z7HAaC5aIs2+gNY/rcr3iFXAcC0Z+3a0J9SfQkALFdOexzHXYuQCs7QLwnH+1/rz+YA2GNVJ4ynP3Xbnr8b8bEH7vElhy83eVSctvmi4HNfj022f9n/1/s3HbYN52/e+mLgqGeNq0pJnKAFT4EThvAJ9uqFKwHshPqgoISRaCynNojtXFclLkvpCiEqx2Ppfhj1m8eb7bNhc648NK+1qLWeFafhshd7LaRPYOzMiFnMkfyCMyX7GFs2AkBdoG3qNsQUyUBkw4vdLiPbLSR3q5P3/PmMWZ2rzPiXwNoJb2Fvg0NyzAMHP5oHbAAADw/Y8a3m6+A6uA6ug+vgOrgOroPr4Dq4Dv4/BPdla6TMrwDg+tD/8UfhDS5gcZkf2RiRoxaOzBRhuzLnKvK+xk8RVShacrCgi0UGs9hSAIjqJDzlFzIHbrF0wu8sIsYSws5zR4/E6GQtgzCUZ2Mht0VEwu+QvMqSJ6XMM2qTUwSy5CwAaJ+gUXIyeV2Ee9Wp0UmhTF7rhdmOQgI+QCXeN8lp7KycFtMoySl/MBqS8Ux0jYhC0nu4poj9SKtDkr/5YR5KtCS9gkLn6KQpjvrFIlIYitJDMOhUznJNcARBWEBQ6M5xeYpvQEqhsGtVQv9qtlCB74zko70Gpo+0OalKONrLMxlVs3j2wHTJ3/12bzClvbqN7rtvqderOMxJNP0yCyw6LmDG6r7XvApIjbhVv2ZHvtU9wZUeE0cjRrL+RT3zVeYIAfEpmGMSxZXnqNh/GxKm2XhJNQX5EyL8y9R+YVP1DU278xM5yaBhHD8PjcTVh3ILCcvt1TcyedbYQSiD1f/PkLD+KmF8KPQWag5TiJYHnlRgX9dxlXGfdo9Xu8bbEd78qFxW3k2fxECjh/eA9hRhWVrWKU985cCt5CxfunE0qp0+ZPUA5D6NPzZhsiIhiwkOwSUMrvBHug5j9gwKX/0of5VweKHhep2mNqdhq41q/OZPzWFouz7HYJQ3BRvUvthnPbl/5yjayzfLlmEyI/LhjrgU9SsqqNP8lW8V/hSvjWEpku1/yEDl2HsrXMBI/GSOFXX6733R/872OmbyH6Ibr49galaWh4ktHfL4hXAad4xO6ad9iFqwz121uld0+cm1o8PXieqak7qsISJbhkybgKopUCor6aG5hYIQK13TtPW9pvMaGUppCU5i1zQtsxV1XZG7vjwRc53PKxtx/03h3ku2+ucdfM/hDlmXdUCzTRR/kHuDsJNrNnOALWSaTMAJfgGNgQ+TmM7P0fZmFexkICMw75GNQvV5MYu4H36pF2iJY+o02xAVyG5ollecywox+TSh6/4KCKoEKTsRAqFFQDNbxtowxkOSkA+HpLkhzIHmWmzZpDSXeLPgmeUfoOL7Iw8uCw4gdoB7s/B70XlBeft5u1xJNOqAfZ7bz2p3ROuFHBsMrk9lK+lIDempkuMSM28/4DdDadSNf6wuj4amMBrp/XWTZq3J5BiljC1v00QHc0Jwe2nhos9Y0tPSbQjEx5AeF2uC67e4lCeMKuqp1oXlQqlTw0TkowpjKcjBLRUuWP8YQItZQDcGlhw0G01wwDa22owNtsGJvGq73P5S1BaWELAooTe2iVIyfeYarK/zTHUWqw1Bgq67IGTTuuT8RUGBv8mzvqgksrDCscdtPi5uUpiaER/Jf+152ePx3WAjNbIRY2spGowctvsNWVwmZ5sDYA452aqJr3tFjoTrBfzHblzGQ6eyR3tG0Pb8GgtGEVZ/TXqVJFD/Agfe5Yw+O7Fzw69Lw4F+4eWRnNBZgnPn0gtJvmP5efTqXGWoM+2oZr61xLkyp5z/BRiCavQtUbSJlb11obFlLCdGoYIw4zKaMcxJcJdMkUsjNY055aqYGm69AlK96Rh4Eafs/SGbcwIHbOaj7d2XT6zwXKe0hoMGCf879a9D4a4ANNK8JIDEDaM+MVHhjRBUZYZZiYKEw2VnUSRt8vkc6lu1iEK5hzWe18wp+9e0InlGGqu5QVGh6wCrZjb4yghu8mgbc2NlVTPWxQckMp7GkZUaBHWjW7tM7ZZYWszl0chwqcwRV17nSRPEmHgrI8E5JJLiSr1oN/c1EMZKF7/RmhuheCWtSwPu8nt7D5I+8odGcdFIZzY9mfKUBbbtDEyacksJx91Wk5t9k/Df9d6svXy0UMeOmyJ7oV1YxJb8asC0IQtjWlaF5LhL0/kmx+R79ROBPtwN0pWl+zkyKrUD5rCjqOhGhk+Zcd+MQHPYwas7Pc9TSp10hCssaTYuURFHpd7WuRVHynrSqqur+72Yfi7miO7fwMH+6KFDs/j3XoCNlZraGmMOqt1p9ycS8nIp1iwzwT+smHubK64iOKAxAsupfstcmXBXAFui/H0tYKVw62obUY44boGoFw879UR9i/NRONq3nvT0FCt/30O9mAs3vym6IyX77ZsNSLoiPoJpeoXxLnh9Wtm7LHXKwPRIqGrxsxnknO1x/0CTNkizA1VV6kwbaPxtMVG/4+Jjb/IoCzXy+niMvotFPACNjldVsQQx7AR3vmdvB/mXtoSuOnUTrRQ7aO3Ra/iTRWLc/uHc5SKSdkbSSNJBkuZ+O/ajXDNMO0vaNulbbG7RFK7KtnHxicnBT4hhdrwK0crHUTwK7vYNxX7jzpntecjuCNP7CRMu+8s53UdNiRf03z0gpmsujda3+vjEuPepjkmmUIXEg3p0I7/GoSZu07iW+FP0/FTrnYLMRHjf9oDmBYpBGwuKyPjyb0+i/fkPry1O/36AkVg/FP7JQuv/rKBO/Sr0roImDt0P9/LcmefkZFgd2mc0o95eBOZtkta+z2W81SSS9MJ/CBMQQHk2jOMOIFGmOitTBGJ5bO5dvCsw+e2i8qyJH+aGWxi++JDuQZYoJrYjF1VFeLWiclurn+7MNZpqMln0UheTv7CrLfP2jRwynkCBeVgn56zsEwFDb4fuEEFNzDtPFUkNzdN3iwOQKTP+z/01NKVnDSWB3CxAXJpp4e6iUu22C/RjXrizEqy+tqe0+HUTz4n5siVzsdciWN6pshM9vTqIxqfdtYZGtoSpssdPqbLDaBEO/e7uAi0oKoFdPy+HGjmYZQvyGZNvXE1kEN7bqVW7xQfl3aA4lTg8CD2FRhyyYJK+pI1Ii+Be7AKyizWVprm1in7axyhSYs85p0DNg5wIO9mhfbS+8pmOZtJQt5Wk2b8oP5mUuPvLPcsfzK+a9h6wkgwQFTxXv+FBrtrs6EK3pEsjS9hcH6Zh3TgULCl31syVF5UN37rQ6Z2hcOncsxaob2IXDUH3Tr3vmGx4/GEKLNgrPOo081nS4LxyMgVLKEk3/b72sdDh14GykhpYY5d6ll48kz1n/DysJqtrvjILY3cCLwASVW+5zsz/1vWXhvyYcNenXkyD6pkR5lt+sf62WJjmKkgPZNvwu5K38n5mibgYlmhm15ohye8GAcbyeVATNVp/tU7SiCYrm2jHcWc9epdrrD2u/iJTtxTJ1Nc+FIBGTWXOHO2B1Zxewp8fr1VY2SSxySwAKTYl1cr9926u4MqD3LTibOhPM2f4K58F8Z/DbGTTYyRs/ljMcJKhLlRk2Ql/raRK+Rk4v349GZHDOVIGf5/ZMUgk1K5SM3Rx44T7T9TPTagPz63l1pY2jnYcPJe593MAq0FFtDZ+IGgbZIF3eCF62Uv3Lweg/ovsjlvqNT5eAhi3v0/SL+Rh68oJs//I6H7CkEqZU13xAO9nGQtqUML+nCQ9iCgJf2eW5ozBUJAg2GeIWQrRFs3wW4b0pB3QvC1CxIjAOzVjDerBUIOrNMQpFEov+UBLvcM/+ti5hvW01e2THdcjbTSqrzJ2WtgpHF3yrh1Mlle7FZm1EDNexlKIGW8FBRo5h1N48/V07y1H7nvWAIAoqDP66u3oZqh94XxPbZt4a0qf1BYh9Je72T2Ke9Vb510tDx6OtgdZHxfk2eesvGn6odTxc+B6DFjel80ew4dd60wxYHwRCP4tfiRJ94ZzvRGLcn/f/wAgLOV/zd8/boFH63B3I3iiLpPkb8FqF066b/+XoFsK/C+BbvDB1MMHlEG2AUOnccNLUwY9M3wrvFqzGn22pJJaZU/Spi7rVFPMr+CRHueMc9UeqP/asNk8bFOh9WHvr+GzwGlPX4+GE1F//U9QSwMEFAACAAgAamGeS3Br3rpLAAAAagAAABsAAAB1bml2ZXJzYWwvdW5pdmVyc2FsLnBuZy54bWyzsa/IzVEoSy0qzszPs1Uy1DNQsrfj5bIpKEoty0wtV6gAigEFIUBJoRLINUJwyzNTSjJslczNTBFiGamZ6Rkltkqm5iZwQX2gkQBQSwECAAAUAAIACADniXNLFQ6tKGQEAAAHEQAAHQAAAAAAAAABAAAAAAAAAAAAdW5pdmVyc2FsL2NvbW1vbl9tZXNzYWdlcy5sbmdQSwECAAAUAAIACADniXNLCH4LIykDAACGDAAAJwAAAAAAAAABAAAAAACfBAAAdW5pdmVyc2FsL2ZsYXNoX3B1Ymxpc2hpbmdfc2V0dGluZ3MueG1sUEsBAgAAFAACAAgA54lzS7X8CWS6AgAAVQoAACEAAAAAAAAAAQAAAAAADQgAAHVuaXZlcnNhbC9mbGFzaF9za2luX3NldHRpbmdzLnhtbFBLAQIAABQAAgAIAOeJc0sqlg9n/gIAAJcLAAAmAAAAAAAAAAEAAAAAAAYLAAB1bml2ZXJzYWwvaHRtbF9wdWJsaXNoaW5nX3NldHRpbmdzLnhtbFBLAQIAABQAAgAIAOeJc0tocVKRmgEAAB8GAAAfAAAAAAAAAAEAAAAAAEgOAAB1bml2ZXJzYWwvaHRtbF9za2luX3NldHRpbmdzLmpzUEsBAgAAFAACAAgAaWGeSz08L9HBAAAA5QEAABoAAAAAAAAAAQAAAAAAHxAAAHVuaXZlcnNhbC9pMThuX3ByZXNldHMueG1sUEsBAgAAFAACAAgAaWGeS5r5lmRrAAAAawAAABwAAAAAAAAAAQAAAAAAGBEAAHVuaXZlcnNhbC9sb2NhbF9zZXR0aW5ncy54bWxQSwECAAAUAAIACABElFdHI7RO+/sCAACwCAAAFAAAAAAAAAABAAAAAAC9EQAAdW5pdmVyc2FsL3BsYXllci54bWxQSwECAAAUAAIACABpYZ5LsIcj9GwBAAD3AgAAKQAAAAAAAAABAAAAAADqFAAAdW5pdmVyc2FsL3NraW5fY3VzdG9taXphdGlvbl9zZXR0aW5ncy54bWxQSwECAAAUAAIACABqYZ5LJOD/F8QMAABjGQAAFwAAAAAAAAAAAAAAAACdFgAAdW5pdmVyc2FsL3VuaXZlcnNhbC5wbmdQSwECAAAUAAIACABqYZ5LcGveuksAAABqAAAAGwAAAAAAAAABAAAAAACWIwAAdW5pdmVyc2FsL3VuaXZlcnNhbC5wbmcueG1sUEsFBgAAAAALAAsASQMAABokAAAAAA=="/>
  <p:tag name="ISPRING_PRESENTATION_TITLE" val="天空蓝悬浮渐变工作汇报总结PPT模板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_ULTRA_SCORM_COURSE_ID" val="2D89F78D-9A59-4AA2-BC3F-23E01D72866C"/>
  <p:tag name="ISPRINGCLOUDFOLDERID" val="0"/>
  <p:tag name="ISPRINGCLOUDFOLDERPATH" val="资源库"/>
  <p:tag name="ISPRINGONLINEFOLDERID" val="0"/>
  <p:tag name="ISPRINGONLINEFOLDERPATH" val="内容列表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https://www.islide.cc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130">
      <a:dk1>
        <a:sysClr val="windowText" lastClr="000000"/>
      </a:dk1>
      <a:lt1>
        <a:sysClr val="window" lastClr="FFFFFF"/>
      </a:lt1>
      <a:dk2>
        <a:srgbClr val="C6D9F0"/>
      </a:dk2>
      <a:lt2>
        <a:srgbClr val="8DB3E2"/>
      </a:lt2>
      <a:accent1>
        <a:srgbClr val="80AADF"/>
      </a:accent1>
      <a:accent2>
        <a:srgbClr val="C4C7CB"/>
      </a:accent2>
      <a:accent3>
        <a:srgbClr val="5D626A"/>
      </a:accent3>
      <a:accent4>
        <a:srgbClr val="548DD4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Office 主题​​">
      <a:majorFont>
        <a:latin typeface="Calibri Light"/>
        <a:ea typeface="Calibri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259</TotalTime>
  <Words>391</Words>
  <Application>Microsoft Office PowerPoint</Application>
  <PresentationFormat>宽屏</PresentationFormat>
  <Paragraphs>65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微软雅黑</vt:lpstr>
      <vt:lpstr>Aharoni</vt:lpstr>
      <vt:lpstr>Arial</vt:lpstr>
      <vt:lpstr>Segoe UI</vt:lpstr>
      <vt:lpstr>第一PPT，www.1ppt.com</vt:lpstr>
      <vt:lpstr>第一PPT，www.1ppt.com 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高端英文</dc:title>
  <dc:creator>第一PPT</dc:creator>
  <cp:keywords>www.1ppt.com</cp:keywords>
  <dc:description>www.1ppt.com</dc:description>
  <cp:lastModifiedBy>Yuzhu Shi</cp:lastModifiedBy>
  <cp:revision>215</cp:revision>
  <dcterms:created xsi:type="dcterms:W3CDTF">2017-08-18T03:02:00Z</dcterms:created>
  <dcterms:modified xsi:type="dcterms:W3CDTF">2025-03-08T14:50:34Z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E388EC536E9A421BB3A48EAAC8B8A125_12</vt:lpwstr>
  </property>
  <property fmtid="{D5CDD505-2E9C-101B-9397-08002B2CF9AE}" pid="3" name="KSOProductBuildVer">
    <vt:lpwstr>2052-12.1.0.18608</vt:lpwstr>
  </property>
</Properties>
</file>