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Roboto Medium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Wz7cts4wfcXKT0FY8U9qV/jZV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1472B-D76D-4809-B4D5-7DBE8C2E444C}" v="4" dt="2019-08-16T17:20:43.523"/>
  </p1510:revLst>
</p1510:revInfo>
</file>

<file path=ppt/tableStyles.xml><?xml version="1.0" encoding="utf-8"?>
<a:tblStyleLst xmlns:a="http://schemas.openxmlformats.org/drawingml/2006/main" def="{AE734F8C-EDC7-47A5-B173-9467B63B22F3}">
  <a:tblStyle styleId="{AE734F8C-EDC7-47A5-B173-9467B63B22F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 b="off" i="off"/>
      <a:tcStyle>
        <a:tcBdr/>
        <a:fill>
          <a:solidFill>
            <a:srgbClr val="FFE2C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E2C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f95eb9a87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g5f95eb9a87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f9627988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5f9627988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f95eb9a87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5f95eb9a87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f82294ad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5f82294ad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f8925c4ae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5f8925c4ae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f8925c4ae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5f8925c4ae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f95eb9a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5f95eb9a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f95eb9a8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5f95eb9a8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f870f103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5f870f103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We did not average games and games started for players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Correlations observed: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2 PT FGs , FGA per game, &amp; </a:t>
            </a:r>
            <a:r>
              <a:rPr lang="en-US">
                <a:solidFill>
                  <a:schemeClr val="dk1"/>
                </a:solidFill>
              </a:rPr>
              <a:t>2 PT FGA are highly correlated with each other (similarly the %s)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2 PT FG per game is highly correlated with usage %, TO per game, points per game, &amp; FT per game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All %s and per game stats seems to be highly correlated 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Effective Field Goal Percentage ~ True Shooting Percentage ~ Field Goal Percentage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Free Throws Per Game ~ Points per Game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Defensive Rebounds Per Game ~ Defensive Win Shares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Offensive Win Shares ~ Value over Replacement Player ~Win Shares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Box plus ~ offensive box plus 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Player efficiency rating ~ win share</a:t>
            </a: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f95eb9a87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5f95eb9a87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f8925c4ae_3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5f8925c4ae_3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f8925c4ae_3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5f8925c4ae_3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f8925c4ae_3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5f8925c4ae_3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>
            <a:spLocks noGrp="1"/>
          </p:cNvSpPr>
          <p:nvPr>
            <p:ph type="title"/>
          </p:nvPr>
        </p:nvSpPr>
        <p:spPr>
          <a:xfrm>
            <a:off x="0" y="1904961"/>
            <a:ext cx="9144000" cy="11148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000" dirty="0">
                <a:solidFill>
                  <a:schemeClr val="lt1"/>
                </a:solidFill>
              </a:rPr>
              <a:t>Estimating Salaries Of NBA Players Using Predictive Modeling Techniques</a:t>
            </a:r>
            <a:br>
              <a:rPr lang="en-US" sz="2000" dirty="0">
                <a:solidFill>
                  <a:schemeClr val="lt1"/>
                </a:solidFill>
              </a:rPr>
            </a:br>
            <a:br>
              <a:rPr lang="en-US" sz="2000" dirty="0">
                <a:solidFill>
                  <a:schemeClr val="lt1"/>
                </a:solidFill>
              </a:rPr>
            </a:br>
            <a:r>
              <a:rPr lang="en-US" sz="1800" i="1" dirty="0">
                <a:solidFill>
                  <a:schemeClr val="lt1"/>
                </a:solidFill>
              </a:rPr>
              <a:t>16</a:t>
            </a:r>
            <a:r>
              <a:rPr lang="en-US" sz="1800" i="1" baseline="30000" dirty="0">
                <a:solidFill>
                  <a:schemeClr val="lt1"/>
                </a:solidFill>
              </a:rPr>
              <a:t>th</a:t>
            </a:r>
            <a:r>
              <a:rPr lang="en-US" sz="1800" i="1" dirty="0">
                <a:solidFill>
                  <a:schemeClr val="lt1"/>
                </a:solidFill>
              </a:rPr>
              <a:t> August, 2019</a:t>
            </a:r>
            <a:endParaRPr dirty="0"/>
          </a:p>
        </p:txBody>
      </p:sp>
      <p:sp>
        <p:nvSpPr>
          <p:cNvPr id="51" name="Google Shape;51;p1"/>
          <p:cNvSpPr txBox="1"/>
          <p:nvPr/>
        </p:nvSpPr>
        <p:spPr>
          <a:xfrm>
            <a:off x="1344707" y="3348197"/>
            <a:ext cx="6592901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Eric Naumann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Brandon Whiteley</a:t>
            </a:r>
            <a:endParaRPr sz="12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Yeong-in Jang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Aishwarya Pawar</a:t>
            </a:r>
            <a:endParaRPr sz="12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Haritha Maheshkumar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The University of Texas at Austin, McCombs School of Business - MSBA Class of 2020</a:t>
            </a:r>
            <a:endParaRPr/>
          </a:p>
        </p:txBody>
      </p:sp>
      <p:pic>
        <p:nvPicPr>
          <p:cNvPr id="52" name="Google Shape;52;p1" descr="A picture containing tablewar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0561" y="169042"/>
            <a:ext cx="2860582" cy="1553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f95eb9a87_0_181"/>
          <p:cNvSpPr txBox="1">
            <a:spLocks noGrp="1"/>
          </p:cNvSpPr>
          <p:nvPr>
            <p:ph type="title"/>
          </p:nvPr>
        </p:nvSpPr>
        <p:spPr>
          <a:xfrm>
            <a:off x="311700" y="41428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We tried estimating the salaries of players using the following predictive modeling techniques</a:t>
            </a:r>
            <a:endParaRPr/>
          </a:p>
        </p:txBody>
      </p:sp>
      <p:sp>
        <p:nvSpPr>
          <p:cNvPr id="171" name="Google Shape;171;g5f95eb9a87_0_181"/>
          <p:cNvSpPr/>
          <p:nvPr/>
        </p:nvSpPr>
        <p:spPr>
          <a:xfrm>
            <a:off x="23051" y="38420"/>
            <a:ext cx="15522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5f95eb9a87_0_181"/>
          <p:cNvSpPr/>
          <p:nvPr/>
        </p:nvSpPr>
        <p:spPr>
          <a:xfrm>
            <a:off x="1575226" y="38419"/>
            <a:ext cx="18519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5f95eb9a87_0_181"/>
          <p:cNvSpPr/>
          <p:nvPr/>
        </p:nvSpPr>
        <p:spPr>
          <a:xfrm>
            <a:off x="3427079" y="38418"/>
            <a:ext cx="2197500" cy="164400"/>
          </a:xfrm>
          <a:prstGeom prst="chevron">
            <a:avLst>
              <a:gd name="adj" fmla="val 50000"/>
            </a:avLst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Methodology &amp; results summary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5f95eb9a87_0_181"/>
          <p:cNvSpPr/>
          <p:nvPr/>
        </p:nvSpPr>
        <p:spPr>
          <a:xfrm>
            <a:off x="5624715" y="38417"/>
            <a:ext cx="15522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Findings &amp; Insights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5f95eb9a87_0_181"/>
          <p:cNvSpPr/>
          <p:nvPr/>
        </p:nvSpPr>
        <p:spPr>
          <a:xfrm>
            <a:off x="7161522" y="41449"/>
            <a:ext cx="15522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6" name="Google Shape;176;g5f95eb9a87_0_181"/>
          <p:cNvGraphicFramePr/>
          <p:nvPr>
            <p:extLst>
              <p:ext uri="{D42A27DB-BD31-4B8C-83A1-F6EECF244321}">
                <p14:modId xmlns:p14="http://schemas.microsoft.com/office/powerpoint/2010/main" val="1488793650"/>
              </p:ext>
            </p:extLst>
          </p:nvPr>
        </p:nvGraphicFramePr>
        <p:xfrm>
          <a:off x="250224" y="1431955"/>
          <a:ext cx="8667375" cy="3487623"/>
        </p:xfrm>
        <a:graphic>
          <a:graphicData uri="http://schemas.openxmlformats.org/drawingml/2006/table">
            <a:tbl>
              <a:tblPr firstRow="1" bandRow="1">
                <a:noFill/>
                <a:tableStyleId>{AE734F8C-EDC7-47A5-B173-9467B63B22F3}</a:tableStyleId>
              </a:tblPr>
              <a:tblGrid>
                <a:gridCol w="196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</a:rPr>
                        <a:t>Modeling technique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</a:rPr>
                        <a:t>Refinements tried</a:t>
                      </a:r>
                      <a:endParaRPr sz="10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</a:rPr>
                        <a:t>Test </a:t>
                      </a:r>
                      <a:r>
                        <a:rPr lang="en-US" sz="1000" b="1" u="none" strike="noStrike" cap="none">
                          <a:solidFill>
                            <a:srgbClr val="000000"/>
                          </a:solidFill>
                        </a:rPr>
                        <a:t>RMSE obtained</a:t>
                      </a:r>
                      <a:endParaRPr sz="10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000000"/>
                          </a:solidFill>
                        </a:rPr>
                        <a:t>Variance Explained</a:t>
                      </a:r>
                      <a:endParaRPr sz="10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/>
                        <a:t>Linear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u="none" strike="noStrike" cap="none"/>
                        <a:t>Introduced interaction terms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u="none" strike="noStrike" cap="none"/>
                        <a:t>Tested for non-linear relationships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USD 5.14M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58.11%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/>
                        <a:t>Ridge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Best lambda selection based on RMSE curve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USD 5.48M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59.23%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/>
                        <a:t>Lasso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Best lambda selection based on RMSE curve 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USD 5.45M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59.81%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/>
                        <a:t>Random Forest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u="none" strike="noStrike" cap="none"/>
                        <a:t>Experimentation with mtry (best result at mtry=23)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u="none" strike="noStrike" cap="none"/>
                        <a:t>Variable elimination using importance() function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USD 5.46M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58.99%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/>
                        <a:t>Bagging</a:t>
                      </a:r>
                      <a:endParaRPr sz="1000" b="1" u="none" strike="noStrike" cap="none"/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u="none" strike="noStrike" cap="none"/>
                        <a:t>31 variables selected based on importance() function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USD 5.24M</a:t>
                      </a:r>
                      <a:endParaRPr sz="1000" u="none" strike="noStrike" cap="none" dirty="0"/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54.31%</a:t>
                      </a:r>
                      <a:endParaRPr sz="1000" u="none" strike="noStrike" cap="none" dirty="0"/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7" name="Google Shape;177;g5f95eb9a87_0_181"/>
          <p:cNvSpPr/>
          <p:nvPr/>
        </p:nvSpPr>
        <p:spPr>
          <a:xfrm>
            <a:off x="161761" y="3872278"/>
            <a:ext cx="8844300" cy="1047300"/>
          </a:xfrm>
          <a:prstGeom prst="roundRect">
            <a:avLst>
              <a:gd name="adj" fmla="val 3820"/>
            </a:avLst>
          </a:prstGeom>
          <a:solidFill>
            <a:srgbClr val="66CCFF">
              <a:alpha val="4710"/>
            </a:srgbClr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  <a:effectLst>
            <a:outerShdw dist="19050" sx="1000" sy="1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9627988c_1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Bagging : </a:t>
            </a:r>
            <a:endParaRPr/>
          </a:p>
        </p:txBody>
      </p:sp>
      <p:sp>
        <p:nvSpPr>
          <p:cNvPr id="183" name="Google Shape;183;g5f9627988c_1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b="1">
              <a:highlight>
                <a:srgbClr val="FFFFFF"/>
              </a:highlight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b="1">
              <a:highlight>
                <a:srgbClr val="FFFFFF"/>
              </a:highlight>
            </a:endParaRPr>
          </a:p>
        </p:txBody>
      </p:sp>
      <p:sp>
        <p:nvSpPr>
          <p:cNvPr id="184" name="Google Shape;184;g5f9627988c_1_0"/>
          <p:cNvSpPr/>
          <p:nvPr/>
        </p:nvSpPr>
        <p:spPr>
          <a:xfrm>
            <a:off x="23051" y="38420"/>
            <a:ext cx="15522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sp>
        <p:nvSpPr>
          <p:cNvPr id="185" name="Google Shape;185;g5f9627988c_1_0"/>
          <p:cNvSpPr/>
          <p:nvPr/>
        </p:nvSpPr>
        <p:spPr>
          <a:xfrm>
            <a:off x="1575226" y="38419"/>
            <a:ext cx="18519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/>
          </a:p>
        </p:txBody>
      </p:sp>
      <p:sp>
        <p:nvSpPr>
          <p:cNvPr id="186" name="Google Shape;186;g5f9627988c_1_0"/>
          <p:cNvSpPr/>
          <p:nvPr/>
        </p:nvSpPr>
        <p:spPr>
          <a:xfrm>
            <a:off x="3427079" y="38418"/>
            <a:ext cx="21975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 &amp; results summary</a:t>
            </a:r>
            <a:endParaRPr/>
          </a:p>
        </p:txBody>
      </p:sp>
      <p:sp>
        <p:nvSpPr>
          <p:cNvPr id="187" name="Google Shape;187;g5f9627988c_1_0"/>
          <p:cNvSpPr/>
          <p:nvPr/>
        </p:nvSpPr>
        <p:spPr>
          <a:xfrm>
            <a:off x="5624715" y="38417"/>
            <a:ext cx="1552200" cy="164400"/>
          </a:xfrm>
          <a:prstGeom prst="chevron">
            <a:avLst>
              <a:gd name="adj" fmla="val 50000"/>
            </a:avLst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Findings &amp; Insights</a:t>
            </a:r>
            <a:endParaRPr/>
          </a:p>
        </p:txBody>
      </p:sp>
      <p:sp>
        <p:nvSpPr>
          <p:cNvPr id="188" name="Google Shape;188;g5f9627988c_1_0"/>
          <p:cNvSpPr/>
          <p:nvPr/>
        </p:nvSpPr>
        <p:spPr>
          <a:xfrm>
            <a:off x="7161522" y="41449"/>
            <a:ext cx="15522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/>
          </a:p>
        </p:txBody>
      </p:sp>
      <p:sp>
        <p:nvSpPr>
          <p:cNvPr id="189" name="Google Shape;189;g5f9627988c_1_0"/>
          <p:cNvSpPr txBox="1"/>
          <p:nvPr/>
        </p:nvSpPr>
        <p:spPr>
          <a:xfrm>
            <a:off x="5955126" y="4732742"/>
            <a:ext cx="412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accuracy just doesn’t improve</a:t>
            </a:r>
            <a:endParaRPr/>
          </a:p>
        </p:txBody>
      </p:sp>
      <p:pic>
        <p:nvPicPr>
          <p:cNvPr id="190" name="Google Shape;190;g5f9627988c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775" y="891725"/>
            <a:ext cx="6246426" cy="385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5f9627988c_1_0"/>
          <p:cNvSpPr txBox="1"/>
          <p:nvPr/>
        </p:nvSpPr>
        <p:spPr>
          <a:xfrm>
            <a:off x="-1185075" y="1001825"/>
            <a:ext cx="7575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Brandon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f95eb9a87_0_2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...ctd</a:t>
            </a:r>
            <a:endParaRPr/>
          </a:p>
        </p:txBody>
      </p:sp>
      <p:graphicFrame>
        <p:nvGraphicFramePr>
          <p:cNvPr id="197" name="Google Shape;197;g5f95eb9a87_0_234"/>
          <p:cNvGraphicFramePr/>
          <p:nvPr/>
        </p:nvGraphicFramePr>
        <p:xfrm>
          <a:off x="250224" y="1431955"/>
          <a:ext cx="8642500" cy="1933925"/>
        </p:xfrm>
        <a:graphic>
          <a:graphicData uri="http://schemas.openxmlformats.org/drawingml/2006/table">
            <a:tbl>
              <a:tblPr firstRow="1" bandRow="1">
                <a:noFill/>
                <a:tableStyleId>{AE734F8C-EDC7-47A5-B173-9467B63B22F3}</a:tableStyleId>
              </a:tblPr>
              <a:tblGrid>
                <a:gridCol w="196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</a:rPr>
                        <a:t>Modeling technique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</a:rPr>
                        <a:t>Refinements tried</a:t>
                      </a:r>
                      <a:endParaRPr sz="10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000000"/>
                          </a:solidFill>
                        </a:rPr>
                        <a:t>RMSE obtained</a:t>
                      </a:r>
                      <a:endParaRPr sz="10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000000"/>
                          </a:solidFill>
                        </a:rPr>
                        <a:t>Variance Explained</a:t>
                      </a:r>
                      <a:endParaRPr sz="10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/>
                        <a:t>PC</a:t>
                      </a:r>
                      <a:r>
                        <a:rPr lang="en-US" sz="1000" b="1" dirty="0"/>
                        <a:t>R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u="none" strike="noStrike" cap="none" dirty="0"/>
                        <a:t>Chose # principal components model based on min RMSE</a:t>
                      </a:r>
                      <a:endParaRPr sz="1000" u="none" strike="noStrike" cap="none" dirty="0"/>
                    </a:p>
                  </a:txBody>
                  <a:tcPr marL="91425" marR="91425" marT="91425" marB="91425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USD 5.07M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-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/>
                        <a:t>Boosting</a:t>
                      </a:r>
                      <a:endParaRPr sz="1000" b="1" u="none" strike="noStrike" cap="none"/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u="none" strike="noStrike" cap="none" dirty="0"/>
                        <a:t>31 variables selected based on importance() function</a:t>
                      </a:r>
                      <a:endParaRPr sz="1000" u="none" strike="noStrike" cap="none" dirty="0"/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   USD 5.24M</a:t>
                      </a:r>
                      <a:endParaRPr sz="1000" u="none" strike="noStrike" cap="none" dirty="0"/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54.31%</a:t>
                      </a:r>
                      <a:endParaRPr sz="1000" u="none" strike="noStrike" cap="none" dirty="0"/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/>
                        <a:t>Neural networks</a:t>
                      </a:r>
                      <a:endParaRPr sz="1000" b="1" u="none" strike="noStrike" cap="none" dirty="0"/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1. Choose the size and decay factor with minimum RMSE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  USD 617K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8" name="Google Shape;198;g5f95eb9a87_0_234"/>
          <p:cNvSpPr/>
          <p:nvPr/>
        </p:nvSpPr>
        <p:spPr>
          <a:xfrm>
            <a:off x="23051" y="38420"/>
            <a:ext cx="15522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5f95eb9a87_0_234"/>
          <p:cNvSpPr/>
          <p:nvPr/>
        </p:nvSpPr>
        <p:spPr>
          <a:xfrm>
            <a:off x="1575226" y="38419"/>
            <a:ext cx="18519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5f95eb9a87_0_234"/>
          <p:cNvSpPr/>
          <p:nvPr/>
        </p:nvSpPr>
        <p:spPr>
          <a:xfrm>
            <a:off x="3427079" y="38418"/>
            <a:ext cx="2197500" cy="164400"/>
          </a:xfrm>
          <a:prstGeom prst="chevron">
            <a:avLst>
              <a:gd name="adj" fmla="val 50000"/>
            </a:avLst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Methodology &amp; results summary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5f95eb9a87_0_234"/>
          <p:cNvSpPr/>
          <p:nvPr/>
        </p:nvSpPr>
        <p:spPr>
          <a:xfrm>
            <a:off x="5624715" y="38417"/>
            <a:ext cx="15522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Findings &amp; Insights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5f95eb9a87_0_234"/>
          <p:cNvSpPr/>
          <p:nvPr/>
        </p:nvSpPr>
        <p:spPr>
          <a:xfrm>
            <a:off x="7161522" y="41449"/>
            <a:ext cx="15522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f82294ad7_0_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Principal Component Regression</a:t>
            </a:r>
            <a:endParaRPr/>
          </a:p>
        </p:txBody>
      </p:sp>
      <p:sp>
        <p:nvSpPr>
          <p:cNvPr id="208" name="Google Shape;208;g5f82294ad7_0_2"/>
          <p:cNvSpPr/>
          <p:nvPr/>
        </p:nvSpPr>
        <p:spPr>
          <a:xfrm>
            <a:off x="23051" y="38420"/>
            <a:ext cx="15522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sp>
        <p:nvSpPr>
          <p:cNvPr id="209" name="Google Shape;209;g5f82294ad7_0_2"/>
          <p:cNvSpPr/>
          <p:nvPr/>
        </p:nvSpPr>
        <p:spPr>
          <a:xfrm>
            <a:off x="1575226" y="38419"/>
            <a:ext cx="18519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/>
          </a:p>
        </p:txBody>
      </p:sp>
      <p:sp>
        <p:nvSpPr>
          <p:cNvPr id="210" name="Google Shape;210;g5f82294ad7_0_2"/>
          <p:cNvSpPr/>
          <p:nvPr/>
        </p:nvSpPr>
        <p:spPr>
          <a:xfrm>
            <a:off x="3427079" y="38418"/>
            <a:ext cx="21975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 &amp; results summary</a:t>
            </a:r>
            <a:endParaRPr/>
          </a:p>
        </p:txBody>
      </p:sp>
      <p:sp>
        <p:nvSpPr>
          <p:cNvPr id="211" name="Google Shape;211;g5f82294ad7_0_2"/>
          <p:cNvSpPr/>
          <p:nvPr/>
        </p:nvSpPr>
        <p:spPr>
          <a:xfrm>
            <a:off x="5624715" y="38417"/>
            <a:ext cx="1552200" cy="164400"/>
          </a:xfrm>
          <a:prstGeom prst="chevron">
            <a:avLst>
              <a:gd name="adj" fmla="val 50000"/>
            </a:avLst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Findings &amp; Insights</a:t>
            </a:r>
            <a:endParaRPr/>
          </a:p>
        </p:txBody>
      </p:sp>
      <p:sp>
        <p:nvSpPr>
          <p:cNvPr id="212" name="Google Shape;212;g5f82294ad7_0_2"/>
          <p:cNvSpPr/>
          <p:nvPr/>
        </p:nvSpPr>
        <p:spPr>
          <a:xfrm>
            <a:off x="7161522" y="41449"/>
            <a:ext cx="15522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/>
          </a:p>
        </p:txBody>
      </p:sp>
      <p:sp>
        <p:nvSpPr>
          <p:cNvPr id="213" name="Google Shape;213;g5f82294ad7_0_2"/>
          <p:cNvSpPr txBox="1"/>
          <p:nvPr/>
        </p:nvSpPr>
        <p:spPr>
          <a:xfrm>
            <a:off x="428625" y="912675"/>
            <a:ext cx="7696500" cy="1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Number of Components : 17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Test RMSE : 5.07 Mil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Adjusted R_squared: 57.34%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g5f82294ad7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9122"/>
            <a:ext cx="4309125" cy="2659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5f82294ad7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1529" y="2089125"/>
            <a:ext cx="4530071" cy="279570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5f82294ad7_0_2"/>
          <p:cNvSpPr txBox="1"/>
          <p:nvPr/>
        </p:nvSpPr>
        <p:spPr>
          <a:xfrm>
            <a:off x="-1185075" y="1001825"/>
            <a:ext cx="7575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Yeong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f8925c4ae_3_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Boosting : </a:t>
            </a:r>
            <a:endParaRPr/>
          </a:p>
        </p:txBody>
      </p:sp>
      <p:sp>
        <p:nvSpPr>
          <p:cNvPr id="222" name="Google Shape;222;g5f8925c4ae_3_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highlight>
                  <a:srgbClr val="FFFFFF"/>
                </a:highlight>
              </a:rPr>
              <a:t>Best Iteration with shrinkage factor=0.01 and #Trees = 500, : RMSE: 5.4Mil</a:t>
            </a:r>
            <a:endParaRPr sz="1400" b="1">
              <a:highlight>
                <a:srgbClr val="FFFFFF"/>
              </a:highlight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b="1">
              <a:highlight>
                <a:srgbClr val="FFFFFF"/>
              </a:highlight>
            </a:endParaRPr>
          </a:p>
        </p:txBody>
      </p:sp>
      <p:sp>
        <p:nvSpPr>
          <p:cNvPr id="223" name="Google Shape;223;g5f8925c4ae_3_20"/>
          <p:cNvSpPr/>
          <p:nvPr/>
        </p:nvSpPr>
        <p:spPr>
          <a:xfrm>
            <a:off x="23051" y="38420"/>
            <a:ext cx="15522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sp>
        <p:nvSpPr>
          <p:cNvPr id="224" name="Google Shape;224;g5f8925c4ae_3_20"/>
          <p:cNvSpPr/>
          <p:nvPr/>
        </p:nvSpPr>
        <p:spPr>
          <a:xfrm>
            <a:off x="1575226" y="38419"/>
            <a:ext cx="18519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/>
          </a:p>
        </p:txBody>
      </p:sp>
      <p:sp>
        <p:nvSpPr>
          <p:cNvPr id="225" name="Google Shape;225;g5f8925c4ae_3_20"/>
          <p:cNvSpPr/>
          <p:nvPr/>
        </p:nvSpPr>
        <p:spPr>
          <a:xfrm>
            <a:off x="3427079" y="38418"/>
            <a:ext cx="21975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 &amp; results summary</a:t>
            </a:r>
            <a:endParaRPr/>
          </a:p>
        </p:txBody>
      </p:sp>
      <p:sp>
        <p:nvSpPr>
          <p:cNvPr id="226" name="Google Shape;226;g5f8925c4ae_3_20"/>
          <p:cNvSpPr/>
          <p:nvPr/>
        </p:nvSpPr>
        <p:spPr>
          <a:xfrm>
            <a:off x="5624715" y="38417"/>
            <a:ext cx="1552200" cy="164400"/>
          </a:xfrm>
          <a:prstGeom prst="chevron">
            <a:avLst>
              <a:gd name="adj" fmla="val 50000"/>
            </a:avLst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Findings &amp; Insights</a:t>
            </a:r>
            <a:endParaRPr/>
          </a:p>
        </p:txBody>
      </p:sp>
      <p:sp>
        <p:nvSpPr>
          <p:cNvPr id="227" name="Google Shape;227;g5f8925c4ae_3_20"/>
          <p:cNvSpPr/>
          <p:nvPr/>
        </p:nvSpPr>
        <p:spPr>
          <a:xfrm>
            <a:off x="7161522" y="41449"/>
            <a:ext cx="15522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/>
          </a:p>
        </p:txBody>
      </p:sp>
      <p:sp>
        <p:nvSpPr>
          <p:cNvPr id="228" name="Google Shape;228;g5f8925c4ae_3_20"/>
          <p:cNvSpPr txBox="1"/>
          <p:nvPr/>
        </p:nvSpPr>
        <p:spPr>
          <a:xfrm>
            <a:off x="5955126" y="4732742"/>
            <a:ext cx="412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accuracy just doesn’t improve</a:t>
            </a:r>
            <a:endParaRPr/>
          </a:p>
        </p:txBody>
      </p:sp>
      <p:grpSp>
        <p:nvGrpSpPr>
          <p:cNvPr id="229" name="Google Shape;229;g5f8925c4ae_3_20"/>
          <p:cNvGrpSpPr/>
          <p:nvPr/>
        </p:nvGrpSpPr>
        <p:grpSpPr>
          <a:xfrm>
            <a:off x="5665876" y="1596050"/>
            <a:ext cx="3092815" cy="2382475"/>
            <a:chOff x="7058330" y="1596050"/>
            <a:chExt cx="4503225" cy="2382475"/>
          </a:xfrm>
        </p:grpSpPr>
        <p:pic>
          <p:nvPicPr>
            <p:cNvPr id="230" name="Google Shape;230;g5f8925c4ae_3_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58330" y="1596050"/>
              <a:ext cx="4503225" cy="21039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g5f8925c4ae_3_20"/>
            <p:cNvSpPr txBox="1"/>
            <p:nvPr/>
          </p:nvSpPr>
          <p:spPr>
            <a:xfrm>
              <a:off x="8530844" y="3713025"/>
              <a:ext cx="18453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/>
                <a:t>Number of Trees</a:t>
              </a:r>
              <a:endParaRPr sz="900"/>
            </a:p>
          </p:txBody>
        </p:sp>
      </p:grpSp>
      <p:pic>
        <p:nvPicPr>
          <p:cNvPr id="232" name="Google Shape;232;g5f8925c4ae_3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899" y="1533475"/>
            <a:ext cx="4600776" cy="29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5f8925c4ae_3_20"/>
          <p:cNvSpPr txBox="1"/>
          <p:nvPr/>
        </p:nvSpPr>
        <p:spPr>
          <a:xfrm>
            <a:off x="-1185075" y="1001825"/>
            <a:ext cx="7575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Yeong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f8925c4ae_3_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Neural Network : </a:t>
            </a:r>
            <a:endParaRPr/>
          </a:p>
        </p:txBody>
      </p:sp>
      <p:sp>
        <p:nvSpPr>
          <p:cNvPr id="239" name="Google Shape;239;g5f8925c4ae_3_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highlight>
                  <a:schemeClr val="lt1"/>
                </a:highlight>
              </a:rPr>
              <a:t>Best Iteration with decay factor=0.01 </a:t>
            </a:r>
            <a:endParaRPr sz="1400" b="1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highlight>
                  <a:schemeClr val="lt1"/>
                </a:highlight>
              </a:rPr>
              <a:t> and size= 10</a:t>
            </a:r>
            <a:endParaRPr sz="1400" b="1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1">
                <a:highlight>
                  <a:schemeClr val="lt1"/>
                </a:highlight>
              </a:rPr>
              <a:t> RMSE obtained : </a:t>
            </a:r>
            <a:r>
              <a:rPr lang="en-US" b="1">
                <a:highlight>
                  <a:schemeClr val="lt1"/>
                </a:highlight>
              </a:rPr>
              <a:t>$ 617K</a:t>
            </a:r>
            <a:endParaRPr/>
          </a:p>
        </p:txBody>
      </p:sp>
      <p:sp>
        <p:nvSpPr>
          <p:cNvPr id="240" name="Google Shape;240;g5f8925c4ae_3_36"/>
          <p:cNvSpPr/>
          <p:nvPr/>
        </p:nvSpPr>
        <p:spPr>
          <a:xfrm>
            <a:off x="23051" y="38420"/>
            <a:ext cx="15522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sp>
        <p:nvSpPr>
          <p:cNvPr id="241" name="Google Shape;241;g5f8925c4ae_3_36"/>
          <p:cNvSpPr/>
          <p:nvPr/>
        </p:nvSpPr>
        <p:spPr>
          <a:xfrm>
            <a:off x="1575226" y="38419"/>
            <a:ext cx="18519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/>
          </a:p>
        </p:txBody>
      </p:sp>
      <p:sp>
        <p:nvSpPr>
          <p:cNvPr id="242" name="Google Shape;242;g5f8925c4ae_3_36"/>
          <p:cNvSpPr/>
          <p:nvPr/>
        </p:nvSpPr>
        <p:spPr>
          <a:xfrm>
            <a:off x="3427079" y="38418"/>
            <a:ext cx="21975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 &amp; results summary</a:t>
            </a:r>
            <a:endParaRPr/>
          </a:p>
        </p:txBody>
      </p:sp>
      <p:sp>
        <p:nvSpPr>
          <p:cNvPr id="243" name="Google Shape;243;g5f8925c4ae_3_36"/>
          <p:cNvSpPr/>
          <p:nvPr/>
        </p:nvSpPr>
        <p:spPr>
          <a:xfrm>
            <a:off x="5624715" y="38417"/>
            <a:ext cx="1552200" cy="164400"/>
          </a:xfrm>
          <a:prstGeom prst="chevron">
            <a:avLst>
              <a:gd name="adj" fmla="val 50000"/>
            </a:avLst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Findings &amp; Insights</a:t>
            </a:r>
            <a:endParaRPr/>
          </a:p>
        </p:txBody>
      </p:sp>
      <p:sp>
        <p:nvSpPr>
          <p:cNvPr id="244" name="Google Shape;244;g5f8925c4ae_3_36"/>
          <p:cNvSpPr/>
          <p:nvPr/>
        </p:nvSpPr>
        <p:spPr>
          <a:xfrm>
            <a:off x="7161522" y="41449"/>
            <a:ext cx="15522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/>
          </a:p>
        </p:txBody>
      </p:sp>
      <p:pic>
        <p:nvPicPr>
          <p:cNvPr id="245" name="Google Shape;245;g5f8925c4ae_3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900" y="1469156"/>
            <a:ext cx="4260301" cy="239641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5f8925c4ae_3_36"/>
          <p:cNvSpPr txBox="1"/>
          <p:nvPr/>
        </p:nvSpPr>
        <p:spPr>
          <a:xfrm>
            <a:off x="-1185075" y="1001825"/>
            <a:ext cx="7575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Yeong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f95eb9a87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We observed that irrespective of any variations, there was still an average error of USD 5M associated with our model, and we explored why…</a:t>
            </a:r>
            <a:endParaRPr sz="2000"/>
          </a:p>
        </p:txBody>
      </p:sp>
      <p:sp>
        <p:nvSpPr>
          <p:cNvPr id="252" name="Google Shape;252;g5f95eb9a87_0_0"/>
          <p:cNvSpPr/>
          <p:nvPr/>
        </p:nvSpPr>
        <p:spPr>
          <a:xfrm>
            <a:off x="23051" y="38420"/>
            <a:ext cx="15522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5f95eb9a87_0_0"/>
          <p:cNvSpPr/>
          <p:nvPr/>
        </p:nvSpPr>
        <p:spPr>
          <a:xfrm>
            <a:off x="1575226" y="38419"/>
            <a:ext cx="18519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5f95eb9a87_0_0"/>
          <p:cNvSpPr/>
          <p:nvPr/>
        </p:nvSpPr>
        <p:spPr>
          <a:xfrm>
            <a:off x="3427079" y="38418"/>
            <a:ext cx="2197500" cy="164400"/>
          </a:xfrm>
          <a:prstGeom prst="chevron">
            <a:avLst>
              <a:gd name="adj" fmla="val 50000"/>
            </a:avLst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Methodology &amp; results summary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5f95eb9a87_0_0"/>
          <p:cNvSpPr/>
          <p:nvPr/>
        </p:nvSpPr>
        <p:spPr>
          <a:xfrm>
            <a:off x="5624715" y="38417"/>
            <a:ext cx="15522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Findings &amp; Insights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5f95eb9a87_0_0"/>
          <p:cNvSpPr/>
          <p:nvPr/>
        </p:nvSpPr>
        <p:spPr>
          <a:xfrm>
            <a:off x="7161522" y="41449"/>
            <a:ext cx="15522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g5f95eb9a87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592" y="1623184"/>
            <a:ext cx="4324350" cy="25622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0" name="Google Shape;260;g5f95eb9a87_0_0"/>
          <p:cNvSpPr/>
          <p:nvPr/>
        </p:nvSpPr>
        <p:spPr>
          <a:xfrm rot="5400000">
            <a:off x="3915734" y="2736201"/>
            <a:ext cx="2088300" cy="22260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5f95eb9a87_0_0"/>
          <p:cNvSpPr/>
          <p:nvPr/>
        </p:nvSpPr>
        <p:spPr>
          <a:xfrm>
            <a:off x="5183867" y="1623183"/>
            <a:ext cx="3434400" cy="2562300"/>
          </a:xfrm>
          <a:prstGeom prst="roundRect">
            <a:avLst>
              <a:gd name="adj" fmla="val 5518"/>
            </a:avLst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skewness of the dependent variable could be the reason behind the high RMSE </a:t>
            </a:r>
            <a:endParaRPr/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hypothesis was that variation in salary could be better explained if similar salaried players are grouped together </a:t>
            </a:r>
            <a:endParaRPr/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salary is what we’re trying to predict, we tried using other independent variables to group the players, as a proxy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f95eb9a87_0_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Grouping the players into different clusters, reduced the variation in salaries and combined similar players together</a:t>
            </a:r>
            <a:endParaRPr/>
          </a:p>
        </p:txBody>
      </p:sp>
      <p:pic>
        <p:nvPicPr>
          <p:cNvPr id="267" name="Google Shape;267;g5f95eb9a87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7300" y="1387252"/>
            <a:ext cx="2301011" cy="15730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8" name="Google Shape;268;g5f95eb9a87_0_14"/>
          <p:cNvSpPr/>
          <p:nvPr/>
        </p:nvSpPr>
        <p:spPr>
          <a:xfrm>
            <a:off x="23051" y="38420"/>
            <a:ext cx="15522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5f95eb9a87_0_14"/>
          <p:cNvSpPr/>
          <p:nvPr/>
        </p:nvSpPr>
        <p:spPr>
          <a:xfrm>
            <a:off x="1575226" y="38419"/>
            <a:ext cx="18519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5f95eb9a87_0_14"/>
          <p:cNvSpPr/>
          <p:nvPr/>
        </p:nvSpPr>
        <p:spPr>
          <a:xfrm>
            <a:off x="3427079" y="38418"/>
            <a:ext cx="21975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 &amp; results summary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5f95eb9a87_0_14"/>
          <p:cNvSpPr/>
          <p:nvPr/>
        </p:nvSpPr>
        <p:spPr>
          <a:xfrm>
            <a:off x="5624715" y="38417"/>
            <a:ext cx="1552200" cy="164400"/>
          </a:xfrm>
          <a:prstGeom prst="chevron">
            <a:avLst>
              <a:gd name="adj" fmla="val 50000"/>
            </a:avLst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Findings &amp; Insights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5f95eb9a87_0_14"/>
          <p:cNvSpPr/>
          <p:nvPr/>
        </p:nvSpPr>
        <p:spPr>
          <a:xfrm>
            <a:off x="7161522" y="41449"/>
            <a:ext cx="15522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g5f95eb9a87_0_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7359" y="1387251"/>
            <a:ext cx="2301011" cy="15730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4" name="Google Shape;274;g5f95eb9a87_0_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86104" y="1379567"/>
            <a:ext cx="2304288" cy="157306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5" name="Google Shape;275;g5f95eb9a87_0_14"/>
          <p:cNvSpPr/>
          <p:nvPr/>
        </p:nvSpPr>
        <p:spPr>
          <a:xfrm rot="5400000">
            <a:off x="2286963" y="2057655"/>
            <a:ext cx="1411800" cy="23220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5f95eb9a87_0_14"/>
          <p:cNvSpPr/>
          <p:nvPr/>
        </p:nvSpPr>
        <p:spPr>
          <a:xfrm rot="5400000">
            <a:off x="5221002" y="2057657"/>
            <a:ext cx="1411800" cy="23220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5f95eb9a87_0_14"/>
          <p:cNvSpPr txBox="1"/>
          <p:nvPr/>
        </p:nvSpPr>
        <p:spPr>
          <a:xfrm>
            <a:off x="367359" y="3224858"/>
            <a:ext cx="5257500" cy="156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Optimal number of clusters were selected based on the elbow curve. Well, 5 seemed like a good point (Maybe not?)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average salaries across the 5 clusters indicates that the objective of grouping the players based on their salaries is achieved to an extent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increase in number of clusters, decreased the data points in each clusters to ~60 per cluster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5f95eb9a87_0_14"/>
          <p:cNvSpPr txBox="1"/>
          <p:nvPr/>
        </p:nvSpPr>
        <p:spPr>
          <a:xfrm>
            <a:off x="6187350" y="3678838"/>
            <a:ext cx="2303100" cy="1107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28% and 4,649,000 - k=5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35% and 4,566,000 - k=4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48% and 6,016,000 - k=3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47.8% and 6,616,000 - k=2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5f95eb9a87_0_14"/>
          <p:cNvSpPr txBox="1"/>
          <p:nvPr/>
        </p:nvSpPr>
        <p:spPr>
          <a:xfrm>
            <a:off x="6186104" y="3168342"/>
            <a:ext cx="2303100" cy="307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/>
          </a:p>
        </p:txBody>
      </p:sp>
      <p:sp>
        <p:nvSpPr>
          <p:cNvPr id="280" name="Google Shape;280;g5f95eb9a87_0_14"/>
          <p:cNvSpPr/>
          <p:nvPr/>
        </p:nvSpPr>
        <p:spPr>
          <a:xfrm rot="10800000">
            <a:off x="6981469" y="2980350"/>
            <a:ext cx="712200" cy="18570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5f95eb9a87_0_14"/>
          <p:cNvSpPr/>
          <p:nvPr/>
        </p:nvSpPr>
        <p:spPr>
          <a:xfrm rot="10800000">
            <a:off x="6981469" y="3485970"/>
            <a:ext cx="712200" cy="18570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5f95eb9a87_0_14"/>
          <p:cNvSpPr/>
          <p:nvPr/>
        </p:nvSpPr>
        <p:spPr>
          <a:xfrm>
            <a:off x="2403190" y="1256901"/>
            <a:ext cx="330300" cy="3459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83" name="Google Shape;283;g5f95eb9a87_0_14"/>
          <p:cNvSpPr/>
          <p:nvPr/>
        </p:nvSpPr>
        <p:spPr>
          <a:xfrm>
            <a:off x="5408780" y="1256901"/>
            <a:ext cx="330300" cy="3459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84" name="Google Shape;284;g5f95eb9a87_0_14"/>
          <p:cNvSpPr/>
          <p:nvPr/>
        </p:nvSpPr>
        <p:spPr>
          <a:xfrm>
            <a:off x="8293487" y="1225151"/>
            <a:ext cx="330300" cy="3459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Improving Predictions in the future</a:t>
            </a:r>
            <a:endParaRPr/>
          </a:p>
        </p:txBody>
      </p:sp>
      <p:sp>
        <p:nvSpPr>
          <p:cNvPr id="290" name="Google Shape;29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Examining only contracts signed in the previous season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Contracts signed during different years use a different salary cap number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Examining the contracts in subsets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Some players such as LeBron James are undervalued because the cap doesn’t allow for him to be paid market value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23051" y="38420"/>
            <a:ext cx="1552175" cy="164277"/>
          </a:xfrm>
          <a:prstGeom prst="chevron">
            <a:avLst>
              <a:gd name="adj" fmla="val 50000"/>
            </a:avLst>
          </a:prstGeom>
          <a:solidFill>
            <a:srgbClr val="ADBCC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1575226" y="38419"/>
            <a:ext cx="1851853" cy="164277"/>
          </a:xfrm>
          <a:prstGeom prst="chevron">
            <a:avLst>
              <a:gd name="adj" fmla="val 50000"/>
            </a:avLst>
          </a:prstGeom>
          <a:solidFill>
            <a:srgbClr val="ADBCC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/>
          </a:p>
        </p:txBody>
      </p:sp>
      <p:sp>
        <p:nvSpPr>
          <p:cNvPr id="293" name="Google Shape;293;p14"/>
          <p:cNvSpPr/>
          <p:nvPr/>
        </p:nvSpPr>
        <p:spPr>
          <a:xfrm>
            <a:off x="3427079" y="38418"/>
            <a:ext cx="2197636" cy="164277"/>
          </a:xfrm>
          <a:prstGeom prst="chevron">
            <a:avLst>
              <a:gd name="adj" fmla="val 50000"/>
            </a:avLst>
          </a:prstGeom>
          <a:solidFill>
            <a:srgbClr val="ADBCC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 &amp; results summary</a:t>
            </a:r>
            <a:endParaRPr/>
          </a:p>
        </p:txBody>
      </p:sp>
      <p:sp>
        <p:nvSpPr>
          <p:cNvPr id="294" name="Google Shape;294;p14"/>
          <p:cNvSpPr/>
          <p:nvPr/>
        </p:nvSpPr>
        <p:spPr>
          <a:xfrm>
            <a:off x="5624715" y="38417"/>
            <a:ext cx="1552175" cy="164277"/>
          </a:xfrm>
          <a:prstGeom prst="chevron">
            <a:avLst>
              <a:gd name="adj" fmla="val 50000"/>
            </a:avLst>
          </a:prstGeom>
          <a:solidFill>
            <a:srgbClr val="ADBCC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Findings &amp; Insights</a:t>
            </a:r>
            <a:endParaRPr/>
          </a:p>
        </p:txBody>
      </p:sp>
      <p:sp>
        <p:nvSpPr>
          <p:cNvPr id="295" name="Google Shape;295;p14"/>
          <p:cNvSpPr/>
          <p:nvPr/>
        </p:nvSpPr>
        <p:spPr>
          <a:xfrm>
            <a:off x="7161522" y="41449"/>
            <a:ext cx="1552175" cy="164277"/>
          </a:xfrm>
          <a:prstGeom prst="chevron">
            <a:avLst>
              <a:gd name="adj" fmla="val 50000"/>
            </a:avLst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/>
          </a:p>
        </p:txBody>
      </p:sp>
      <p:sp>
        <p:nvSpPr>
          <p:cNvPr id="296" name="Google Shape;296;p14"/>
          <p:cNvSpPr txBox="1"/>
          <p:nvPr/>
        </p:nvSpPr>
        <p:spPr>
          <a:xfrm>
            <a:off x="-1185075" y="1001825"/>
            <a:ext cx="7575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Brandon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f870f1037_0_10"/>
          <p:cNvSpPr txBox="1">
            <a:spLocks noGrp="1"/>
          </p:cNvSpPr>
          <p:nvPr>
            <p:ph type="body" idx="1"/>
          </p:nvPr>
        </p:nvSpPr>
        <p:spPr>
          <a:xfrm>
            <a:off x="0" y="12169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457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Questions?</a:t>
            </a:r>
            <a:endParaRPr sz="3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5f870f1037_0_10"/>
          <p:cNvSpPr/>
          <p:nvPr/>
        </p:nvSpPr>
        <p:spPr>
          <a:xfrm>
            <a:off x="23051" y="38420"/>
            <a:ext cx="1552200" cy="164400"/>
          </a:xfrm>
          <a:prstGeom prst="chevron">
            <a:avLst>
              <a:gd name="adj" fmla="val 50000"/>
            </a:avLst>
          </a:prstGeom>
          <a:solidFill>
            <a:srgbClr val="ADBCC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sp>
        <p:nvSpPr>
          <p:cNvPr id="303" name="Google Shape;303;g5f870f1037_0_10"/>
          <p:cNvSpPr/>
          <p:nvPr/>
        </p:nvSpPr>
        <p:spPr>
          <a:xfrm>
            <a:off x="1575226" y="38419"/>
            <a:ext cx="1851900" cy="164400"/>
          </a:xfrm>
          <a:prstGeom prst="chevron">
            <a:avLst>
              <a:gd name="adj" fmla="val 50000"/>
            </a:avLst>
          </a:prstGeom>
          <a:solidFill>
            <a:srgbClr val="ADBCC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/>
          </a:p>
        </p:txBody>
      </p:sp>
      <p:sp>
        <p:nvSpPr>
          <p:cNvPr id="304" name="Google Shape;304;g5f870f1037_0_10"/>
          <p:cNvSpPr/>
          <p:nvPr/>
        </p:nvSpPr>
        <p:spPr>
          <a:xfrm>
            <a:off x="3427079" y="38418"/>
            <a:ext cx="2197500" cy="164400"/>
          </a:xfrm>
          <a:prstGeom prst="chevron">
            <a:avLst>
              <a:gd name="adj" fmla="val 50000"/>
            </a:avLst>
          </a:prstGeom>
          <a:solidFill>
            <a:srgbClr val="ADBCC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 &amp; results summary</a:t>
            </a:r>
            <a:endParaRPr/>
          </a:p>
        </p:txBody>
      </p:sp>
      <p:sp>
        <p:nvSpPr>
          <p:cNvPr id="305" name="Google Shape;305;g5f870f1037_0_10"/>
          <p:cNvSpPr/>
          <p:nvPr/>
        </p:nvSpPr>
        <p:spPr>
          <a:xfrm>
            <a:off x="5624715" y="38417"/>
            <a:ext cx="1552200" cy="164400"/>
          </a:xfrm>
          <a:prstGeom prst="chevron">
            <a:avLst>
              <a:gd name="adj" fmla="val 50000"/>
            </a:avLst>
          </a:prstGeom>
          <a:solidFill>
            <a:srgbClr val="ADBCC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Findings &amp; Insights</a:t>
            </a:r>
            <a:endParaRPr/>
          </a:p>
        </p:txBody>
      </p:sp>
      <p:sp>
        <p:nvSpPr>
          <p:cNvPr id="306" name="Google Shape;306;g5f870f1037_0_10"/>
          <p:cNvSpPr/>
          <p:nvPr/>
        </p:nvSpPr>
        <p:spPr>
          <a:xfrm>
            <a:off x="7161522" y="41449"/>
            <a:ext cx="1552200" cy="164400"/>
          </a:xfrm>
          <a:prstGeom prst="chevron">
            <a:avLst>
              <a:gd name="adj" fmla="val 50000"/>
            </a:avLst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400" b="1" dirty="0"/>
              <a:t>Problem statement </a:t>
            </a:r>
            <a:r>
              <a:rPr lang="en-US" sz="1200" i="1" dirty="0"/>
              <a:t>(What are we doing?)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4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400" b="1" dirty="0"/>
              <a:t>Exploratory Data Analysis</a:t>
            </a:r>
            <a:r>
              <a:rPr lang="en-US" sz="1400" dirty="0"/>
              <a:t> </a:t>
            </a:r>
            <a:r>
              <a:rPr lang="en-US" sz="1200" i="1" dirty="0"/>
              <a:t>(Why are we doing it?)</a:t>
            </a:r>
            <a:endParaRPr sz="1400" i="1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4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400" b="1" dirty="0"/>
              <a:t>Methodology</a:t>
            </a:r>
            <a:r>
              <a:rPr lang="en-US" sz="1400" dirty="0"/>
              <a:t> </a:t>
            </a:r>
            <a:r>
              <a:rPr lang="en-US" sz="1400" b="1" dirty="0"/>
              <a:t>&amp;</a:t>
            </a:r>
            <a:r>
              <a:rPr lang="en-US" sz="1400" dirty="0"/>
              <a:t> </a:t>
            </a:r>
            <a:r>
              <a:rPr lang="en-US" sz="1400" b="1" dirty="0"/>
              <a:t>Results summary </a:t>
            </a:r>
            <a:r>
              <a:rPr lang="en-US" sz="1200" i="1" dirty="0"/>
              <a:t>(How are we doing it?)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400" b="1" dirty="0"/>
              <a:t>Findings and Insights</a:t>
            </a:r>
            <a:r>
              <a:rPr lang="en-US" sz="1400" dirty="0"/>
              <a:t> </a:t>
            </a:r>
            <a:r>
              <a:rPr lang="en-US" sz="1200" i="1" dirty="0"/>
              <a:t>(What did we find?)</a:t>
            </a:r>
            <a:endParaRPr sz="1400" i="1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4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400" b="1" dirty="0"/>
              <a:t>Next steps and ideas </a:t>
            </a:r>
            <a:r>
              <a:rPr lang="en-US" sz="1200" i="1" dirty="0"/>
              <a:t>(What can be done better and how?)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200" i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2"/>
          <p:cNvSpPr txBox="1">
            <a:spLocks noGrp="1"/>
          </p:cNvSpPr>
          <p:nvPr>
            <p:ph type="title"/>
          </p:nvPr>
        </p:nvSpPr>
        <p:spPr>
          <a:xfrm>
            <a:off x="311700" y="4142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Agenda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Linear Regression</a:t>
            </a:r>
            <a:endParaRPr/>
          </a:p>
        </p:txBody>
      </p:sp>
      <p:sp>
        <p:nvSpPr>
          <p:cNvPr id="312" name="Google Shape;312;p8"/>
          <p:cNvSpPr/>
          <p:nvPr/>
        </p:nvSpPr>
        <p:spPr>
          <a:xfrm>
            <a:off x="23051" y="38420"/>
            <a:ext cx="15522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sp>
        <p:nvSpPr>
          <p:cNvPr id="313" name="Google Shape;313;p8"/>
          <p:cNvSpPr/>
          <p:nvPr/>
        </p:nvSpPr>
        <p:spPr>
          <a:xfrm>
            <a:off x="1575226" y="38419"/>
            <a:ext cx="18519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/>
          </a:p>
        </p:txBody>
      </p:sp>
      <p:sp>
        <p:nvSpPr>
          <p:cNvPr id="314" name="Google Shape;314;p8"/>
          <p:cNvSpPr/>
          <p:nvPr/>
        </p:nvSpPr>
        <p:spPr>
          <a:xfrm>
            <a:off x="3427079" y="38418"/>
            <a:ext cx="21975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 &amp; results summary</a:t>
            </a:r>
            <a:endParaRPr/>
          </a:p>
        </p:txBody>
      </p:sp>
      <p:sp>
        <p:nvSpPr>
          <p:cNvPr id="315" name="Google Shape;315;p8"/>
          <p:cNvSpPr/>
          <p:nvPr/>
        </p:nvSpPr>
        <p:spPr>
          <a:xfrm>
            <a:off x="5624715" y="38417"/>
            <a:ext cx="1552200" cy="164400"/>
          </a:xfrm>
          <a:prstGeom prst="chevron">
            <a:avLst>
              <a:gd name="adj" fmla="val 50000"/>
            </a:avLst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Findings &amp; Insights</a:t>
            </a:r>
            <a:endParaRPr/>
          </a:p>
        </p:txBody>
      </p:sp>
      <p:sp>
        <p:nvSpPr>
          <p:cNvPr id="316" name="Google Shape;316;p8"/>
          <p:cNvSpPr/>
          <p:nvPr/>
        </p:nvSpPr>
        <p:spPr>
          <a:xfrm>
            <a:off x="7161522" y="41449"/>
            <a:ext cx="15522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/>
          </a:p>
        </p:txBody>
      </p:sp>
      <p:sp>
        <p:nvSpPr>
          <p:cNvPr id="317" name="Google Shape;317;p8"/>
          <p:cNvSpPr txBox="1"/>
          <p:nvPr/>
        </p:nvSpPr>
        <p:spPr>
          <a:xfrm>
            <a:off x="311700" y="3901950"/>
            <a:ext cx="87189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 u="sng"/>
              <a:t>Salary = - 7,862,915 + 429,094×</a:t>
            </a:r>
            <a:r>
              <a:rPr lang="en-US" sz="1500" i="1" u="sng">
                <a:solidFill>
                  <a:srgbClr val="0000FF"/>
                </a:solidFill>
              </a:rPr>
              <a:t>Age</a:t>
            </a:r>
            <a:r>
              <a:rPr lang="en-US" sz="1500" i="1" u="sng"/>
              <a:t> - 48,917</a:t>
            </a:r>
            <a:r>
              <a:rPr lang="en-US" sz="1500" i="1" u="sng">
                <a:solidFill>
                  <a:schemeClr val="dk1"/>
                </a:solidFill>
              </a:rPr>
              <a:t>×</a:t>
            </a:r>
            <a:r>
              <a:rPr lang="en-US" sz="1500" i="1" u="sng">
                <a:solidFill>
                  <a:srgbClr val="0000FF"/>
                </a:solidFill>
              </a:rPr>
              <a:t>Games</a:t>
            </a:r>
            <a:r>
              <a:rPr lang="en-US" sz="1500" i="1" u="sng"/>
              <a:t> + 66,699</a:t>
            </a:r>
            <a:r>
              <a:rPr lang="en-US" sz="1500" i="1" u="sng">
                <a:solidFill>
                  <a:schemeClr val="dk1"/>
                </a:solidFill>
              </a:rPr>
              <a:t>×</a:t>
            </a:r>
            <a:r>
              <a:rPr lang="en-US" sz="1500" i="1" u="sng">
                <a:solidFill>
                  <a:srgbClr val="0000FF"/>
                </a:solidFill>
              </a:rPr>
              <a:t>Games started </a:t>
            </a:r>
            <a:endParaRPr sz="1500" i="1" u="sng">
              <a:solidFill>
                <a:srgbClr val="0000FF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 u="sng"/>
              <a:t>+ 547,183</a:t>
            </a:r>
            <a:r>
              <a:rPr lang="en-US" sz="1500" i="1" u="sng">
                <a:solidFill>
                  <a:schemeClr val="dk1"/>
                </a:solidFill>
              </a:rPr>
              <a:t>×</a:t>
            </a:r>
            <a:r>
              <a:rPr lang="en-US" sz="1500" i="1" u="sng">
                <a:solidFill>
                  <a:srgbClr val="0000FF"/>
                </a:solidFill>
              </a:rPr>
              <a:t>Field goal attempts per game</a:t>
            </a:r>
            <a:r>
              <a:rPr lang="en-US" sz="1500" i="1" u="sng"/>
              <a:t> + 1,041,936</a:t>
            </a:r>
            <a:r>
              <a:rPr lang="en-US" sz="1500" i="1" u="sng">
                <a:solidFill>
                  <a:schemeClr val="dk1"/>
                </a:solidFill>
              </a:rPr>
              <a:t>×</a:t>
            </a:r>
            <a:r>
              <a:rPr lang="en-US" sz="1500" i="1" u="sng">
                <a:solidFill>
                  <a:srgbClr val="0000FF"/>
                </a:solidFill>
              </a:rPr>
              <a:t>Free throw attempts per game</a:t>
            </a:r>
            <a:endParaRPr sz="1500" i="1" u="sng">
              <a:solidFill>
                <a:srgbClr val="0000FF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 u="sng">
                <a:solidFill>
                  <a:schemeClr val="dk1"/>
                </a:solidFill>
              </a:rPr>
              <a:t>- 1,429,831×</a:t>
            </a:r>
            <a:r>
              <a:rPr lang="en-US" sz="1500" i="1" u="sng">
                <a:solidFill>
                  <a:srgbClr val="0000FF"/>
                </a:solidFill>
              </a:rPr>
              <a:t>Turnovers per game </a:t>
            </a:r>
            <a:r>
              <a:rPr lang="en-US" sz="1500" i="1" u="sng"/>
              <a:t>+</a:t>
            </a:r>
            <a:r>
              <a:rPr lang="en-US" sz="1500" i="1" u="sng">
                <a:solidFill>
                  <a:srgbClr val="0000FF"/>
                </a:solidFill>
              </a:rPr>
              <a:t> </a:t>
            </a:r>
            <a:r>
              <a:rPr lang="en-US" sz="1500" u="sng"/>
              <a:t>1,580,038</a:t>
            </a:r>
            <a:r>
              <a:rPr lang="en-US" sz="1500" i="1" u="sng">
                <a:solidFill>
                  <a:schemeClr val="dk1"/>
                </a:solidFill>
              </a:rPr>
              <a:t>×</a:t>
            </a:r>
            <a:r>
              <a:rPr lang="en-US" sz="1500" i="1" u="sng">
                <a:solidFill>
                  <a:srgbClr val="0000FF"/>
                </a:solidFill>
              </a:rPr>
              <a:t>Value over replacement player</a:t>
            </a:r>
            <a:endParaRPr sz="1500" i="1" u="sng">
              <a:solidFill>
                <a:srgbClr val="0000FF"/>
              </a:solidFill>
            </a:endParaRPr>
          </a:p>
        </p:txBody>
      </p:sp>
      <p:sp>
        <p:nvSpPr>
          <p:cNvPr id="318" name="Google Shape;318;p8"/>
          <p:cNvSpPr txBox="1"/>
          <p:nvPr/>
        </p:nvSpPr>
        <p:spPr>
          <a:xfrm>
            <a:off x="766750" y="912675"/>
            <a:ext cx="7358400" cy="1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RMSE : 5,140,189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Best subset method : Backward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9" name="Google Shape;31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625" y="1017725"/>
            <a:ext cx="4374543" cy="26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What metrics can be used to predict NBA player salaries?</a:t>
            </a:r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b="1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/>
              <a:t>Key questions:</a:t>
            </a:r>
            <a:r>
              <a:rPr lang="en-US" sz="1400" dirty="0"/>
              <a:t> Out of the many assessment metrics, which have been significant in estimating a player’s salary? How accurate is the estimation? How are they different from rest of the metrics?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/>
              <a:t>Available information: </a:t>
            </a:r>
            <a:r>
              <a:rPr lang="en-US" sz="1400" dirty="0"/>
              <a:t>Dataset containing salary and performance information of 419 NBA players, spanned over 48 variables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/>
              <a:t>Sample variable types / Data snapshot: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 sz="1400" b="1" i="1" dirty="0"/>
              <a:t>Per Game Metrics</a:t>
            </a:r>
            <a:r>
              <a:rPr lang="en-US" sz="1400" dirty="0"/>
              <a:t>: Minutes, Field Goals, 3 pointers, Free Throws, Rebounds etc..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b="1" i="1" dirty="0"/>
              <a:t>Percentage Metrics: </a:t>
            </a:r>
            <a:r>
              <a:rPr lang="en-US" sz="1400" dirty="0"/>
              <a:t>FT%, 3PT% etc..</a:t>
            </a:r>
            <a:endParaRPr sz="14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 sz="1400" b="1" i="1" dirty="0"/>
              <a:t>Advanced Metrics</a:t>
            </a:r>
            <a:r>
              <a:rPr lang="en-US" sz="1400" dirty="0"/>
              <a:t>: PER, True Shooting %, TO%, Usage %, Win Shares, Plus Minus, etc..</a:t>
            </a:r>
            <a:endParaRPr dirty="0"/>
          </a:p>
        </p:txBody>
      </p:sp>
      <p:sp>
        <p:nvSpPr>
          <p:cNvPr id="65" name="Google Shape;65;p3"/>
          <p:cNvSpPr/>
          <p:nvPr/>
        </p:nvSpPr>
        <p:spPr>
          <a:xfrm>
            <a:off x="23051" y="38420"/>
            <a:ext cx="1552175" cy="164277"/>
          </a:xfrm>
          <a:prstGeom prst="chevron">
            <a:avLst>
              <a:gd name="adj" fmla="val 50000"/>
            </a:avLst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575226" y="38419"/>
            <a:ext cx="1851853" cy="164277"/>
          </a:xfrm>
          <a:prstGeom prst="chevron">
            <a:avLst>
              <a:gd name="adj" fmla="val 50000"/>
            </a:avLst>
          </a:prstGeom>
          <a:solidFill>
            <a:srgbClr val="E3E8E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3427079" y="38418"/>
            <a:ext cx="2197636" cy="164277"/>
          </a:xfrm>
          <a:prstGeom prst="chevron">
            <a:avLst>
              <a:gd name="adj" fmla="val 50000"/>
            </a:avLst>
          </a:prstGeom>
          <a:solidFill>
            <a:srgbClr val="E3E8E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 &amp; results summary</a:t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5624715" y="38417"/>
            <a:ext cx="1552175" cy="164277"/>
          </a:xfrm>
          <a:prstGeom prst="chevron">
            <a:avLst>
              <a:gd name="adj" fmla="val 50000"/>
            </a:avLst>
          </a:prstGeom>
          <a:solidFill>
            <a:srgbClr val="E3E8E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Findings &amp; Insights</a:t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7161522" y="41449"/>
            <a:ext cx="1552175" cy="164277"/>
          </a:xfrm>
          <a:prstGeom prst="chevron">
            <a:avLst>
              <a:gd name="adj" fmla="val 50000"/>
            </a:avLst>
          </a:prstGeom>
          <a:solidFill>
            <a:srgbClr val="E3E8E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311700" y="41428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Cleaning the data and observing the relationships across variables</a:t>
            </a:r>
            <a:endParaRPr/>
          </a:p>
        </p:txBody>
      </p:sp>
      <p:sp>
        <p:nvSpPr>
          <p:cNvPr id="75" name="Google Shape;75;p4"/>
          <p:cNvSpPr txBox="1">
            <a:spLocks noGrp="1"/>
          </p:cNvSpPr>
          <p:nvPr>
            <p:ph type="body" idx="1"/>
          </p:nvPr>
        </p:nvSpPr>
        <p:spPr>
          <a:xfrm>
            <a:off x="311700" y="1027500"/>
            <a:ext cx="8520600" cy="3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Data cleaning:</a:t>
            </a:r>
            <a:r>
              <a:rPr lang="en-US"/>
              <a:t> 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Predictors from 2017 are used to predict salary information in 2018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0.09% of players were removed due to missing information in a few metrics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Averaged stats for players who played for multiple teams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Correlations:</a:t>
            </a:r>
            <a:r>
              <a:rPr lang="en-US"/>
              <a:t> 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Correlated variables were removed in some regressions (Corr&lt;Abs(0.5))</a:t>
            </a:r>
            <a:endParaRPr sz="1800"/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Ex: 2 PT FGs , FGA per game, &amp; 2 PT FGA</a:t>
            </a:r>
            <a:endParaRPr sz="1800"/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Effective Field Goal Percentage ~ True Shooting Percentage ~ Field Goal Percentage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/>
          </a:p>
        </p:txBody>
      </p:sp>
      <p:sp>
        <p:nvSpPr>
          <p:cNvPr id="76" name="Google Shape;76;p4"/>
          <p:cNvSpPr/>
          <p:nvPr/>
        </p:nvSpPr>
        <p:spPr>
          <a:xfrm>
            <a:off x="23051" y="38420"/>
            <a:ext cx="1552175" cy="164277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1575226" y="38419"/>
            <a:ext cx="1851853" cy="164277"/>
          </a:xfrm>
          <a:prstGeom prst="chevron">
            <a:avLst>
              <a:gd name="adj" fmla="val 50000"/>
            </a:avLst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3427079" y="38418"/>
            <a:ext cx="2197636" cy="164277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 &amp; results summary</a:t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5624715" y="38417"/>
            <a:ext cx="1552175" cy="164277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Findings &amp; Insights</a:t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7161522" y="41449"/>
            <a:ext cx="1552175" cy="164277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/>
          </a:p>
        </p:txBody>
      </p:sp>
      <p:sp>
        <p:nvSpPr>
          <p:cNvPr id="81" name="Google Shape;81;p4"/>
          <p:cNvSpPr txBox="1"/>
          <p:nvPr/>
        </p:nvSpPr>
        <p:spPr>
          <a:xfrm>
            <a:off x="-1185075" y="1001825"/>
            <a:ext cx="7575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Eric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>
                <a:highlight>
                  <a:srgbClr val="FFFFFF"/>
                </a:highlight>
              </a:rPr>
              <a:t>Age, Steals, Field Goals, Turnovers (per game) metrics show a promising relationship with the salaries</a:t>
            </a:r>
            <a:endParaRPr sz="2000">
              <a:highlight>
                <a:srgbClr val="FFFFFF"/>
              </a:highlight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23051" y="38420"/>
            <a:ext cx="1552175" cy="164277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1575226" y="38419"/>
            <a:ext cx="1851853" cy="164277"/>
          </a:xfrm>
          <a:prstGeom prst="chevron">
            <a:avLst>
              <a:gd name="adj" fmla="val 50000"/>
            </a:avLst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3427079" y="38418"/>
            <a:ext cx="2197636" cy="164277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 &amp; results summary</a:t>
            </a: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5624715" y="38417"/>
            <a:ext cx="1552175" cy="164277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Findings &amp; Insights</a:t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7161522" y="41449"/>
            <a:ext cx="1552175" cy="164277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/>
          </a:p>
        </p:txBody>
      </p:sp>
      <p:pic>
        <p:nvPicPr>
          <p:cNvPr id="93" name="Google Shape;9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50" y="1152475"/>
            <a:ext cx="45339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/>
          <p:nvPr/>
        </p:nvSpPr>
        <p:spPr>
          <a:xfrm>
            <a:off x="5395075" y="1383725"/>
            <a:ext cx="3437100" cy="20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Other potential significant variables </a:t>
            </a:r>
            <a:r>
              <a:rPr lang="en-US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Minutes played per Game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 Shares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Points Field Per Points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Value over replacement player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f95eb9a87_0_128"/>
          <p:cNvSpPr txBox="1">
            <a:spLocks noGrp="1"/>
          </p:cNvSpPr>
          <p:nvPr>
            <p:ph type="title"/>
          </p:nvPr>
        </p:nvSpPr>
        <p:spPr>
          <a:xfrm>
            <a:off x="311700" y="41428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We tried estimating the salaries of players using the following predictive modeling techniques</a:t>
            </a:r>
            <a:endParaRPr/>
          </a:p>
        </p:txBody>
      </p:sp>
      <p:sp>
        <p:nvSpPr>
          <p:cNvPr id="100" name="Google Shape;100;g5f95eb9a87_0_128"/>
          <p:cNvSpPr/>
          <p:nvPr/>
        </p:nvSpPr>
        <p:spPr>
          <a:xfrm>
            <a:off x="23051" y="38420"/>
            <a:ext cx="15522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5f95eb9a87_0_128"/>
          <p:cNvSpPr/>
          <p:nvPr/>
        </p:nvSpPr>
        <p:spPr>
          <a:xfrm>
            <a:off x="1575226" y="38419"/>
            <a:ext cx="18519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5f95eb9a87_0_128"/>
          <p:cNvSpPr/>
          <p:nvPr/>
        </p:nvSpPr>
        <p:spPr>
          <a:xfrm>
            <a:off x="3427079" y="38418"/>
            <a:ext cx="2197500" cy="164400"/>
          </a:xfrm>
          <a:prstGeom prst="chevron">
            <a:avLst>
              <a:gd name="adj" fmla="val 50000"/>
            </a:avLst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Methodology &amp; results summary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5f95eb9a87_0_128"/>
          <p:cNvSpPr/>
          <p:nvPr/>
        </p:nvSpPr>
        <p:spPr>
          <a:xfrm>
            <a:off x="5624715" y="38417"/>
            <a:ext cx="15522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Findings &amp; Insights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5f95eb9a87_0_128"/>
          <p:cNvSpPr/>
          <p:nvPr/>
        </p:nvSpPr>
        <p:spPr>
          <a:xfrm>
            <a:off x="7161522" y="41449"/>
            <a:ext cx="15522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Google Shape;105;g5f95eb9a87_0_128"/>
          <p:cNvGraphicFramePr/>
          <p:nvPr/>
        </p:nvGraphicFramePr>
        <p:xfrm>
          <a:off x="250224" y="1431955"/>
          <a:ext cx="8667375" cy="3487623"/>
        </p:xfrm>
        <a:graphic>
          <a:graphicData uri="http://schemas.openxmlformats.org/drawingml/2006/table">
            <a:tbl>
              <a:tblPr firstRow="1" bandRow="1">
                <a:noFill/>
                <a:tableStyleId>{AE734F8C-EDC7-47A5-B173-9467B63B22F3}</a:tableStyleId>
              </a:tblPr>
              <a:tblGrid>
                <a:gridCol w="196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</a:rPr>
                        <a:t>Modeling technique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</a:rPr>
                        <a:t>Refinements tried</a:t>
                      </a:r>
                      <a:endParaRPr sz="10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</a:rPr>
                        <a:t>Test </a:t>
                      </a:r>
                      <a:r>
                        <a:rPr lang="en-US" sz="1000" b="1" u="none" strike="noStrike" cap="none">
                          <a:solidFill>
                            <a:srgbClr val="000000"/>
                          </a:solidFill>
                        </a:rPr>
                        <a:t>RMSE obtained</a:t>
                      </a:r>
                      <a:endParaRPr sz="10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000000"/>
                          </a:solidFill>
                        </a:rPr>
                        <a:t>Variance Explained</a:t>
                      </a:r>
                      <a:endParaRPr sz="10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/>
                        <a:t>Linear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u="none" strike="noStrike" cap="none"/>
                        <a:t>Introduced interaction terms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u="none" strike="noStrike" cap="none"/>
                        <a:t>Tested for non-linear relationships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USD 5.14M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58.11%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/>
                        <a:t>Ridge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Best lambda selection based on RMSE curve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USD 5.48M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59.23%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/>
                        <a:t>Lasso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Best lambda selection based on RMSE curve 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USD 5.45M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59.81%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/>
                        <a:t>Random Forest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u="none" strike="noStrike" cap="none"/>
                        <a:t>Experimentation with mtry (best result at mtry=23)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u="none" strike="noStrike" cap="none"/>
                        <a:t>Variable elimination using importance() function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USD 5.46M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58.99%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/>
                        <a:t>Bagging</a:t>
                      </a:r>
                      <a:endParaRPr sz="1000" b="1" u="none" strike="noStrike" cap="none"/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u="none" strike="noStrike" cap="none"/>
                        <a:t>31 variables selected based on importance() function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USD 5.24M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54.31%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6" name="Google Shape;106;g5f95eb9a87_0_128"/>
          <p:cNvSpPr/>
          <p:nvPr/>
        </p:nvSpPr>
        <p:spPr>
          <a:xfrm>
            <a:off x="161750" y="1925034"/>
            <a:ext cx="8844300" cy="2057700"/>
          </a:xfrm>
          <a:prstGeom prst="roundRect">
            <a:avLst>
              <a:gd name="adj" fmla="val 3820"/>
            </a:avLst>
          </a:prstGeom>
          <a:solidFill>
            <a:srgbClr val="66CCFF">
              <a:alpha val="4710"/>
            </a:srgbClr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  <a:effectLst>
            <a:outerShdw dist="19050" sx="1000" sy="1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f8925c4ae_3_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Linear Regression with Variable Selections</a:t>
            </a:r>
            <a:endParaRPr/>
          </a:p>
        </p:txBody>
      </p:sp>
      <p:sp>
        <p:nvSpPr>
          <p:cNvPr id="112" name="Google Shape;112;g5f8925c4ae_3_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                 </a:t>
            </a:r>
            <a:endParaRPr/>
          </a:p>
        </p:txBody>
      </p:sp>
      <p:sp>
        <p:nvSpPr>
          <p:cNvPr id="113" name="Google Shape;113;g5f8925c4ae_3_64"/>
          <p:cNvSpPr/>
          <p:nvPr/>
        </p:nvSpPr>
        <p:spPr>
          <a:xfrm>
            <a:off x="23051" y="38420"/>
            <a:ext cx="15522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sp>
        <p:nvSpPr>
          <p:cNvPr id="114" name="Google Shape;114;g5f8925c4ae_3_64"/>
          <p:cNvSpPr/>
          <p:nvPr/>
        </p:nvSpPr>
        <p:spPr>
          <a:xfrm>
            <a:off x="1575226" y="38419"/>
            <a:ext cx="18519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/>
          </a:p>
        </p:txBody>
      </p:sp>
      <p:sp>
        <p:nvSpPr>
          <p:cNvPr id="115" name="Google Shape;115;g5f8925c4ae_3_64"/>
          <p:cNvSpPr/>
          <p:nvPr/>
        </p:nvSpPr>
        <p:spPr>
          <a:xfrm>
            <a:off x="3427079" y="38418"/>
            <a:ext cx="21975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 &amp; results summary</a:t>
            </a:r>
            <a:endParaRPr/>
          </a:p>
        </p:txBody>
      </p:sp>
      <p:sp>
        <p:nvSpPr>
          <p:cNvPr id="116" name="Google Shape;116;g5f8925c4ae_3_64"/>
          <p:cNvSpPr/>
          <p:nvPr/>
        </p:nvSpPr>
        <p:spPr>
          <a:xfrm>
            <a:off x="5624715" y="38417"/>
            <a:ext cx="1552200" cy="164400"/>
          </a:xfrm>
          <a:prstGeom prst="chevron">
            <a:avLst>
              <a:gd name="adj" fmla="val 50000"/>
            </a:avLst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Findings &amp; Insights</a:t>
            </a:r>
            <a:endParaRPr/>
          </a:p>
        </p:txBody>
      </p:sp>
      <p:sp>
        <p:nvSpPr>
          <p:cNvPr id="117" name="Google Shape;117;g5f8925c4ae_3_64"/>
          <p:cNvSpPr/>
          <p:nvPr/>
        </p:nvSpPr>
        <p:spPr>
          <a:xfrm>
            <a:off x="7161522" y="41449"/>
            <a:ext cx="15522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/>
          </a:p>
        </p:txBody>
      </p:sp>
      <p:grpSp>
        <p:nvGrpSpPr>
          <p:cNvPr id="118" name="Google Shape;118;g5f8925c4ae_3_64"/>
          <p:cNvGrpSpPr/>
          <p:nvPr/>
        </p:nvGrpSpPr>
        <p:grpSpPr>
          <a:xfrm>
            <a:off x="710674" y="1323164"/>
            <a:ext cx="7300911" cy="731700"/>
            <a:chOff x="710674" y="1323164"/>
            <a:chExt cx="7300911" cy="731700"/>
          </a:xfrm>
        </p:grpSpPr>
        <p:sp>
          <p:nvSpPr>
            <p:cNvPr id="119" name="Google Shape;119;g5f8925c4ae_3_64"/>
            <p:cNvSpPr txBox="1"/>
            <p:nvPr/>
          </p:nvSpPr>
          <p:spPr>
            <a:xfrm>
              <a:off x="710674" y="1373350"/>
              <a:ext cx="2004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563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All Variables OLS </a:t>
              </a:r>
              <a:endParaRPr sz="1800">
                <a:solidFill>
                  <a:srgbClr val="08563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0" name="Google Shape;120;g5f8925c4ae_3_64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g5f8925c4ae_3_64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# Significant Variables= 14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RMSE = 5.34 M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" name="Google Shape;122;g5f8925c4ae_3_64"/>
          <p:cNvGrpSpPr/>
          <p:nvPr/>
        </p:nvGrpSpPr>
        <p:grpSpPr>
          <a:xfrm>
            <a:off x="7" y="2207525"/>
            <a:ext cx="7650080" cy="731700"/>
            <a:chOff x="7" y="2207525"/>
            <a:chExt cx="7650080" cy="731700"/>
          </a:xfrm>
        </p:grpSpPr>
        <p:sp>
          <p:nvSpPr>
            <p:cNvPr id="123" name="Google Shape;123;g5f8925c4ae_3_64"/>
            <p:cNvSpPr txBox="1"/>
            <p:nvPr/>
          </p:nvSpPr>
          <p:spPr>
            <a:xfrm>
              <a:off x="7" y="2257725"/>
              <a:ext cx="2715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B714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Forward Selection OLS</a:t>
              </a:r>
              <a:endParaRPr sz="1800">
                <a:solidFill>
                  <a:srgbClr val="0B714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4" name="Google Shape;124;g5f8925c4ae_3_64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rgbClr val="0B71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g5f8925c4ae_3_64"/>
            <p:cNvSpPr txBox="1"/>
            <p:nvPr/>
          </p:nvSpPr>
          <p:spPr>
            <a:xfrm>
              <a:off x="2914387" y="2414096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# Significant Variables= 5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RMSE = 5.16 M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" name="Google Shape;126;g5f8925c4ae_3_64"/>
          <p:cNvGrpSpPr/>
          <p:nvPr/>
        </p:nvGrpSpPr>
        <p:grpSpPr>
          <a:xfrm>
            <a:off x="23050" y="3088625"/>
            <a:ext cx="7264337" cy="731700"/>
            <a:chOff x="23050" y="3088625"/>
            <a:chExt cx="7264337" cy="731700"/>
          </a:xfrm>
        </p:grpSpPr>
        <p:sp>
          <p:nvSpPr>
            <p:cNvPr id="127" name="Google Shape;127;g5f8925c4ae_3_64"/>
            <p:cNvSpPr txBox="1"/>
            <p:nvPr/>
          </p:nvSpPr>
          <p:spPr>
            <a:xfrm>
              <a:off x="23050" y="3138825"/>
              <a:ext cx="26919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B774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Backward Selection OLS</a:t>
              </a:r>
              <a:endParaRPr sz="1800">
                <a:solidFill>
                  <a:srgbClr val="0B774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8" name="Google Shape;128;g5f8925c4ae_3_64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g5f8925c4ae_3_64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# Significant Variables= 7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RMSE = 5.14 M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0" name="Google Shape;130;g5f8925c4ae_3_64"/>
          <p:cNvSpPr txBox="1"/>
          <p:nvPr/>
        </p:nvSpPr>
        <p:spPr>
          <a:xfrm>
            <a:off x="311700" y="3962400"/>
            <a:ext cx="8402100" cy="9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 u="sng">
                <a:solidFill>
                  <a:schemeClr val="dk1"/>
                </a:solidFill>
              </a:rPr>
              <a:t>Salary = - 7,862,915 + 429,094×</a:t>
            </a:r>
            <a:r>
              <a:rPr lang="en-US" sz="1500" i="1" u="sng">
                <a:solidFill>
                  <a:srgbClr val="0000FF"/>
                </a:solidFill>
              </a:rPr>
              <a:t>Age</a:t>
            </a:r>
            <a:r>
              <a:rPr lang="en-US" sz="1500" i="1" u="sng">
                <a:solidFill>
                  <a:schemeClr val="dk1"/>
                </a:solidFill>
              </a:rPr>
              <a:t> - 48,917×</a:t>
            </a:r>
            <a:r>
              <a:rPr lang="en-US" sz="1500" i="1" u="sng">
                <a:solidFill>
                  <a:srgbClr val="0000FF"/>
                </a:solidFill>
              </a:rPr>
              <a:t>Games</a:t>
            </a:r>
            <a:r>
              <a:rPr lang="en-US" sz="1500" i="1" u="sng">
                <a:solidFill>
                  <a:schemeClr val="dk1"/>
                </a:solidFill>
              </a:rPr>
              <a:t> + 66,699×</a:t>
            </a:r>
            <a:r>
              <a:rPr lang="en-US" sz="1500" i="1" u="sng">
                <a:solidFill>
                  <a:srgbClr val="0000FF"/>
                </a:solidFill>
              </a:rPr>
              <a:t>Games started  </a:t>
            </a:r>
            <a:r>
              <a:rPr lang="en-US" sz="1500" i="1" u="sng">
                <a:solidFill>
                  <a:schemeClr val="dk1"/>
                </a:solidFill>
              </a:rPr>
              <a:t>+ 547,183×</a:t>
            </a:r>
            <a:r>
              <a:rPr lang="en-US" sz="1500" i="1" u="sng">
                <a:solidFill>
                  <a:srgbClr val="0000FF"/>
                </a:solidFill>
              </a:rPr>
              <a:t>Field goal attempts per game</a:t>
            </a:r>
            <a:r>
              <a:rPr lang="en-US" sz="1500" i="1" u="sng">
                <a:solidFill>
                  <a:schemeClr val="dk1"/>
                </a:solidFill>
              </a:rPr>
              <a:t> + 1,041,936×</a:t>
            </a:r>
            <a:r>
              <a:rPr lang="en-US" sz="1500" i="1" u="sng">
                <a:solidFill>
                  <a:srgbClr val="0000FF"/>
                </a:solidFill>
              </a:rPr>
              <a:t>Free throw attempts per game </a:t>
            </a:r>
            <a:r>
              <a:rPr lang="en-US" sz="1500" i="1" u="sng">
                <a:solidFill>
                  <a:schemeClr val="dk1"/>
                </a:solidFill>
              </a:rPr>
              <a:t>- 1,429,831×</a:t>
            </a:r>
            <a:r>
              <a:rPr lang="en-US" sz="1500" i="1" u="sng">
                <a:solidFill>
                  <a:srgbClr val="0000FF"/>
                </a:solidFill>
              </a:rPr>
              <a:t>Turnovers per game </a:t>
            </a:r>
            <a:r>
              <a:rPr lang="en-US" sz="1500" i="1" u="sng">
                <a:solidFill>
                  <a:schemeClr val="dk1"/>
                </a:solidFill>
              </a:rPr>
              <a:t>+</a:t>
            </a:r>
            <a:r>
              <a:rPr lang="en-US" sz="1500" i="1" u="sng">
                <a:solidFill>
                  <a:srgbClr val="0000FF"/>
                </a:solidFill>
              </a:rPr>
              <a:t> </a:t>
            </a:r>
            <a:r>
              <a:rPr lang="en-US" sz="1500" u="sng">
                <a:solidFill>
                  <a:schemeClr val="dk1"/>
                </a:solidFill>
              </a:rPr>
              <a:t>1,580,038</a:t>
            </a:r>
            <a:r>
              <a:rPr lang="en-US" sz="1500" i="1" u="sng">
                <a:solidFill>
                  <a:schemeClr val="dk1"/>
                </a:solidFill>
              </a:rPr>
              <a:t>×</a:t>
            </a:r>
            <a:r>
              <a:rPr lang="en-US" sz="1500" i="1" u="sng">
                <a:solidFill>
                  <a:srgbClr val="0000FF"/>
                </a:solidFill>
              </a:rPr>
              <a:t>Value over replacement player</a:t>
            </a:r>
            <a:endParaRPr/>
          </a:p>
        </p:txBody>
      </p:sp>
      <p:sp>
        <p:nvSpPr>
          <p:cNvPr id="131" name="Google Shape;131;g5f8925c4ae_3_64"/>
          <p:cNvSpPr txBox="1"/>
          <p:nvPr/>
        </p:nvSpPr>
        <p:spPr>
          <a:xfrm>
            <a:off x="-1185075" y="1001825"/>
            <a:ext cx="7575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AIsh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8925c4ae_3_4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Linear Regression with Non-linearity and Interactions</a:t>
            </a:r>
            <a:endParaRPr/>
          </a:p>
        </p:txBody>
      </p:sp>
      <p:sp>
        <p:nvSpPr>
          <p:cNvPr id="137" name="Google Shape;137;g5f8925c4ae_3_4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                 </a:t>
            </a:r>
            <a:endParaRPr/>
          </a:p>
        </p:txBody>
      </p:sp>
      <p:sp>
        <p:nvSpPr>
          <p:cNvPr id="138" name="Google Shape;138;g5f8925c4ae_3_493"/>
          <p:cNvSpPr/>
          <p:nvPr/>
        </p:nvSpPr>
        <p:spPr>
          <a:xfrm>
            <a:off x="23051" y="38420"/>
            <a:ext cx="15522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sp>
        <p:nvSpPr>
          <p:cNvPr id="139" name="Google Shape;139;g5f8925c4ae_3_493"/>
          <p:cNvSpPr/>
          <p:nvPr/>
        </p:nvSpPr>
        <p:spPr>
          <a:xfrm>
            <a:off x="1575226" y="38419"/>
            <a:ext cx="18519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/>
          </a:p>
        </p:txBody>
      </p:sp>
      <p:sp>
        <p:nvSpPr>
          <p:cNvPr id="140" name="Google Shape;140;g5f8925c4ae_3_493"/>
          <p:cNvSpPr/>
          <p:nvPr/>
        </p:nvSpPr>
        <p:spPr>
          <a:xfrm>
            <a:off x="3427079" y="38418"/>
            <a:ext cx="21975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 &amp; results summary</a:t>
            </a:r>
            <a:endParaRPr/>
          </a:p>
        </p:txBody>
      </p:sp>
      <p:sp>
        <p:nvSpPr>
          <p:cNvPr id="141" name="Google Shape;141;g5f8925c4ae_3_493"/>
          <p:cNvSpPr/>
          <p:nvPr/>
        </p:nvSpPr>
        <p:spPr>
          <a:xfrm>
            <a:off x="5624715" y="38417"/>
            <a:ext cx="1552200" cy="164400"/>
          </a:xfrm>
          <a:prstGeom prst="chevron">
            <a:avLst>
              <a:gd name="adj" fmla="val 50000"/>
            </a:avLst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Findings &amp; Insights</a:t>
            </a:r>
            <a:endParaRPr/>
          </a:p>
        </p:txBody>
      </p:sp>
      <p:sp>
        <p:nvSpPr>
          <p:cNvPr id="142" name="Google Shape;142;g5f8925c4ae_3_493"/>
          <p:cNvSpPr/>
          <p:nvPr/>
        </p:nvSpPr>
        <p:spPr>
          <a:xfrm>
            <a:off x="7161522" y="41449"/>
            <a:ext cx="15522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/>
          </a:p>
        </p:txBody>
      </p:sp>
      <p:grpSp>
        <p:nvGrpSpPr>
          <p:cNvPr id="143" name="Google Shape;143;g5f8925c4ae_3_493"/>
          <p:cNvGrpSpPr/>
          <p:nvPr/>
        </p:nvGrpSpPr>
        <p:grpSpPr>
          <a:xfrm>
            <a:off x="750825" y="1539800"/>
            <a:ext cx="3110400" cy="2372475"/>
            <a:chOff x="750825" y="1539800"/>
            <a:chExt cx="3110400" cy="2372475"/>
          </a:xfrm>
        </p:grpSpPr>
        <p:sp>
          <p:nvSpPr>
            <p:cNvPr id="144" name="Google Shape;144;g5f8925c4ae_3_493"/>
            <p:cNvSpPr/>
            <p:nvPr/>
          </p:nvSpPr>
          <p:spPr>
            <a:xfrm>
              <a:off x="750825" y="1742375"/>
              <a:ext cx="3110400" cy="21699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Char char="●"/>
              </a:pPr>
              <a:r>
                <a:rPr lang="en-US" b="1">
                  <a:solidFill>
                    <a:srgbClr val="FFFFFF"/>
                  </a:solidFill>
                </a:rPr>
                <a:t>Non- Linearity was observed for win share (2 degree) and box plus (2 and 3 degree</a:t>
              </a:r>
              <a:endParaRPr b="1">
                <a:solidFill>
                  <a:srgbClr val="FFFFFF"/>
                </a:solidFill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Char char="●"/>
              </a:pPr>
              <a:r>
                <a:rPr lang="en-US" b="1">
                  <a:solidFill>
                    <a:srgbClr val="FFFFFF"/>
                  </a:solidFill>
                </a:rPr>
                <a:t>RMSE post introducing non-linearity = 5.17 Mn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45" name="Google Shape;145;g5f8925c4ae_3_493"/>
            <p:cNvSpPr/>
            <p:nvPr/>
          </p:nvSpPr>
          <p:spPr>
            <a:xfrm>
              <a:off x="1435725" y="1539800"/>
              <a:ext cx="1851900" cy="432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/>
                <a:t>Non- Linearity</a:t>
              </a:r>
              <a:endParaRPr b="1"/>
            </a:p>
          </p:txBody>
        </p:sp>
      </p:grpSp>
      <p:grpSp>
        <p:nvGrpSpPr>
          <p:cNvPr id="146" name="Google Shape;146;g5f8925c4ae_3_493"/>
          <p:cNvGrpSpPr/>
          <p:nvPr/>
        </p:nvGrpSpPr>
        <p:grpSpPr>
          <a:xfrm>
            <a:off x="4789425" y="1539800"/>
            <a:ext cx="3110400" cy="2372475"/>
            <a:chOff x="750825" y="1539800"/>
            <a:chExt cx="3110400" cy="2372475"/>
          </a:xfrm>
        </p:grpSpPr>
        <p:sp>
          <p:nvSpPr>
            <p:cNvPr id="147" name="Google Shape;147;g5f8925c4ae_3_493"/>
            <p:cNvSpPr/>
            <p:nvPr/>
          </p:nvSpPr>
          <p:spPr>
            <a:xfrm>
              <a:off x="750825" y="1742375"/>
              <a:ext cx="3110400" cy="21699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Char char="●"/>
              </a:pPr>
              <a:r>
                <a:rPr lang="en-US" b="1">
                  <a:solidFill>
                    <a:srgbClr val="FFFFFF"/>
                  </a:solidFill>
                </a:rPr>
                <a:t>Interaction between      was observed </a:t>
              </a:r>
              <a:endParaRPr b="1">
                <a:solidFill>
                  <a:srgbClr val="FFFFFF"/>
                </a:solidFill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Char char="●"/>
              </a:pPr>
              <a:r>
                <a:rPr lang="en-US" b="1">
                  <a:solidFill>
                    <a:srgbClr val="FFFFFF"/>
                  </a:solidFill>
                </a:rPr>
                <a:t>RMSE post introducing interaction = 5.17 Mn</a:t>
              </a:r>
              <a:endParaRPr/>
            </a:p>
          </p:txBody>
        </p:sp>
        <p:sp>
          <p:nvSpPr>
            <p:cNvPr id="148" name="Google Shape;148;g5f8925c4ae_3_493"/>
            <p:cNvSpPr/>
            <p:nvPr/>
          </p:nvSpPr>
          <p:spPr>
            <a:xfrm>
              <a:off x="1435725" y="1539800"/>
              <a:ext cx="1851900" cy="432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/>
                <a:t>Interactions</a:t>
              </a:r>
              <a:endParaRPr b="1"/>
            </a:p>
          </p:txBody>
        </p:sp>
      </p:grpSp>
      <p:sp>
        <p:nvSpPr>
          <p:cNvPr id="149" name="Google Shape;149;g5f8925c4ae_3_493"/>
          <p:cNvSpPr txBox="1"/>
          <p:nvPr/>
        </p:nvSpPr>
        <p:spPr>
          <a:xfrm>
            <a:off x="-1185075" y="1001825"/>
            <a:ext cx="7575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AIsh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f8925c4ae_3_5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Ridge and Lasso</a:t>
            </a:r>
            <a:endParaRPr/>
          </a:p>
        </p:txBody>
      </p:sp>
      <p:sp>
        <p:nvSpPr>
          <p:cNvPr id="155" name="Google Shape;155;g5f8925c4ae_3_5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                 </a:t>
            </a:r>
            <a:endParaRPr/>
          </a:p>
        </p:txBody>
      </p:sp>
      <p:sp>
        <p:nvSpPr>
          <p:cNvPr id="156" name="Google Shape;156;g5f8925c4ae_3_518"/>
          <p:cNvSpPr/>
          <p:nvPr/>
        </p:nvSpPr>
        <p:spPr>
          <a:xfrm>
            <a:off x="23051" y="38420"/>
            <a:ext cx="15522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sp>
        <p:nvSpPr>
          <p:cNvPr id="157" name="Google Shape;157;g5f8925c4ae_3_518"/>
          <p:cNvSpPr/>
          <p:nvPr/>
        </p:nvSpPr>
        <p:spPr>
          <a:xfrm>
            <a:off x="1575226" y="38419"/>
            <a:ext cx="18519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/>
          </a:p>
        </p:txBody>
      </p:sp>
      <p:sp>
        <p:nvSpPr>
          <p:cNvPr id="158" name="Google Shape;158;g5f8925c4ae_3_518"/>
          <p:cNvSpPr/>
          <p:nvPr/>
        </p:nvSpPr>
        <p:spPr>
          <a:xfrm>
            <a:off x="3427079" y="38418"/>
            <a:ext cx="21975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 &amp; results summary</a:t>
            </a:r>
            <a:endParaRPr/>
          </a:p>
        </p:txBody>
      </p:sp>
      <p:sp>
        <p:nvSpPr>
          <p:cNvPr id="159" name="Google Shape;159;g5f8925c4ae_3_518"/>
          <p:cNvSpPr/>
          <p:nvPr/>
        </p:nvSpPr>
        <p:spPr>
          <a:xfrm>
            <a:off x="5624715" y="38417"/>
            <a:ext cx="1552200" cy="164400"/>
          </a:xfrm>
          <a:prstGeom prst="chevron">
            <a:avLst>
              <a:gd name="adj" fmla="val 50000"/>
            </a:avLst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Findings &amp; Insights</a:t>
            </a:r>
            <a:endParaRPr/>
          </a:p>
        </p:txBody>
      </p:sp>
      <p:sp>
        <p:nvSpPr>
          <p:cNvPr id="160" name="Google Shape;160;g5f8925c4ae_3_518"/>
          <p:cNvSpPr/>
          <p:nvPr/>
        </p:nvSpPr>
        <p:spPr>
          <a:xfrm>
            <a:off x="7161522" y="41449"/>
            <a:ext cx="1552200" cy="164400"/>
          </a:xfrm>
          <a:prstGeom prst="chevron">
            <a:avLst>
              <a:gd name="adj" fmla="val 50000"/>
            </a:avLst>
          </a:prstGeom>
          <a:solidFill>
            <a:srgbClr val="C8D2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/>
          </a:p>
        </p:txBody>
      </p:sp>
      <p:pic>
        <p:nvPicPr>
          <p:cNvPr id="161" name="Google Shape;161;g5f8925c4ae_3_5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9924"/>
            <a:ext cx="4232149" cy="229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5f8925c4ae_3_5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336" y="1259926"/>
            <a:ext cx="4285563" cy="2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5f8925c4ae_3_518"/>
          <p:cNvSpPr txBox="1"/>
          <p:nvPr/>
        </p:nvSpPr>
        <p:spPr>
          <a:xfrm>
            <a:off x="565375" y="3764550"/>
            <a:ext cx="33510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With minimum Lambda, we obtained RMSE of 5.48 Mn</a:t>
            </a:r>
            <a:endParaRPr b="1"/>
          </a:p>
        </p:txBody>
      </p:sp>
      <p:sp>
        <p:nvSpPr>
          <p:cNvPr id="164" name="Google Shape;164;g5f8925c4ae_3_518"/>
          <p:cNvSpPr txBox="1"/>
          <p:nvPr/>
        </p:nvSpPr>
        <p:spPr>
          <a:xfrm>
            <a:off x="5518375" y="3764550"/>
            <a:ext cx="33510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With minimum Lambda, we obtained RMSE of 5.45 Mn</a:t>
            </a:r>
            <a:endParaRPr b="1"/>
          </a:p>
        </p:txBody>
      </p:sp>
      <p:sp>
        <p:nvSpPr>
          <p:cNvPr id="165" name="Google Shape;165;g5f8925c4ae_3_518"/>
          <p:cNvSpPr txBox="1"/>
          <p:nvPr/>
        </p:nvSpPr>
        <p:spPr>
          <a:xfrm>
            <a:off x="-1185075" y="1001825"/>
            <a:ext cx="7575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AIsh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1506</Words>
  <Application>Microsoft Office PowerPoint</Application>
  <PresentationFormat>On-screen Show (16:9)</PresentationFormat>
  <Paragraphs>301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Roboto Medium</vt:lpstr>
      <vt:lpstr>Arial</vt:lpstr>
      <vt:lpstr>Roboto</vt:lpstr>
      <vt:lpstr>Simple Light</vt:lpstr>
      <vt:lpstr>Estimating Salaries Of NBA Players Using Predictive Modeling Techniques  16th August, 2019</vt:lpstr>
      <vt:lpstr>Agenda</vt:lpstr>
      <vt:lpstr>What metrics can be used to predict NBA player salaries?</vt:lpstr>
      <vt:lpstr>Cleaning the data and observing the relationships across variables</vt:lpstr>
      <vt:lpstr>Age, Steals, Field Goals, Turnovers (per game) metrics show a promising relationship with the salaries</vt:lpstr>
      <vt:lpstr>We tried estimating the salaries of players using the following predictive modeling techniques</vt:lpstr>
      <vt:lpstr>Linear Regression with Variable Selections</vt:lpstr>
      <vt:lpstr>Linear Regression with Non-linearity and Interactions</vt:lpstr>
      <vt:lpstr>Ridge and Lasso</vt:lpstr>
      <vt:lpstr>We tried estimating the salaries of players using the following predictive modeling techniques</vt:lpstr>
      <vt:lpstr>Bagging : </vt:lpstr>
      <vt:lpstr>...ctd</vt:lpstr>
      <vt:lpstr>Principal Component Regression</vt:lpstr>
      <vt:lpstr>Boosting : </vt:lpstr>
      <vt:lpstr>Neural Network : </vt:lpstr>
      <vt:lpstr>We observed that irrespective of any variations, there was still an average error of USD 5M associated with our model, and we explored why…</vt:lpstr>
      <vt:lpstr>Grouping the players into different clusters, reduced the variation in salaries and combined similar players together</vt:lpstr>
      <vt:lpstr>Improving Predictions in the future</vt:lpstr>
      <vt:lpstr>PowerPoint Presentation</vt:lpstr>
      <vt:lpstr>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Salaries Of NBA Players Using Predictive Modeling Techniques  16th August, 2019</dc:title>
  <dc:creator>Haritha Maheshkumar</dc:creator>
  <cp:lastModifiedBy>Haritha Maheshkumar</cp:lastModifiedBy>
  <cp:revision>1</cp:revision>
  <dcterms:modified xsi:type="dcterms:W3CDTF">2019-08-16T17:44:39Z</dcterms:modified>
</cp:coreProperties>
</file>