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aven Pro" panose="020B0604020202020204" charset="0"/>
      <p:regular r:id="rId24"/>
      <p:bold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803797ba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803797ba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2803797ba7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2803797ba7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803797b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803797b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803797ba7_6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803797ba7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803797ba7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803797ba7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803797ba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803797ba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2803797ba7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2803797ba7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803797ba7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803797ba7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2803797ba7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2803797ba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803797ba7_6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803797ba7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803797ba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2803797ba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803797ba7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803797ba7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803797ba7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803797ba7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803797ba7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803797ba7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803797ba7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2803797ba7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803797ba7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803797ba7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kaggle.com/code/aruchomu/yolo-v3-object-detection-in-tensorflow"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s://towardsdatascience.com/yolo-v3-object-detection-53fb7d3bfe6b"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Deep Learning</a:t>
            </a:r>
            <a:endParaRPr dirty="0"/>
          </a:p>
          <a:p>
            <a:pPr marL="0" lvl="0" indent="0" algn="l" rtl="0">
              <a:spcBef>
                <a:spcPts val="0"/>
              </a:spcBef>
              <a:spcAft>
                <a:spcPts val="0"/>
              </a:spcAft>
              <a:buNone/>
            </a:pPr>
            <a:r>
              <a:rPr lang="en" dirty="0"/>
              <a:t>AI 2100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2"/>
          <p:cNvSpPr txBox="1">
            <a:spLocks noGrp="1"/>
          </p:cNvSpPr>
          <p:nvPr>
            <p:ph type="body" idx="1"/>
          </p:nvPr>
        </p:nvSpPr>
        <p:spPr>
          <a:xfrm>
            <a:off x="1227600" y="795500"/>
            <a:ext cx="4504500" cy="3846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YoloV3 uses an extractor that is the hybrid of YoloV2 layers and Darknet 53</a:t>
            </a:r>
            <a:r>
              <a:rPr lang="en" sz="1600"/>
              <a:t>.</a:t>
            </a:r>
            <a:endParaRPr sz="1600"/>
          </a:p>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The network uses 53 convolution layers.</a:t>
            </a:r>
            <a:endParaRPr sz="1400">
              <a:solidFill>
                <a:srgbClr val="000000"/>
              </a:solidFill>
              <a:latin typeface="Arial"/>
              <a:ea typeface="Arial"/>
              <a:cs typeface="Arial"/>
              <a:sym typeface="Arial"/>
            </a:endParaRPr>
          </a:p>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The network is built with </a:t>
            </a:r>
            <a:r>
              <a:rPr lang="en" sz="1400" b="1">
                <a:solidFill>
                  <a:srgbClr val="38761D"/>
                </a:solidFill>
                <a:latin typeface="Arial"/>
                <a:ea typeface="Arial"/>
                <a:cs typeface="Arial"/>
                <a:sym typeface="Arial"/>
              </a:rPr>
              <a:t>consecutive 3x3 and 1x1 convolution layers</a:t>
            </a:r>
            <a:r>
              <a:rPr lang="en" sz="1400">
                <a:solidFill>
                  <a:srgbClr val="000000"/>
                </a:solidFill>
                <a:latin typeface="Arial"/>
                <a:ea typeface="Arial"/>
                <a:cs typeface="Arial"/>
                <a:sym typeface="Arial"/>
              </a:rPr>
              <a:t> followed by a</a:t>
            </a:r>
            <a:r>
              <a:rPr lang="en" sz="1400">
                <a:solidFill>
                  <a:srgbClr val="38761D"/>
                </a:solidFill>
                <a:latin typeface="Arial"/>
                <a:ea typeface="Arial"/>
                <a:cs typeface="Arial"/>
                <a:sym typeface="Arial"/>
              </a:rPr>
              <a:t> </a:t>
            </a:r>
            <a:r>
              <a:rPr lang="en" sz="1400" b="1">
                <a:solidFill>
                  <a:srgbClr val="38761D"/>
                </a:solidFill>
                <a:latin typeface="Arial"/>
                <a:ea typeface="Arial"/>
                <a:cs typeface="Arial"/>
                <a:sym typeface="Arial"/>
              </a:rPr>
              <a:t>skip connection.</a:t>
            </a:r>
            <a:endParaRPr sz="1400" b="1">
              <a:solidFill>
                <a:srgbClr val="38761D"/>
              </a:solidFill>
              <a:latin typeface="Arial"/>
              <a:ea typeface="Arial"/>
              <a:cs typeface="Arial"/>
              <a:sym typeface="Arial"/>
            </a:endParaRPr>
          </a:p>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53 layers of the darknet are further stacked with 53 more layers for the detection head, making YOLO v3 a total of a </a:t>
            </a:r>
            <a:r>
              <a:rPr lang="en" sz="1400" b="1">
                <a:solidFill>
                  <a:srgbClr val="38761D"/>
                </a:solidFill>
                <a:latin typeface="Arial"/>
                <a:ea typeface="Arial"/>
                <a:cs typeface="Arial"/>
                <a:sym typeface="Arial"/>
              </a:rPr>
              <a:t>106 layer fully convolutional underlying architecture</a:t>
            </a:r>
            <a:r>
              <a:rPr lang="en" sz="1400">
                <a:solidFill>
                  <a:srgbClr val="38761D"/>
                </a:solidFill>
                <a:latin typeface="Arial"/>
                <a:ea typeface="Arial"/>
                <a:cs typeface="Arial"/>
                <a:sym typeface="Arial"/>
              </a:rPr>
              <a:t>.</a:t>
            </a:r>
            <a:r>
              <a:rPr lang="en" sz="1400">
                <a:solidFill>
                  <a:srgbClr val="000000"/>
                </a:solidFill>
                <a:latin typeface="Arial"/>
                <a:ea typeface="Arial"/>
                <a:cs typeface="Arial"/>
                <a:sym typeface="Arial"/>
              </a:rPr>
              <a:t> </a:t>
            </a:r>
            <a:endParaRPr sz="1600"/>
          </a:p>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For an example image of size 416x416, our three scales of detection will be 52x52, 26x26 and 13x13.</a:t>
            </a:r>
            <a:endParaRPr sz="1400">
              <a:solidFill>
                <a:srgbClr val="000000"/>
              </a:solidFill>
              <a:latin typeface="Arial"/>
              <a:ea typeface="Arial"/>
              <a:cs typeface="Arial"/>
              <a:sym typeface="Arial"/>
            </a:endParaRPr>
          </a:p>
          <a:p>
            <a:pPr marL="0" lvl="0" indent="0" algn="l" rtl="0">
              <a:spcBef>
                <a:spcPts val="1200"/>
              </a:spcBef>
              <a:spcAft>
                <a:spcPts val="0"/>
              </a:spcAft>
              <a:buNone/>
            </a:pPr>
            <a:endParaRPr sz="1400">
              <a:solidFill>
                <a:srgbClr val="000000"/>
              </a:solidFill>
              <a:latin typeface="Arial"/>
              <a:ea typeface="Arial"/>
              <a:cs typeface="Arial"/>
              <a:sym typeface="Arial"/>
            </a:endParaRPr>
          </a:p>
          <a:p>
            <a:pPr marL="457200" lvl="0" indent="0" algn="l" rtl="0">
              <a:spcBef>
                <a:spcPts val="1200"/>
              </a:spcBef>
              <a:spcAft>
                <a:spcPts val="0"/>
              </a:spcAft>
              <a:buNone/>
            </a:pPr>
            <a:endParaRPr sz="1400">
              <a:solidFill>
                <a:srgbClr val="000000"/>
              </a:solidFill>
              <a:latin typeface="Arial"/>
              <a:ea typeface="Arial"/>
              <a:cs typeface="Arial"/>
              <a:sym typeface="Arial"/>
            </a:endParaRPr>
          </a:p>
          <a:p>
            <a:pPr marL="0" lvl="0" indent="0" algn="l" rtl="0">
              <a:spcBef>
                <a:spcPts val="1200"/>
              </a:spcBef>
              <a:spcAft>
                <a:spcPts val="0"/>
              </a:spcAft>
              <a:buNone/>
            </a:pPr>
            <a:endParaRPr sz="1600"/>
          </a:p>
          <a:p>
            <a:pPr marL="457200" lvl="0" indent="0" algn="l" rtl="0">
              <a:spcBef>
                <a:spcPts val="1200"/>
              </a:spcBef>
              <a:spcAft>
                <a:spcPts val="1200"/>
              </a:spcAft>
              <a:buNone/>
            </a:pPr>
            <a:endParaRPr sz="1400" b="1">
              <a:solidFill>
                <a:srgbClr val="000000"/>
              </a:solidFill>
              <a:latin typeface="Arial"/>
              <a:ea typeface="Arial"/>
              <a:cs typeface="Arial"/>
              <a:sym typeface="Arial"/>
            </a:endParaRPr>
          </a:p>
        </p:txBody>
      </p:sp>
      <p:pic>
        <p:nvPicPr>
          <p:cNvPr id="328" name="Google Shape;328;p22"/>
          <p:cNvPicPr preferRelativeResize="0"/>
          <p:nvPr/>
        </p:nvPicPr>
        <p:blipFill>
          <a:blip r:embed="rId3">
            <a:alphaModFix/>
          </a:blip>
          <a:stretch>
            <a:fillRect/>
          </a:stretch>
        </p:blipFill>
        <p:spPr>
          <a:xfrm>
            <a:off x="6428863" y="3745975"/>
            <a:ext cx="1871225" cy="972325"/>
          </a:xfrm>
          <a:prstGeom prst="rect">
            <a:avLst/>
          </a:prstGeom>
          <a:noFill/>
          <a:ln>
            <a:noFill/>
          </a:ln>
        </p:spPr>
      </p:pic>
      <p:pic>
        <p:nvPicPr>
          <p:cNvPr id="329" name="Google Shape;329;p22"/>
          <p:cNvPicPr preferRelativeResize="0"/>
          <p:nvPr/>
        </p:nvPicPr>
        <p:blipFill>
          <a:blip r:embed="rId4">
            <a:alphaModFix/>
          </a:blip>
          <a:stretch>
            <a:fillRect/>
          </a:stretch>
        </p:blipFill>
        <p:spPr>
          <a:xfrm>
            <a:off x="5893900" y="304800"/>
            <a:ext cx="3077100" cy="3441174"/>
          </a:xfrm>
          <a:prstGeom prst="rect">
            <a:avLst/>
          </a:prstGeom>
          <a:noFill/>
          <a:ln>
            <a:noFill/>
          </a:ln>
        </p:spPr>
      </p:pic>
      <p:sp>
        <p:nvSpPr>
          <p:cNvPr id="330" name="Google Shape;330;p22"/>
          <p:cNvSpPr txBox="1"/>
          <p:nvPr/>
        </p:nvSpPr>
        <p:spPr>
          <a:xfrm>
            <a:off x="6461825" y="4763625"/>
            <a:ext cx="1579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Nunito"/>
                <a:ea typeface="Nunito"/>
                <a:cs typeface="Nunito"/>
                <a:sym typeface="Nunito"/>
              </a:rPr>
              <a:t>Skip connections</a:t>
            </a: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body" idx="1"/>
          </p:nvPr>
        </p:nvSpPr>
        <p:spPr>
          <a:xfrm>
            <a:off x="1227600" y="795500"/>
            <a:ext cx="3145500" cy="3846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The darknet framework loads 106 layers.</a:t>
            </a:r>
            <a:endParaRPr sz="1400">
              <a:solidFill>
                <a:srgbClr val="000000"/>
              </a:solidFill>
              <a:latin typeface="Arial"/>
              <a:ea typeface="Arial"/>
              <a:cs typeface="Arial"/>
              <a:sym typeface="Arial"/>
            </a:endParaRPr>
          </a:p>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The object detections are made at layer 82 , 94 , 106.</a:t>
            </a:r>
            <a:endParaRPr sz="1400">
              <a:solidFill>
                <a:srgbClr val="000000"/>
              </a:solidFill>
              <a:latin typeface="Arial"/>
              <a:ea typeface="Arial"/>
              <a:cs typeface="Arial"/>
              <a:sym typeface="Arial"/>
            </a:endParaRPr>
          </a:p>
          <a:p>
            <a:pPr marL="457200" lvl="0" indent="-330200" algn="l" rtl="0">
              <a:spcBef>
                <a:spcPts val="0"/>
              </a:spcBef>
              <a:spcAft>
                <a:spcPts val="0"/>
              </a:spcAft>
              <a:buSzPts val="1600"/>
              <a:buChar char="●"/>
            </a:pPr>
            <a:r>
              <a:rPr lang="en" sz="1400">
                <a:solidFill>
                  <a:srgbClr val="000000"/>
                </a:solidFill>
                <a:latin typeface="Arial"/>
                <a:ea typeface="Arial"/>
                <a:cs typeface="Arial"/>
                <a:sym typeface="Arial"/>
              </a:rPr>
              <a:t>Yolo v3 makes detection at  3 different scales . Feature vector of shape (13 ,13) for large objects ,   feature vector of shape (26 ,26) for  medium objects and feature vector of shape (52 ,52) for  small objects  is extracted from darknet.</a:t>
            </a:r>
            <a:endParaRPr sz="1400" b="1">
              <a:solidFill>
                <a:srgbClr val="000000"/>
              </a:solidFill>
              <a:latin typeface="Arial"/>
              <a:ea typeface="Arial"/>
              <a:cs typeface="Arial"/>
              <a:sym typeface="Arial"/>
            </a:endParaRPr>
          </a:p>
        </p:txBody>
      </p:sp>
      <p:sp>
        <p:nvSpPr>
          <p:cNvPr id="336" name="Google Shape;336;p23"/>
          <p:cNvSpPr txBox="1"/>
          <p:nvPr/>
        </p:nvSpPr>
        <p:spPr>
          <a:xfrm>
            <a:off x="6461825" y="4763625"/>
            <a:ext cx="1579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Nunito"/>
              <a:ea typeface="Nunito"/>
              <a:cs typeface="Nunito"/>
              <a:sym typeface="Nunito"/>
            </a:endParaRPr>
          </a:p>
        </p:txBody>
      </p:sp>
      <p:pic>
        <p:nvPicPr>
          <p:cNvPr id="337" name="Google Shape;337;p23"/>
          <p:cNvPicPr preferRelativeResize="0"/>
          <p:nvPr/>
        </p:nvPicPr>
        <p:blipFill>
          <a:blip r:embed="rId3">
            <a:alphaModFix/>
          </a:blip>
          <a:stretch>
            <a:fillRect/>
          </a:stretch>
        </p:blipFill>
        <p:spPr>
          <a:xfrm>
            <a:off x="4572000" y="152475"/>
            <a:ext cx="4260826" cy="4838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24"/>
          <p:cNvPicPr preferRelativeResize="0"/>
          <p:nvPr/>
        </p:nvPicPr>
        <p:blipFill>
          <a:blip r:embed="rId3">
            <a:alphaModFix/>
          </a:blip>
          <a:stretch>
            <a:fillRect/>
          </a:stretch>
        </p:blipFill>
        <p:spPr>
          <a:xfrm>
            <a:off x="1497100" y="315975"/>
            <a:ext cx="6149801" cy="4269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body" idx="1"/>
          </p:nvPr>
        </p:nvSpPr>
        <p:spPr>
          <a:xfrm>
            <a:off x="1303800" y="695750"/>
            <a:ext cx="7094700" cy="3835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12529"/>
              </a:buClr>
              <a:buSzPts val="1500"/>
              <a:buFont typeface="Arial"/>
              <a:buChar char="➔"/>
            </a:pPr>
            <a:r>
              <a:rPr lang="en" sz="1500">
                <a:solidFill>
                  <a:srgbClr val="212529"/>
                </a:solidFill>
                <a:highlight>
                  <a:srgbClr val="FFFFFF"/>
                </a:highlight>
                <a:latin typeface="Arial"/>
                <a:ea typeface="Arial"/>
                <a:cs typeface="Arial"/>
                <a:sym typeface="Arial"/>
              </a:rPr>
              <a:t>In the prediction part, the network uses convolution layer, upsample layer, skip connection and convolution layer with stride 2 as downsample layer. </a:t>
            </a:r>
            <a:endParaRPr sz="1500">
              <a:solidFill>
                <a:srgbClr val="212529"/>
              </a:solidFill>
              <a:highlight>
                <a:srgbClr val="FFFFFF"/>
              </a:highlight>
              <a:latin typeface="Arial"/>
              <a:ea typeface="Arial"/>
              <a:cs typeface="Arial"/>
              <a:sym typeface="Arial"/>
            </a:endParaRPr>
          </a:p>
          <a:p>
            <a:pPr marL="457200" lvl="0" indent="-323850" algn="l" rtl="0">
              <a:spcBef>
                <a:spcPts val="0"/>
              </a:spcBef>
              <a:spcAft>
                <a:spcPts val="0"/>
              </a:spcAft>
              <a:buClr>
                <a:srgbClr val="212529"/>
              </a:buClr>
              <a:buSzPts val="1500"/>
              <a:buFont typeface="Arial"/>
              <a:buChar char="➔"/>
            </a:pPr>
            <a:r>
              <a:rPr lang="en" sz="1500">
                <a:solidFill>
                  <a:srgbClr val="212529"/>
                </a:solidFill>
                <a:highlight>
                  <a:srgbClr val="FFFFFF"/>
                </a:highlight>
                <a:latin typeface="Arial"/>
                <a:ea typeface="Arial"/>
                <a:cs typeface="Arial"/>
                <a:sym typeface="Arial"/>
              </a:rPr>
              <a:t>We don’t use any kind of pooling layer to downsample the input image as the pooling layer losses more low-level features from the input image.</a:t>
            </a:r>
            <a:endParaRPr sz="1500">
              <a:solidFill>
                <a:srgbClr val="212529"/>
              </a:solidFill>
              <a:highlight>
                <a:srgbClr val="FFFFFF"/>
              </a:highlight>
              <a:latin typeface="Arial"/>
              <a:ea typeface="Arial"/>
              <a:cs typeface="Arial"/>
              <a:sym typeface="Arial"/>
            </a:endParaRPr>
          </a:p>
          <a:p>
            <a:pPr marL="457200" lvl="0" indent="-342900" algn="l" rtl="0">
              <a:spcBef>
                <a:spcPts val="0"/>
              </a:spcBef>
              <a:spcAft>
                <a:spcPts val="0"/>
              </a:spcAft>
              <a:buClr>
                <a:srgbClr val="212529"/>
              </a:buClr>
              <a:buSzPts val="1800"/>
              <a:buFont typeface="Arial"/>
              <a:buChar char="➔"/>
            </a:pPr>
            <a:r>
              <a:rPr lang="en" sz="1500">
                <a:solidFill>
                  <a:srgbClr val="212529"/>
                </a:solidFill>
                <a:highlight>
                  <a:srgbClr val="FFFFFF"/>
                </a:highlight>
                <a:latin typeface="Arial"/>
                <a:ea typeface="Arial"/>
                <a:cs typeface="Arial"/>
                <a:sym typeface="Arial"/>
              </a:rPr>
              <a:t>This network predicts bounding box on downsampled images for fast real-time prediction. </a:t>
            </a:r>
            <a:endParaRPr sz="1500">
              <a:solidFill>
                <a:srgbClr val="212529"/>
              </a:solidFill>
              <a:highlight>
                <a:srgbClr val="FFFFFF"/>
              </a:highlight>
              <a:latin typeface="Arial"/>
              <a:ea typeface="Arial"/>
              <a:cs typeface="Arial"/>
              <a:sym typeface="Arial"/>
            </a:endParaRPr>
          </a:p>
          <a:p>
            <a:pPr marL="457200" lvl="0" indent="-342900" algn="l" rtl="0">
              <a:spcBef>
                <a:spcPts val="0"/>
              </a:spcBef>
              <a:spcAft>
                <a:spcPts val="0"/>
              </a:spcAft>
              <a:buClr>
                <a:srgbClr val="212529"/>
              </a:buClr>
              <a:buSzPts val="1800"/>
              <a:buFont typeface="Arial"/>
              <a:buChar char="➔"/>
            </a:pPr>
            <a:r>
              <a:rPr lang="en" sz="1500">
                <a:solidFill>
                  <a:srgbClr val="212529"/>
                </a:solidFill>
                <a:highlight>
                  <a:srgbClr val="FFFFFF"/>
                </a:highlight>
                <a:latin typeface="Arial"/>
                <a:ea typeface="Arial"/>
                <a:cs typeface="Arial"/>
                <a:sym typeface="Arial"/>
              </a:rPr>
              <a:t>We downsample image by a factor, called stride. So stride of the network is equal to the factor by which the output layer is smaller than the input image. YOLOv3 uses three different strides (8, 16, 32). </a:t>
            </a:r>
            <a:endParaRPr sz="1500">
              <a:solidFill>
                <a:srgbClr val="212529"/>
              </a:solidFill>
              <a:highlight>
                <a:srgbClr val="FFFFFF"/>
              </a:highlight>
              <a:latin typeface="Arial"/>
              <a:ea typeface="Arial"/>
              <a:cs typeface="Arial"/>
              <a:sym typeface="Arial"/>
            </a:endParaRPr>
          </a:p>
          <a:p>
            <a:pPr marL="457200" lvl="0" indent="-342900" algn="l" rtl="0">
              <a:spcBef>
                <a:spcPts val="0"/>
              </a:spcBef>
              <a:spcAft>
                <a:spcPts val="0"/>
              </a:spcAft>
              <a:buClr>
                <a:srgbClr val="212529"/>
              </a:buClr>
              <a:buSzPts val="1800"/>
              <a:buFont typeface="Arial"/>
              <a:buChar char="➔"/>
            </a:pPr>
            <a:r>
              <a:rPr lang="en" sz="1500">
                <a:solidFill>
                  <a:srgbClr val="212529"/>
                </a:solidFill>
                <a:highlight>
                  <a:srgbClr val="FFFFFF"/>
                </a:highlight>
                <a:latin typeface="Arial"/>
                <a:ea typeface="Arial"/>
                <a:cs typeface="Arial"/>
                <a:sym typeface="Arial"/>
              </a:rPr>
              <a:t>So if the size of the input image is (416 , 416) , then the output tensors would be of size (52 , 52), (26 , 26), (13 , 13).</a:t>
            </a:r>
            <a:endParaRPr sz="1800">
              <a:solidFill>
                <a:srgbClr val="212529"/>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351"/>
        <p:cNvGrpSpPr/>
        <p:nvPr/>
      </p:nvGrpSpPr>
      <p:grpSpPr>
        <a:xfrm>
          <a:off x="0" y="0"/>
          <a:ext cx="0" cy="0"/>
          <a:chOff x="0" y="0"/>
          <a:chExt cx="0" cy="0"/>
        </a:xfrm>
      </p:grpSpPr>
      <p:sp>
        <p:nvSpPr>
          <p:cNvPr id="352" name="Google Shape;352;p26"/>
          <p:cNvSpPr txBox="1">
            <a:spLocks noGrp="1"/>
          </p:cNvSpPr>
          <p:nvPr>
            <p:ph type="title"/>
          </p:nvPr>
        </p:nvSpPr>
        <p:spPr>
          <a:xfrm>
            <a:off x="9002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Component-2:</a:t>
            </a:r>
            <a:endParaRPr/>
          </a:p>
          <a:p>
            <a:pPr marL="0" lvl="0" indent="0" algn="l" rtl="0">
              <a:spcBef>
                <a:spcPts val="0"/>
              </a:spcBef>
              <a:spcAft>
                <a:spcPts val="0"/>
              </a:spcAft>
              <a:buNone/>
            </a:pPr>
            <a:r>
              <a:rPr lang="en"/>
              <a:t>Multi-Scale Detector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a:spLocks noGrp="1"/>
          </p:cNvSpPr>
          <p:nvPr>
            <p:ph type="body" idx="1"/>
          </p:nvPr>
        </p:nvSpPr>
        <p:spPr>
          <a:xfrm>
            <a:off x="1252500" y="786100"/>
            <a:ext cx="7334400" cy="4052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An important feature of the YOLO v3 model is its multi-scale detector</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detection for an eventual output of a fully convolutional network is done by applying 1x1 detection kernels on feature maps of three different sizes at three different places. </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shape of the kernel is </a:t>
            </a:r>
            <a:r>
              <a:rPr lang="en" sz="1500" b="1" i="1">
                <a:solidFill>
                  <a:srgbClr val="38761D"/>
                </a:solidFill>
                <a:latin typeface="Arial"/>
                <a:ea typeface="Arial"/>
                <a:cs typeface="Arial"/>
                <a:sym typeface="Arial"/>
              </a:rPr>
              <a:t>1</a:t>
            </a:r>
            <a:r>
              <a:rPr lang="en" sz="1500" b="1">
                <a:solidFill>
                  <a:srgbClr val="38761D"/>
                </a:solidFill>
                <a:latin typeface="Arial"/>
                <a:ea typeface="Arial"/>
                <a:cs typeface="Arial"/>
                <a:sym typeface="Arial"/>
              </a:rPr>
              <a:t>x</a:t>
            </a:r>
            <a:r>
              <a:rPr lang="en" sz="1500" b="1" i="1">
                <a:solidFill>
                  <a:srgbClr val="38761D"/>
                </a:solidFill>
                <a:latin typeface="Arial"/>
                <a:ea typeface="Arial"/>
                <a:cs typeface="Arial"/>
                <a:sym typeface="Arial"/>
              </a:rPr>
              <a:t>1</a:t>
            </a:r>
            <a:r>
              <a:rPr lang="en" sz="1500" b="1">
                <a:solidFill>
                  <a:srgbClr val="38761D"/>
                </a:solidFill>
                <a:latin typeface="Arial"/>
                <a:ea typeface="Arial"/>
                <a:cs typeface="Arial"/>
                <a:sym typeface="Arial"/>
              </a:rPr>
              <a:t>x</a:t>
            </a:r>
            <a:r>
              <a:rPr lang="en" sz="1500" b="1" i="1">
                <a:solidFill>
                  <a:srgbClr val="38761D"/>
                </a:solidFill>
                <a:latin typeface="Arial"/>
                <a:ea typeface="Arial"/>
                <a:cs typeface="Arial"/>
                <a:sym typeface="Arial"/>
              </a:rPr>
              <a:t>(B*(5+C)).</a:t>
            </a:r>
            <a:endParaRPr sz="1500" b="1" i="1">
              <a:solidFill>
                <a:srgbClr val="38761D"/>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For the COCO dataset, C=80(number of classes.)</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B stands for the number of bounding boxes which is 3 in this case.</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b="1">
                <a:solidFill>
                  <a:srgbClr val="38761D"/>
                </a:solidFill>
                <a:latin typeface="Arial"/>
                <a:ea typeface="Arial"/>
                <a:cs typeface="Arial"/>
                <a:sym typeface="Arial"/>
              </a:rPr>
              <a:t>‘5’</a:t>
            </a:r>
            <a:r>
              <a:rPr lang="en" sz="1500">
                <a:solidFill>
                  <a:srgbClr val="000000"/>
                </a:solidFill>
                <a:latin typeface="Arial"/>
                <a:ea typeface="Arial"/>
                <a:cs typeface="Arial"/>
                <a:sym typeface="Arial"/>
              </a:rPr>
              <a:t> refers to the five bounding box attributes (eg: center coordinates(bx, by), height(bh), width(bw), and confidence score).</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YOLOv3 predicts offsets to pre-defined default bounding boxes, called anchor boxes. YOLOv3 uses different anchors on different scales. YOLOv3 model predicts bounding boxes on three scales and in every scale, three anchors are assigned. So in total, this network has </a:t>
            </a:r>
            <a:r>
              <a:rPr lang="en" sz="1500" b="1">
                <a:solidFill>
                  <a:srgbClr val="000000"/>
                </a:solidFill>
                <a:latin typeface="Arial"/>
                <a:ea typeface="Arial"/>
                <a:cs typeface="Arial"/>
                <a:sym typeface="Arial"/>
              </a:rPr>
              <a:t>nine</a:t>
            </a:r>
            <a:r>
              <a:rPr lang="en" sz="1500">
                <a:solidFill>
                  <a:srgbClr val="000000"/>
                </a:solidFill>
                <a:latin typeface="Arial"/>
                <a:ea typeface="Arial"/>
                <a:cs typeface="Arial"/>
                <a:sym typeface="Arial"/>
              </a:rPr>
              <a:t> anchor boxes. These anchors are taken by running K-means clustering on dataset.</a:t>
            </a:r>
            <a:endParaRPr sz="15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28"/>
          <p:cNvPicPr preferRelativeResize="0"/>
          <p:nvPr/>
        </p:nvPicPr>
        <p:blipFill>
          <a:blip r:embed="rId3">
            <a:alphaModFix/>
          </a:blip>
          <a:stretch>
            <a:fillRect/>
          </a:stretch>
        </p:blipFill>
        <p:spPr>
          <a:xfrm>
            <a:off x="132500" y="1074850"/>
            <a:ext cx="8878976" cy="274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29"/>
          <p:cNvPicPr preferRelativeResize="0"/>
          <p:nvPr/>
        </p:nvPicPr>
        <p:blipFill>
          <a:blip r:embed="rId3">
            <a:alphaModFix/>
          </a:blip>
          <a:stretch>
            <a:fillRect/>
          </a:stretch>
        </p:blipFill>
        <p:spPr>
          <a:xfrm>
            <a:off x="2573054" y="1743550"/>
            <a:ext cx="3577596" cy="2790525"/>
          </a:xfrm>
          <a:prstGeom prst="rect">
            <a:avLst/>
          </a:prstGeom>
          <a:noFill/>
          <a:ln>
            <a:noFill/>
          </a:ln>
        </p:spPr>
      </p:pic>
      <p:sp>
        <p:nvSpPr>
          <p:cNvPr id="368" name="Google Shape;368;p29"/>
          <p:cNvSpPr txBox="1"/>
          <p:nvPr/>
        </p:nvSpPr>
        <p:spPr>
          <a:xfrm>
            <a:off x="435875" y="653850"/>
            <a:ext cx="8096700" cy="99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dk2"/>
                </a:solidFill>
                <a:latin typeface="Nunito"/>
                <a:ea typeface="Nunito"/>
                <a:cs typeface="Nunito"/>
                <a:sym typeface="Nunito"/>
              </a:rPr>
              <a:t>IoU = Area of the intersection / Area of the union</a:t>
            </a:r>
            <a:endParaRPr sz="1300">
              <a:solidFill>
                <a:schemeClr val="dk2"/>
              </a:solidFill>
              <a:latin typeface="Nunito"/>
              <a:ea typeface="Nunito"/>
              <a:cs typeface="Nunito"/>
              <a:sym typeface="Nunito"/>
            </a:endParaRPr>
          </a:p>
          <a:p>
            <a:pPr marL="0" lvl="0" indent="0" algn="l" rtl="0">
              <a:lnSpc>
                <a:spcPct val="115000"/>
              </a:lnSpc>
              <a:spcBef>
                <a:spcPts val="1200"/>
              </a:spcBef>
              <a:spcAft>
                <a:spcPts val="1200"/>
              </a:spcAft>
              <a:buNone/>
            </a:pPr>
            <a:r>
              <a:rPr lang="en" sz="1300">
                <a:solidFill>
                  <a:schemeClr val="dk2"/>
                </a:solidFill>
                <a:latin typeface="Nunito"/>
                <a:ea typeface="Nunito"/>
                <a:cs typeface="Nunito"/>
                <a:sym typeface="Nunito"/>
              </a:rPr>
              <a:t>IoU is used to understand whether our prediction is good or it isn’t. We take a certain threshold say 0.5. If IoU is  greater than 0.5, we can say that the prediction is good enough.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Non Max Suppression</a:t>
            </a:r>
            <a:endParaRPr/>
          </a:p>
        </p:txBody>
      </p:sp>
      <p:sp>
        <p:nvSpPr>
          <p:cNvPr id="374" name="Google Shape;374;p30"/>
          <p:cNvSpPr txBox="1">
            <a:spLocks noGrp="1"/>
          </p:cNvSpPr>
          <p:nvPr>
            <p:ph type="body" idx="1"/>
          </p:nvPr>
        </p:nvSpPr>
        <p:spPr>
          <a:xfrm>
            <a:off x="1303800" y="1284475"/>
            <a:ext cx="6803700" cy="32472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endParaRPr/>
          </a:p>
          <a:p>
            <a:pPr marL="0" lvl="0" indent="0" algn="l" rtl="0">
              <a:spcBef>
                <a:spcPts val="1200"/>
              </a:spcBef>
              <a:spcAft>
                <a:spcPts val="0"/>
              </a:spcAft>
              <a:buNone/>
            </a:pPr>
            <a:r>
              <a:rPr lang="en"/>
              <a:t>NMS</a:t>
            </a:r>
            <a:endParaRPr/>
          </a:p>
          <a:p>
            <a:pPr marL="0" lvl="0" indent="0" algn="l" rtl="0">
              <a:spcBef>
                <a:spcPts val="1200"/>
              </a:spcBef>
              <a:spcAft>
                <a:spcPts val="0"/>
              </a:spcAft>
              <a:buNone/>
            </a:pPr>
            <a:r>
              <a:rPr lang="en"/>
              <a:t>A problem that can occur here is multiple bounding boxes detecting the same object.</a:t>
            </a:r>
            <a:endParaRPr/>
          </a:p>
          <a:p>
            <a:pPr marL="0" lvl="0" indent="0" algn="l" rtl="0">
              <a:spcBef>
                <a:spcPts val="1200"/>
              </a:spcBef>
              <a:spcAft>
                <a:spcPts val="0"/>
              </a:spcAft>
              <a:buNone/>
            </a:pPr>
            <a:r>
              <a:rPr lang="en"/>
              <a:t>The Non-Max Suppression technique cleans up this up so that we get only a single detection per object.</a:t>
            </a:r>
            <a:endParaRPr/>
          </a:p>
          <a:p>
            <a:pPr marL="0" lvl="0" indent="0" algn="l" rtl="0">
              <a:spcBef>
                <a:spcPts val="1200"/>
              </a:spcBef>
              <a:spcAft>
                <a:spcPts val="0"/>
              </a:spcAft>
              <a:buNone/>
            </a:pPr>
            <a:r>
              <a:rPr lang="en"/>
              <a:t>We look at the probabilities associated with each detection and take the largest one. </a:t>
            </a:r>
            <a:endParaRPr/>
          </a:p>
          <a:p>
            <a:pPr marL="0" lvl="0" indent="0" algn="l" rtl="0">
              <a:spcBef>
                <a:spcPts val="1200"/>
              </a:spcBef>
              <a:spcAft>
                <a:spcPts val="0"/>
              </a:spcAft>
              <a:buNone/>
            </a:pPr>
            <a:r>
              <a:rPr lang="en"/>
              <a:t>The boxes which have high IoU with the current box are suppressed.</a:t>
            </a:r>
            <a:endParaRPr/>
          </a:p>
          <a:p>
            <a:pPr marL="0" lvl="0" indent="0" algn="l" rtl="0">
              <a:spcBef>
                <a:spcPts val="1200"/>
              </a:spcBef>
              <a:spcAft>
                <a:spcPts val="0"/>
              </a:spcAft>
              <a:buNone/>
            </a:pPr>
            <a:r>
              <a:rPr lang="en"/>
              <a:t>After the boxes have been suppressed, it selects the next box from all the boxes with the highest probability. WE repeat this until all the boxes have been considered.</a:t>
            </a: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1"/>
          <p:cNvPicPr preferRelativeResize="0"/>
          <p:nvPr/>
        </p:nvPicPr>
        <p:blipFill>
          <a:blip r:embed="rId3">
            <a:alphaModFix/>
          </a:blip>
          <a:stretch>
            <a:fillRect/>
          </a:stretch>
        </p:blipFill>
        <p:spPr>
          <a:xfrm>
            <a:off x="1139538" y="825138"/>
            <a:ext cx="6734175" cy="320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Object detection with voice feedback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383"/>
        <p:cNvGrpSpPr/>
        <p:nvPr/>
      </p:nvGrpSpPr>
      <p:grpSpPr>
        <a:xfrm>
          <a:off x="0" y="0"/>
          <a:ext cx="0" cy="0"/>
          <a:chOff x="0" y="0"/>
          <a:chExt cx="0" cy="0"/>
        </a:xfrm>
      </p:grpSpPr>
      <p:sp>
        <p:nvSpPr>
          <p:cNvPr id="384" name="Google Shape;384;p3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Text to Speech Conversion</a:t>
            </a:r>
            <a:endParaRPr/>
          </a:p>
          <a:p>
            <a:pPr marL="0" lvl="0" indent="0" algn="l" rtl="0">
              <a:spcBef>
                <a:spcPts val="0"/>
              </a:spcBef>
              <a:spcAft>
                <a:spcPts val="0"/>
              </a:spcAft>
              <a:buNone/>
            </a:pPr>
            <a:endParaRPr sz="21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33"/>
          <p:cNvPicPr preferRelativeResize="0"/>
          <p:nvPr/>
        </p:nvPicPr>
        <p:blipFill>
          <a:blip r:embed="rId3">
            <a:alphaModFix/>
          </a:blip>
          <a:stretch>
            <a:fillRect/>
          </a:stretch>
        </p:blipFill>
        <p:spPr>
          <a:xfrm>
            <a:off x="328950" y="150225"/>
            <a:ext cx="8502424" cy="3830500"/>
          </a:xfrm>
          <a:prstGeom prst="rect">
            <a:avLst/>
          </a:prstGeom>
          <a:noFill/>
          <a:ln>
            <a:noFill/>
          </a:ln>
        </p:spPr>
      </p:pic>
      <p:sp>
        <p:nvSpPr>
          <p:cNvPr id="390" name="Google Shape;390;p33"/>
          <p:cNvSpPr txBox="1">
            <a:spLocks noGrp="1"/>
          </p:cNvSpPr>
          <p:nvPr>
            <p:ph type="body" idx="4294967295"/>
          </p:nvPr>
        </p:nvSpPr>
        <p:spPr>
          <a:xfrm>
            <a:off x="1608600" y="4138975"/>
            <a:ext cx="58431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900" b="1"/>
              <a:t>gTTS</a:t>
            </a:r>
            <a:endParaRPr sz="39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Overview</a:t>
            </a:r>
            <a:endParaRPr/>
          </a:p>
          <a:p>
            <a:pPr marL="0" lvl="0" indent="0" algn="l" rtl="0">
              <a:spcBef>
                <a:spcPts val="0"/>
              </a:spcBef>
              <a:spcAft>
                <a:spcPts val="0"/>
              </a:spcAft>
              <a:buNone/>
            </a:pP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1303800" y="598575"/>
            <a:ext cx="3430500" cy="66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pic>
        <p:nvPicPr>
          <p:cNvPr id="294" name="Google Shape;294;p16"/>
          <p:cNvPicPr preferRelativeResize="0"/>
          <p:nvPr/>
        </p:nvPicPr>
        <p:blipFill>
          <a:blip r:embed="rId3">
            <a:alphaModFix/>
          </a:blip>
          <a:stretch>
            <a:fillRect/>
          </a:stretch>
        </p:blipFill>
        <p:spPr>
          <a:xfrm>
            <a:off x="588450" y="1405800"/>
            <a:ext cx="6896100" cy="2352675"/>
          </a:xfrm>
          <a:prstGeom prst="rect">
            <a:avLst/>
          </a:prstGeom>
          <a:noFill/>
          <a:ln>
            <a:noFill/>
          </a:ln>
        </p:spPr>
      </p:pic>
      <p:sp>
        <p:nvSpPr>
          <p:cNvPr id="295" name="Google Shape;295;p16"/>
          <p:cNvSpPr txBox="1"/>
          <p:nvPr/>
        </p:nvSpPr>
        <p:spPr>
          <a:xfrm>
            <a:off x="926350" y="4544150"/>
            <a:ext cx="663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*YOLOv3 was implemented taking help from </a:t>
            </a:r>
            <a:r>
              <a:rPr lang="en" sz="1255" b="1" u="sng" dirty="0">
                <a:latin typeface="Maven Pro"/>
                <a:ea typeface="Maven Pro"/>
                <a:cs typeface="Maven Pro"/>
                <a:sym typeface="Maven Pro"/>
                <a:hlinkClick r:id="rId4"/>
              </a:rPr>
              <a:t>here</a:t>
            </a:r>
            <a:r>
              <a:rPr lang="en" sz="1255" b="1" dirty="0">
                <a:latin typeface="Maven Pro"/>
                <a:ea typeface="Maven Pro"/>
                <a:cs typeface="Maven Pro"/>
                <a:sym typeface="Maven Pro"/>
              </a:rPr>
              <a:t>.</a:t>
            </a:r>
            <a:endParaRPr dirty="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151400" y="903375"/>
            <a:ext cx="7030500" cy="999300"/>
          </a:xfrm>
          <a:prstGeom prst="rect">
            <a:avLst/>
          </a:prstGeom>
        </p:spPr>
        <p:txBody>
          <a:bodyPr spcFirstLastPara="1" wrap="square" lIns="91425" tIns="91425" rIns="91425" bIns="91425" anchor="b" anchorCtr="0">
            <a:noAutofit/>
          </a:bodyPr>
          <a:lstStyle/>
          <a:p>
            <a:pPr marL="0" lvl="0" indent="0" algn="l" rtl="0">
              <a:lnSpc>
                <a:spcPct val="115000"/>
              </a:lnSpc>
              <a:spcBef>
                <a:spcPts val="1800"/>
              </a:spcBef>
              <a:spcAft>
                <a:spcPts val="0"/>
              </a:spcAft>
              <a:buNone/>
            </a:pPr>
            <a:r>
              <a:rPr lang="en" sz="2400">
                <a:solidFill>
                  <a:srgbClr val="9900FF"/>
                </a:solidFill>
                <a:latin typeface="Arial"/>
                <a:ea typeface="Arial"/>
                <a:cs typeface="Arial"/>
                <a:sym typeface="Arial"/>
              </a:rPr>
              <a:t>How does the YOLO Framework Function?</a:t>
            </a:r>
            <a:endParaRPr sz="2400">
              <a:solidFill>
                <a:srgbClr val="9900FF"/>
              </a:solidFill>
              <a:latin typeface="Arial"/>
              <a:ea typeface="Arial"/>
              <a:cs typeface="Arial"/>
              <a:sym typeface="Arial"/>
            </a:endParaRPr>
          </a:p>
          <a:p>
            <a:pPr marL="0" lvl="0" indent="0" algn="l" rtl="0">
              <a:spcBef>
                <a:spcPts val="400"/>
              </a:spcBef>
              <a:spcAft>
                <a:spcPts val="0"/>
              </a:spcAft>
              <a:buNone/>
            </a:pPr>
            <a:endParaRPr sz="3500">
              <a:solidFill>
                <a:srgbClr val="351C75"/>
              </a:solidFill>
            </a:endParaRPr>
          </a:p>
        </p:txBody>
      </p:sp>
      <p:sp>
        <p:nvSpPr>
          <p:cNvPr id="301" name="Google Shape;301;p17"/>
          <p:cNvSpPr txBox="1">
            <a:spLocks noGrp="1"/>
          </p:cNvSpPr>
          <p:nvPr>
            <p:ph type="body" idx="1"/>
          </p:nvPr>
        </p:nvSpPr>
        <p:spPr>
          <a:xfrm>
            <a:off x="1303800" y="1571425"/>
            <a:ext cx="7030500" cy="3341100"/>
          </a:xfrm>
          <a:prstGeom prst="rect">
            <a:avLst/>
          </a:prstGeom>
        </p:spPr>
        <p:txBody>
          <a:bodyPr spcFirstLastPara="1" wrap="square" lIns="91425" tIns="91425" rIns="91425" bIns="91425" anchor="t" anchorCtr="0">
            <a:noAutofit/>
          </a:bodyPr>
          <a:lstStyle/>
          <a:p>
            <a:pPr marL="457200" lvl="0" indent="-350599" algn="l" rtl="0">
              <a:lnSpc>
                <a:spcPct val="95000"/>
              </a:lnSpc>
              <a:spcBef>
                <a:spcPts val="0"/>
              </a:spcBef>
              <a:spcAft>
                <a:spcPts val="0"/>
              </a:spcAft>
              <a:buClr>
                <a:srgbClr val="000000"/>
              </a:buClr>
              <a:buSzPts val="1921"/>
              <a:buFont typeface="Arial"/>
              <a:buChar char="●"/>
            </a:pPr>
            <a:r>
              <a:rPr lang="en" sz="1921">
                <a:solidFill>
                  <a:srgbClr val="000000"/>
                </a:solidFill>
                <a:latin typeface="Arial"/>
                <a:ea typeface="Arial"/>
                <a:cs typeface="Arial"/>
                <a:sym typeface="Arial"/>
              </a:rPr>
              <a:t>Input image is divided into grids.</a:t>
            </a:r>
            <a:endParaRPr sz="1921">
              <a:solidFill>
                <a:srgbClr val="000000"/>
              </a:solidFill>
              <a:latin typeface="Arial"/>
              <a:ea typeface="Arial"/>
              <a:cs typeface="Arial"/>
              <a:sym typeface="Arial"/>
            </a:endParaRPr>
          </a:p>
          <a:p>
            <a:pPr marL="457200" lvl="0" indent="-350599" algn="l" rtl="0">
              <a:lnSpc>
                <a:spcPct val="95000"/>
              </a:lnSpc>
              <a:spcBef>
                <a:spcPts val="0"/>
              </a:spcBef>
              <a:spcAft>
                <a:spcPts val="0"/>
              </a:spcAft>
              <a:buClr>
                <a:srgbClr val="000000"/>
              </a:buClr>
              <a:buSzPts val="1921"/>
              <a:buFont typeface="Arial"/>
              <a:buChar char="●"/>
            </a:pPr>
            <a:r>
              <a:rPr lang="en" sz="1921">
                <a:solidFill>
                  <a:srgbClr val="000000"/>
                </a:solidFill>
                <a:latin typeface="Arial"/>
                <a:ea typeface="Arial"/>
                <a:cs typeface="Arial"/>
                <a:sym typeface="Arial"/>
              </a:rPr>
              <a:t>Image classification and localization are applied on each grid. </a:t>
            </a:r>
            <a:endParaRPr sz="1921">
              <a:solidFill>
                <a:srgbClr val="000000"/>
              </a:solidFill>
              <a:latin typeface="Arial"/>
              <a:ea typeface="Arial"/>
              <a:cs typeface="Arial"/>
              <a:sym typeface="Arial"/>
            </a:endParaRPr>
          </a:p>
          <a:p>
            <a:pPr marL="457200" lvl="0" indent="-350599" algn="l" rtl="0">
              <a:lnSpc>
                <a:spcPct val="95000"/>
              </a:lnSpc>
              <a:spcBef>
                <a:spcPts val="0"/>
              </a:spcBef>
              <a:spcAft>
                <a:spcPts val="0"/>
              </a:spcAft>
              <a:buClr>
                <a:srgbClr val="000000"/>
              </a:buClr>
              <a:buSzPts val="1921"/>
              <a:buFont typeface="Arial"/>
              <a:buChar char="●"/>
            </a:pPr>
            <a:r>
              <a:rPr lang="en" sz="1921">
                <a:solidFill>
                  <a:srgbClr val="000000"/>
                </a:solidFill>
                <a:latin typeface="Arial"/>
                <a:ea typeface="Arial"/>
                <a:cs typeface="Arial"/>
                <a:sym typeface="Arial"/>
              </a:rPr>
              <a:t>Output for each bounding box is a 5+C dimensional vector. </a:t>
            </a:r>
            <a:endParaRPr sz="1921">
              <a:solidFill>
                <a:srgbClr val="000000"/>
              </a:solidFill>
              <a:latin typeface="Arial"/>
              <a:ea typeface="Arial"/>
              <a:cs typeface="Arial"/>
              <a:sym typeface="Arial"/>
            </a:endParaRPr>
          </a:p>
          <a:p>
            <a:pPr marL="457200" lvl="0" indent="-350599" algn="l" rtl="0">
              <a:lnSpc>
                <a:spcPct val="95000"/>
              </a:lnSpc>
              <a:spcBef>
                <a:spcPts val="0"/>
              </a:spcBef>
              <a:spcAft>
                <a:spcPts val="0"/>
              </a:spcAft>
              <a:buClr>
                <a:srgbClr val="000000"/>
              </a:buClr>
              <a:buSzPts val="1921"/>
              <a:buFont typeface="Arial"/>
              <a:buChar char="●"/>
            </a:pPr>
            <a:r>
              <a:rPr lang="en" sz="1921">
                <a:solidFill>
                  <a:srgbClr val="000000"/>
                </a:solidFill>
                <a:latin typeface="Arial"/>
                <a:ea typeface="Arial"/>
                <a:cs typeface="Arial"/>
                <a:sym typeface="Arial"/>
              </a:rPr>
              <a:t>The location and class of the object are predicted.</a:t>
            </a:r>
            <a:endParaRPr sz="1921">
              <a:solidFill>
                <a:srgbClr val="000000"/>
              </a:solidFill>
              <a:latin typeface="Arial"/>
              <a:ea typeface="Arial"/>
              <a:cs typeface="Arial"/>
              <a:sym typeface="Arial"/>
            </a:endParaRPr>
          </a:p>
          <a:p>
            <a:pPr marL="457200" lvl="0" indent="-350599" algn="l" rtl="0">
              <a:lnSpc>
                <a:spcPct val="95000"/>
              </a:lnSpc>
              <a:spcBef>
                <a:spcPts val="0"/>
              </a:spcBef>
              <a:spcAft>
                <a:spcPts val="0"/>
              </a:spcAft>
              <a:buClr>
                <a:srgbClr val="000000"/>
              </a:buClr>
              <a:buSzPts val="1921"/>
              <a:buFont typeface="Arial"/>
              <a:buChar char="●"/>
            </a:pPr>
            <a:r>
              <a:rPr lang="en" sz="1921">
                <a:solidFill>
                  <a:srgbClr val="000000"/>
                </a:solidFill>
                <a:latin typeface="Arial"/>
                <a:ea typeface="Arial"/>
                <a:cs typeface="Arial"/>
                <a:sym typeface="Arial"/>
              </a:rPr>
              <a:t>The following are used to enhance the algorithm’s performance even further</a:t>
            </a:r>
            <a:endParaRPr sz="1921">
              <a:solidFill>
                <a:srgbClr val="000000"/>
              </a:solidFill>
              <a:latin typeface="Arial"/>
              <a:ea typeface="Arial"/>
              <a:cs typeface="Arial"/>
              <a:sym typeface="Arial"/>
            </a:endParaRPr>
          </a:p>
          <a:p>
            <a:pPr marL="914400" lvl="1" indent="-350599" algn="l" rtl="0">
              <a:lnSpc>
                <a:spcPct val="95000"/>
              </a:lnSpc>
              <a:spcBef>
                <a:spcPts val="0"/>
              </a:spcBef>
              <a:spcAft>
                <a:spcPts val="0"/>
              </a:spcAft>
              <a:buClr>
                <a:srgbClr val="000000"/>
              </a:buClr>
              <a:buSzPts val="1921"/>
              <a:buFont typeface="Arial"/>
              <a:buChar char="○"/>
            </a:pPr>
            <a:r>
              <a:rPr lang="en" sz="1921" b="1">
                <a:solidFill>
                  <a:srgbClr val="000000"/>
                </a:solidFill>
                <a:latin typeface="Arial"/>
                <a:ea typeface="Arial"/>
                <a:cs typeface="Arial"/>
                <a:sym typeface="Arial"/>
              </a:rPr>
              <a:t>Intersection over Union and Non-Max Suppression</a:t>
            </a:r>
            <a:endParaRPr sz="1921" b="1">
              <a:solidFill>
                <a:srgbClr val="000000"/>
              </a:solidFill>
              <a:latin typeface="Arial"/>
              <a:ea typeface="Arial"/>
              <a:cs typeface="Arial"/>
              <a:sym typeface="Arial"/>
            </a:endParaRPr>
          </a:p>
          <a:p>
            <a:pPr marL="914400" lvl="1" indent="-350599" algn="l" rtl="0">
              <a:lnSpc>
                <a:spcPct val="95000"/>
              </a:lnSpc>
              <a:spcBef>
                <a:spcPts val="0"/>
              </a:spcBef>
              <a:spcAft>
                <a:spcPts val="0"/>
              </a:spcAft>
              <a:buClr>
                <a:srgbClr val="000000"/>
              </a:buClr>
              <a:buSzPts val="1921"/>
              <a:buFont typeface="Arial"/>
              <a:buChar char="○"/>
            </a:pPr>
            <a:r>
              <a:rPr lang="en" sz="1921" b="1">
                <a:solidFill>
                  <a:srgbClr val="000000"/>
                </a:solidFill>
                <a:latin typeface="Arial"/>
                <a:ea typeface="Arial"/>
                <a:cs typeface="Arial"/>
                <a:sym typeface="Arial"/>
              </a:rPr>
              <a:t>Anchor boxes</a:t>
            </a:r>
            <a:endParaRPr sz="1921" b="1">
              <a:solidFill>
                <a:srgbClr val="000000"/>
              </a:solidFill>
              <a:latin typeface="Arial"/>
              <a:ea typeface="Arial"/>
              <a:cs typeface="Arial"/>
              <a:sym typeface="Arial"/>
            </a:endParaRPr>
          </a:p>
          <a:p>
            <a:pPr marL="0" lvl="0" indent="0" algn="l" rtl="0">
              <a:lnSpc>
                <a:spcPct val="95000"/>
              </a:lnSpc>
              <a:spcBef>
                <a:spcPts val="1200"/>
              </a:spcBef>
              <a:spcAft>
                <a:spcPts val="0"/>
              </a:spcAft>
              <a:buSzPts val="523"/>
              <a:buNone/>
            </a:pPr>
            <a:endParaRPr sz="1470" b="1">
              <a:solidFill>
                <a:srgbClr val="000000"/>
              </a:solidFill>
              <a:latin typeface="Arial"/>
              <a:ea typeface="Arial"/>
              <a:cs typeface="Arial"/>
              <a:sym typeface="Arial"/>
            </a:endParaRPr>
          </a:p>
          <a:p>
            <a:pPr marL="0" lvl="0" indent="0" algn="l" rtl="0">
              <a:lnSpc>
                <a:spcPct val="95000"/>
              </a:lnSpc>
              <a:spcBef>
                <a:spcPts val="1200"/>
              </a:spcBef>
              <a:spcAft>
                <a:spcPts val="0"/>
              </a:spcAft>
              <a:buSzPts val="523"/>
              <a:buNone/>
            </a:pPr>
            <a:endParaRPr sz="1517"/>
          </a:p>
          <a:p>
            <a:pPr marL="457200" lvl="0" indent="0" algn="l" rtl="0">
              <a:lnSpc>
                <a:spcPct val="95000"/>
              </a:lnSpc>
              <a:spcBef>
                <a:spcPts val="1200"/>
              </a:spcBef>
              <a:spcAft>
                <a:spcPts val="0"/>
              </a:spcAft>
              <a:buSzPts val="523"/>
              <a:buNone/>
            </a:pPr>
            <a:endParaRPr sz="1422">
              <a:solidFill>
                <a:srgbClr val="000000"/>
              </a:solidFill>
              <a:latin typeface="Arial"/>
              <a:ea typeface="Arial"/>
              <a:cs typeface="Arial"/>
              <a:sym typeface="Arial"/>
            </a:endParaRPr>
          </a:p>
          <a:p>
            <a:pPr marL="0" lvl="0" indent="0" algn="l" rtl="0">
              <a:lnSpc>
                <a:spcPct val="95000"/>
              </a:lnSpc>
              <a:spcBef>
                <a:spcPts val="1200"/>
              </a:spcBef>
              <a:spcAft>
                <a:spcPts val="0"/>
              </a:spcAft>
              <a:buSzPts val="523"/>
              <a:buNone/>
            </a:pPr>
            <a:endParaRPr sz="1517"/>
          </a:p>
          <a:p>
            <a:pPr marL="0" lvl="0" indent="0" algn="l" rtl="0">
              <a:lnSpc>
                <a:spcPct val="95000"/>
              </a:lnSpc>
              <a:spcBef>
                <a:spcPts val="1200"/>
              </a:spcBef>
              <a:spcAft>
                <a:spcPts val="1200"/>
              </a:spcAft>
              <a:buSzPts val="523"/>
              <a:buNone/>
            </a:pPr>
            <a:endParaRPr sz="1517"/>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Architecture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130775" y="110850"/>
            <a:ext cx="8826676" cy="4851000"/>
          </a:xfrm>
          <a:prstGeom prst="rect">
            <a:avLst/>
          </a:prstGeom>
          <a:noFill/>
          <a:ln>
            <a:noFill/>
          </a:ln>
        </p:spPr>
      </p:pic>
      <p:sp>
        <p:nvSpPr>
          <p:cNvPr id="312" name="Google Shape;312;p19"/>
          <p:cNvSpPr txBox="1"/>
          <p:nvPr/>
        </p:nvSpPr>
        <p:spPr>
          <a:xfrm>
            <a:off x="2108175" y="4641375"/>
            <a:ext cx="4842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hlink"/>
                </a:solidFill>
                <a:latin typeface="Nunito"/>
                <a:ea typeface="Nunito"/>
                <a:cs typeface="Nunito"/>
                <a:sym typeface="Nunito"/>
                <a:hlinkClick r:id="rId4"/>
              </a:rPr>
              <a:t>Source</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780425" y="1635300"/>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Components of the architecture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Component-1:</a:t>
            </a:r>
            <a:endParaRPr/>
          </a:p>
          <a:p>
            <a:pPr marL="0" lvl="0" indent="0" algn="l" rtl="0">
              <a:spcBef>
                <a:spcPts val="0"/>
              </a:spcBef>
              <a:spcAft>
                <a:spcPts val="0"/>
              </a:spcAft>
              <a:buNone/>
            </a:pPr>
            <a:r>
              <a:rPr lang="en"/>
              <a:t>Feature Extractor </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On-screen Show (16:9)</PresentationFormat>
  <Paragraphs>59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Maven Pro</vt:lpstr>
      <vt:lpstr>Nunito</vt:lpstr>
      <vt:lpstr>Arial</vt:lpstr>
      <vt:lpstr>Momentum</vt:lpstr>
      <vt:lpstr>Deep Learning AI 2100</vt:lpstr>
      <vt:lpstr>Object detection with voice feedback </vt:lpstr>
      <vt:lpstr>Overview </vt:lpstr>
      <vt:lpstr>Overview</vt:lpstr>
      <vt:lpstr>How does the YOLO Framework Function? </vt:lpstr>
      <vt:lpstr>Architecture </vt:lpstr>
      <vt:lpstr>PowerPoint Presentation</vt:lpstr>
      <vt:lpstr>Components of the architecture  </vt:lpstr>
      <vt:lpstr>Component-1: Feature Extractor </vt:lpstr>
      <vt:lpstr>PowerPoint Presentation</vt:lpstr>
      <vt:lpstr>PowerPoint Presentation</vt:lpstr>
      <vt:lpstr>PowerPoint Presentation</vt:lpstr>
      <vt:lpstr>PowerPoint Presentation</vt:lpstr>
      <vt:lpstr>Component-2: Multi-Scale Detector </vt:lpstr>
      <vt:lpstr>PowerPoint Presentation</vt:lpstr>
      <vt:lpstr>PowerPoint Presentation</vt:lpstr>
      <vt:lpstr>PowerPoint Presentation</vt:lpstr>
      <vt:lpstr>Non Max Suppression</vt:lpstr>
      <vt:lpstr>PowerPoint Presentation</vt:lpstr>
      <vt:lpstr>Text to Speech Conversion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AI 2100</dc:title>
  <cp:lastModifiedBy>haritha R</cp:lastModifiedBy>
  <cp:revision>1</cp:revision>
  <dcterms:modified xsi:type="dcterms:W3CDTF">2022-06-29T18:39:18Z</dcterms:modified>
</cp:coreProperties>
</file>