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8" r:id="rId6"/>
    <p:sldId id="279" r:id="rId7"/>
    <p:sldId id="275" r:id="rId8"/>
    <p:sldId id="261" r:id="rId9"/>
    <p:sldId id="269" r:id="rId10"/>
    <p:sldId id="277" r:id="rId11"/>
    <p:sldId id="270" r:id="rId12"/>
    <p:sldId id="262" r:id="rId13"/>
    <p:sldId id="274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1020" autoAdjust="0"/>
  </p:normalViewPr>
  <p:slideViewPr>
    <p:cSldViewPr snapToGrid="0">
      <p:cViewPr varScale="1">
        <p:scale>
          <a:sx n="116" d="100"/>
          <a:sy n="116" d="100"/>
        </p:scale>
        <p:origin x="161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18EF-0913-4D1F-A602-DE1ED3B7DBA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37019-95C0-422C-A198-99987542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MACD, verified by ADX, for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and sell signal generation.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7019-95C0-422C-A198-999875429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0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7019-95C0-422C-A198-999875429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2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7019-95C0-422C-A198-9998754293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201C-E37C-4AE5-330A-1C2319812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CE59-5EE2-2C3B-8BE9-B30732984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906D-7CF7-FF78-25BD-C2487474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4D19-88B7-FA12-CC9F-AC6335CC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C3A9-752E-C4FB-1DF8-92EC6355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D0B4-C296-0B9E-7569-036C11DE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A6A5-8143-A934-1FBA-FFF72A3C5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24B6-E49B-7D34-592C-9849D2CA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757B-5D71-07DF-8DBF-7FA4AA1A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F3DA-A1DE-44F0-2F5E-0256F37A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67D6C-1FEA-55DE-9EE1-B5273E7CD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8E2A-8BE0-3B9A-6AB1-225873669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871E-11C2-C347-48EB-350F284A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C10F-FF2A-EE7A-066E-CC11DA08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9B52-D486-DAD8-3722-DAB53A98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0916-D889-8652-52CF-4FE15EB8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894D-5F4E-AFA8-1F26-1F46E85A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C619-DFE1-F5FA-122B-2C8F3811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5A73-7828-B4E0-F452-23F93014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44DD-4F77-B01B-2911-005D85CC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9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7B23-F836-D215-F677-E9B7063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A314-4EB8-30AC-0EF8-455A540C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829E-86F8-38AD-3B83-2A392555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261B-9222-E696-16BD-2B84FC9D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0EF1-5484-4CC5-C9AB-3F74F4A6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7DB3-2C4F-2201-08DF-9A683BF3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4462-8BA8-BCA4-C4E8-B9017C720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E191F-1576-89E1-DB71-0B7A2F9E9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620C1-6AF5-7DA2-9356-0502527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0CC72-2C22-A49E-F915-CF42F2F7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5AE70-AC53-120D-CCC5-B252F0C4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8789-ED7F-C68F-9146-BA0F083F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6C21-2DAF-CBA8-090D-5E5B5AAB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C3DE8-A15B-FCB9-D6A1-564FFCA1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64C2B-AFB0-5556-0753-FC42E390B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44869-AACC-0E13-66EF-4700DF70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CB574-3253-5248-69F2-553C717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14A4-2A5C-AF7B-A9EC-B5666B25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9F485-14CF-9429-7E8B-8CFB672C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045E-61DB-3DA6-A5DE-7BD03CCC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58AC5-5773-DCDC-9CAA-27166B44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1EDED-7547-7A53-15C2-DDCCF7A3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FADD2-FD4B-0F2D-72DB-02B867C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F945C-B030-9E05-A042-F057B24E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8BEA-6F44-019A-2C7E-67564558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3923A-DBFF-B8C0-9C06-26263851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F4A8-B996-D76A-23C9-B5B90FA1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E79B-683F-B310-4CF2-B822123A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1D88E-2DB8-1FDB-3279-DDC531A3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2E99D-417B-093F-9C8B-A989700F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832B-F30D-1495-3AE4-4331B11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48F1-410F-F6D0-85BB-34AEA00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000F-EFAC-EAA3-C2A8-921DCD8E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E13CB-BF87-D564-ED18-5E63176B6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B571A-350E-0012-17BB-1D5B1EB8C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C343-DBE4-CD6D-83DB-42243149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BF258-230F-77E2-7A9E-343CF620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0AE10-0904-2007-55E8-E4F7FAEE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AEF8F-E806-591A-B61B-4D468A34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D842-BB25-6E26-BFC7-E6D3930B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511F-FAD4-F6F4-864F-A1021FBB8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7A86-EF25-4381-A128-19BA6E5932CE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46E6-25F3-96B3-0ED8-A09DDF112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EABA-E995-F720-84E7-3A4BF317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and numbers on a screen&#10;&#10;Description automatically generated">
            <a:extLst>
              <a:ext uri="{FF2B5EF4-FFF2-40B4-BE49-F238E27FC236}">
                <a16:creationId xmlns:a16="http://schemas.microsoft.com/office/drawing/2014/main" id="{63862E2A-6698-81BE-62B2-CDCBFF397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9091" r="211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ED7D0-F3CE-3514-11F9-CB5F54A3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032423"/>
            <a:ext cx="517098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Machine Learning Momentum Trading</a:t>
            </a:r>
            <a:b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22 January 2024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FAC9C-8BC3-47F4-1E24-749322A9D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21870"/>
            <a:ext cx="4023359" cy="1534143"/>
          </a:xfrm>
        </p:spPr>
        <p:txBody>
          <a:bodyPr>
            <a:normAutofit/>
          </a:bodyPr>
          <a:lstStyle/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Harith </a:t>
            </a:r>
            <a:r>
              <a:rPr lang="en-US" sz="11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Alshuwaykh</a:t>
            </a:r>
            <a:endParaRPr lang="en-US" sz="11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Muslin</a:t>
            </a:r>
          </a:p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Ryan Stowers</a:t>
            </a:r>
          </a:p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Erin O’Leary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01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close-up of a graph&#10;&#10;Description automatically generated">
            <a:extLst>
              <a:ext uri="{FF2B5EF4-FFF2-40B4-BE49-F238E27FC236}">
                <a16:creationId xmlns:a16="http://schemas.microsoft.com/office/drawing/2014/main" id="{CBBA3FCB-8069-4541-2922-8F522D3B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07" y="1825625"/>
            <a:ext cx="6881186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85735" y="159618"/>
            <a:ext cx="52209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Generation Plot</a:t>
            </a:r>
          </a:p>
          <a:p>
            <a:pPr algn="r"/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</a:t>
            </a:r>
          </a:p>
          <a:p>
            <a:pPr algn="r"/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D3EC-7FEA-D98A-7C9C-30B3444E28F6}"/>
              </a:ext>
            </a:extLst>
          </p:cNvPr>
          <p:cNvSpPr txBox="1"/>
          <p:nvPr/>
        </p:nvSpPr>
        <p:spPr>
          <a:xfrm>
            <a:off x="-4054079" y="1364944"/>
            <a:ext cx="3225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Sam[Data format]</a:t>
            </a:r>
          </a:p>
          <a:p>
            <a:endParaRPr lang="en-US" dirty="0">
              <a:latin typeface="Slack-Lato"/>
            </a:endParaRPr>
          </a:p>
          <a:p>
            <a:r>
              <a:rPr lang="en-US" dirty="0"/>
              <a:t>What Data did we use and where did we get it from?</a:t>
            </a:r>
          </a:p>
          <a:p>
            <a:endParaRPr lang="en-US" dirty="0"/>
          </a:p>
          <a:p>
            <a:r>
              <a:rPr lang="en-US" dirty="0"/>
              <a:t>How did we access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95032-214D-0FF8-37A2-AA93BACC2AA6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Ryan Stowers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close-up of a graph&#10;&#10;Description automatically generated">
            <a:extLst>
              <a:ext uri="{FF2B5EF4-FFF2-40B4-BE49-F238E27FC236}">
                <a16:creationId xmlns:a16="http://schemas.microsoft.com/office/drawing/2014/main" id="{88DC2F25-C065-ABF8-EBE7-33BD8F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73" y="1490365"/>
            <a:ext cx="7910946" cy="50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4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D3EC-7FEA-D98A-7C9C-30B3444E28F6}"/>
              </a:ext>
            </a:extLst>
          </p:cNvPr>
          <p:cNvSpPr txBox="1"/>
          <p:nvPr/>
        </p:nvSpPr>
        <p:spPr>
          <a:xfrm>
            <a:off x="-4054079" y="1364944"/>
            <a:ext cx="3225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Sam[Data format]</a:t>
            </a:r>
          </a:p>
          <a:p>
            <a:endParaRPr lang="en-US" dirty="0">
              <a:latin typeface="Slack-Lato"/>
            </a:endParaRPr>
          </a:p>
          <a:p>
            <a:r>
              <a:rPr lang="en-US" dirty="0"/>
              <a:t>What Data did we use and where did we get it from?</a:t>
            </a:r>
          </a:p>
          <a:p>
            <a:endParaRPr lang="en-US" dirty="0"/>
          </a:p>
          <a:p>
            <a:r>
              <a:rPr lang="en-US" dirty="0"/>
              <a:t>How did we access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95032-214D-0FF8-37A2-AA93BACC2AA6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Ryan Stowers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06BAA-833B-B14F-A462-6FDF937754D8}"/>
              </a:ext>
            </a:extLst>
          </p:cNvPr>
          <p:cNvSpPr txBox="1"/>
          <p:nvPr/>
        </p:nvSpPr>
        <p:spPr>
          <a:xfrm>
            <a:off x="242892" y="1372666"/>
            <a:ext cx="297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was the output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pic>
        <p:nvPicPr>
          <p:cNvPr id="17" name="Content Placeholder 1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EC7AEC6-1DDC-C051-7F62-6ACAAC90D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49" y="2722724"/>
            <a:ext cx="6363539" cy="1610285"/>
          </a:xfrm>
        </p:spPr>
      </p:pic>
    </p:spTree>
    <p:extLst>
      <p:ext uri="{BB962C8B-B14F-4D97-AF65-F5344CB8AC3E}">
        <p14:creationId xmlns:p14="http://schemas.microsoft.com/office/powerpoint/2010/main" val="390366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1FF2706-2BFF-3A24-667C-5005C0BCA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3729793"/>
            <a:ext cx="5668166" cy="5430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630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Training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484EF-37A4-616D-7805-4B1637442430}"/>
              </a:ext>
            </a:extLst>
          </p:cNvPr>
          <p:cNvSpPr txBox="1"/>
          <p:nvPr/>
        </p:nvSpPr>
        <p:spPr>
          <a:xfrm>
            <a:off x="-3525441" y="3306927"/>
            <a:ext cx="34063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Analysis – Michael[SPY] Ryan[AAPL]</a:t>
            </a:r>
            <a:br>
              <a:rPr lang="en-US" b="0" i="0" dirty="0">
                <a:solidFill>
                  <a:schemeClr val="bg1"/>
                </a:solidFill>
                <a:effectLst/>
                <a:latin typeface="Slack-Lato"/>
              </a:rPr>
            </a:b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13B10-3FC5-14EC-7CFD-B97C2E54EE71}"/>
              </a:ext>
            </a:extLst>
          </p:cNvPr>
          <p:cNvSpPr txBox="1"/>
          <p:nvPr/>
        </p:nvSpPr>
        <p:spPr>
          <a:xfrm>
            <a:off x="-2999234" y="2103970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What were the outputs?</a:t>
            </a:r>
            <a:br>
              <a:rPr lang="en-US" b="0" i="0" dirty="0">
                <a:solidFill>
                  <a:schemeClr val="bg1"/>
                </a:solidFill>
                <a:effectLst/>
                <a:latin typeface="Slack-Lato"/>
              </a:rPr>
            </a:b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What did the outputs tell us?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E3CE8-0878-0354-74CE-9ACDA279CCCD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Ryan Stowers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122A87-7A4B-8B5A-7E55-6B9F92E6D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54" y="2786953"/>
            <a:ext cx="9760527" cy="9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1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 shot of a graph&#10;&#10;Description automatically generated">
            <a:extLst>
              <a:ext uri="{FF2B5EF4-FFF2-40B4-BE49-F238E27FC236}">
                <a16:creationId xmlns:a16="http://schemas.microsoft.com/office/drawing/2014/main" id="{7190F62C-3862-56F2-3EDC-2C50CE144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2" y="1838817"/>
            <a:ext cx="5382376" cy="432495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MACD vs. Neural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E3CE8-0878-0354-74CE-9ACDA279CCCD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Sam Muslin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screen shot of a graph&#10;&#10;Description automatically generated">
            <a:extLst>
              <a:ext uri="{FF2B5EF4-FFF2-40B4-BE49-F238E27FC236}">
                <a16:creationId xmlns:a16="http://schemas.microsoft.com/office/drawing/2014/main" id="{5921E185-93BD-1C80-637E-B12A40760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2" y="1796329"/>
            <a:ext cx="5382376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D4CA7-C4C5-98E5-6FA6-41CDEC2E70A7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Sam Muslin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50A60-DECC-F2E1-1C7F-BB10521448F5}"/>
              </a:ext>
            </a:extLst>
          </p:cNvPr>
          <p:cNvSpPr txBox="1"/>
          <p:nvPr/>
        </p:nvSpPr>
        <p:spPr>
          <a:xfrm>
            <a:off x="870347" y="2150566"/>
            <a:ext cx="11321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did well:  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successfully created a signal that tells the computer to buy or sell.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successfully training a neural network with high accuracy to create buy or sell signal.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can do better: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signal generation. 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1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B45D6-85F3-6EE1-A48D-1D12838504E4}"/>
              </a:ext>
            </a:extLst>
          </p:cNvPr>
          <p:cNvSpPr txBox="1"/>
          <p:nvPr/>
        </p:nvSpPr>
        <p:spPr>
          <a:xfrm>
            <a:off x="2857495" y="2690336"/>
            <a:ext cx="67579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analysis can provide future investment signals for neural networks to train on and produce accurate results.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analysis and market sentiment should be taken into consideration while applying technical analysis methods.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F395C-29B2-0C7C-4A0C-B2570FD40E1E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Sam Muslin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0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8592" y="2967037"/>
            <a:ext cx="11958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055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F7504-00B1-663E-3AD7-5BFA156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D127-B0AC-DF4B-853E-8B34DF11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146" y="2550219"/>
            <a:ext cx="5452186" cy="337488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&amp; Outputs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and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CF821-9288-CE2D-732A-450345E1ED3B}"/>
              </a:ext>
            </a:extLst>
          </p:cNvPr>
          <p:cNvSpPr txBox="1"/>
          <p:nvPr/>
        </p:nvSpPr>
        <p:spPr>
          <a:xfrm>
            <a:off x="2819397" y="2213313"/>
            <a:ext cx="69246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security trading signals for a neural network for momentum trading.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MACD, verified by ADX, for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and sell signal generation.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added more indicators for the neural network for more accurate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trained a couple of neural networks for better accuracy.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B775-62CE-BC9F-AD32-1DEE38E317B0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Erin O’Leary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0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Defined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53872-7153-48AC-A7C8-56CD5742EB34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Erin O’Leary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AEBEA-FD9A-DB8D-F134-7A2EA15C144B}"/>
              </a:ext>
            </a:extLst>
          </p:cNvPr>
          <p:cNvSpPr txBox="1"/>
          <p:nvPr/>
        </p:nvSpPr>
        <p:spPr>
          <a:xfrm>
            <a:off x="838200" y="1967021"/>
            <a:ext cx="109453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Moving Average Convergence and Divergence (MACD):  </a:t>
            </a:r>
            <a:r>
              <a:rPr 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 trend-following momentum indicator that shows the relationship between two exponential moving averages (EMAs) of a security's price, with a signal generators when moving averages cross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Directional Index (ADX):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a technical indicator that analyzes the strength of a trend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9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92B42-F315-3190-CB5D-8C1DCCA1B6DA}"/>
              </a:ext>
            </a:extLst>
          </p:cNvPr>
          <p:cNvSpPr txBox="1"/>
          <p:nvPr/>
        </p:nvSpPr>
        <p:spPr>
          <a:xfrm>
            <a:off x="7886699" y="128587"/>
            <a:ext cx="4186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Harith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Alshuwaykh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C81DC-97CE-E3C0-B163-8E8CB0D2F996}"/>
              </a:ext>
            </a:extLst>
          </p:cNvPr>
          <p:cNvSpPr/>
          <p:nvPr/>
        </p:nvSpPr>
        <p:spPr>
          <a:xfrm>
            <a:off x="820738" y="1442965"/>
            <a:ext cx="98552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D8F61-CD6D-D596-992A-8CDD4BCB0386}"/>
              </a:ext>
            </a:extLst>
          </p:cNvPr>
          <p:cNvSpPr txBox="1"/>
          <p:nvPr/>
        </p:nvSpPr>
        <p:spPr>
          <a:xfrm>
            <a:off x="820738" y="1576999"/>
            <a:ext cx="98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B4D8B-7C48-F0F7-2D61-92EA4948180A}"/>
              </a:ext>
            </a:extLst>
          </p:cNvPr>
          <p:cNvSpPr/>
          <p:nvPr/>
        </p:nvSpPr>
        <p:spPr>
          <a:xfrm>
            <a:off x="2415858" y="1442965"/>
            <a:ext cx="144272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D16CD-B78B-878D-43DB-CD584A8D9D2D}"/>
              </a:ext>
            </a:extLst>
          </p:cNvPr>
          <p:cNvSpPr txBox="1"/>
          <p:nvPr/>
        </p:nvSpPr>
        <p:spPr>
          <a:xfrm>
            <a:off x="2415858" y="1576999"/>
            <a:ext cx="14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Indicators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AF793-3CF9-CF84-CFCB-90433628286C}"/>
              </a:ext>
            </a:extLst>
          </p:cNvPr>
          <p:cNvSpPr/>
          <p:nvPr/>
        </p:nvSpPr>
        <p:spPr>
          <a:xfrm>
            <a:off x="8938578" y="1442965"/>
            <a:ext cx="196088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86957-360C-3F86-534A-8CFD8548F436}"/>
              </a:ext>
            </a:extLst>
          </p:cNvPr>
          <p:cNvSpPr txBox="1"/>
          <p:nvPr/>
        </p:nvSpPr>
        <p:spPr>
          <a:xfrm>
            <a:off x="8938578" y="1576999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MACD/ADX Signal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7EBC57-9F42-1516-12D1-70D080BB38EA}"/>
              </a:ext>
            </a:extLst>
          </p:cNvPr>
          <p:cNvSpPr/>
          <p:nvPr/>
        </p:nvSpPr>
        <p:spPr>
          <a:xfrm>
            <a:off x="8826817" y="4045879"/>
            <a:ext cx="2194559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7CCF5-A1C7-5CA7-8A27-5E47D4FBDE81}"/>
              </a:ext>
            </a:extLst>
          </p:cNvPr>
          <p:cNvSpPr txBox="1"/>
          <p:nvPr/>
        </p:nvSpPr>
        <p:spPr>
          <a:xfrm>
            <a:off x="8821739" y="4179913"/>
            <a:ext cx="219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MACD Signal returns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4697AE-0197-7B43-03F6-90AC27593AC9}"/>
              </a:ext>
            </a:extLst>
          </p:cNvPr>
          <p:cNvSpPr/>
          <p:nvPr/>
        </p:nvSpPr>
        <p:spPr>
          <a:xfrm>
            <a:off x="5275898" y="2615273"/>
            <a:ext cx="196088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4BAADD-41BA-BAAE-6366-81E9FA0D36F9}"/>
              </a:ext>
            </a:extLst>
          </p:cNvPr>
          <p:cNvSpPr txBox="1"/>
          <p:nvPr/>
        </p:nvSpPr>
        <p:spPr>
          <a:xfrm>
            <a:off x="5275898" y="2749307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Neural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BFF513-2196-64FA-1970-8DEAEC102B23}"/>
              </a:ext>
            </a:extLst>
          </p:cNvPr>
          <p:cNvSpPr/>
          <p:nvPr/>
        </p:nvSpPr>
        <p:spPr>
          <a:xfrm>
            <a:off x="5275898" y="4161546"/>
            <a:ext cx="196088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C2F82-374B-AF41-E711-243963B31920}"/>
              </a:ext>
            </a:extLst>
          </p:cNvPr>
          <p:cNvSpPr txBox="1"/>
          <p:nvPr/>
        </p:nvSpPr>
        <p:spPr>
          <a:xfrm>
            <a:off x="5275898" y="4295580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Neural Network Signal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54406-85E2-6648-F7D8-547E9AB8D43D}"/>
              </a:ext>
            </a:extLst>
          </p:cNvPr>
          <p:cNvSpPr/>
          <p:nvPr/>
        </p:nvSpPr>
        <p:spPr>
          <a:xfrm>
            <a:off x="5275898" y="5541353"/>
            <a:ext cx="196088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99F48-8CB5-2D32-57F1-74BB2650C602}"/>
              </a:ext>
            </a:extLst>
          </p:cNvPr>
          <p:cNvSpPr txBox="1"/>
          <p:nvPr/>
        </p:nvSpPr>
        <p:spPr>
          <a:xfrm>
            <a:off x="5275898" y="5675387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Neural Network Returns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AA45C5-656C-CA05-3FD3-423B942258C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806258" y="1900165"/>
            <a:ext cx="6096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BCF0F8-3A99-D99D-E3AC-D1C36E71AC4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858578" y="1900165"/>
            <a:ext cx="508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0B8046-634A-9158-C682-36E082EC45EB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858578" y="1900165"/>
            <a:ext cx="1417320" cy="1172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6A6A04-C2A0-B026-E856-710BEE9B8DF6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flipH="1">
            <a:off x="7236778" y="1900165"/>
            <a:ext cx="1701800" cy="1172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90AE31-1313-FA6B-013E-9A42EB48C0E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256338" y="3529673"/>
            <a:ext cx="0" cy="631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2DAF63-1964-2B4E-25ED-E216A3AD3E33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256338" y="5075946"/>
            <a:ext cx="0" cy="4654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66A83D-6F2E-8588-2E98-6B00ECE8933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919018" y="2357365"/>
            <a:ext cx="5079" cy="16885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3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What?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ED061-CD0A-AA1C-6DB7-AE84826EC15D}"/>
              </a:ext>
            </a:extLst>
          </p:cNvPr>
          <p:cNvSpPr txBox="1"/>
          <p:nvPr/>
        </p:nvSpPr>
        <p:spPr>
          <a:xfrm>
            <a:off x="1414463" y="2206624"/>
            <a:ext cx="92868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Adding more indicators improves the accuracy of the neural network training through ta library.  For example, RSI, simple moving averages,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some oscillator, and many others.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Train neural network to produce accurate signals for future trades.</a:t>
            </a: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92B42-F315-3190-CB5D-8C1DCCA1B6DA}"/>
              </a:ext>
            </a:extLst>
          </p:cNvPr>
          <p:cNvSpPr txBox="1"/>
          <p:nvPr/>
        </p:nvSpPr>
        <p:spPr>
          <a:xfrm>
            <a:off x="7886699" y="128587"/>
            <a:ext cx="4186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Harith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Alshuwaykh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D3EC-7FEA-D98A-7C9C-30B3444E28F6}"/>
              </a:ext>
            </a:extLst>
          </p:cNvPr>
          <p:cNvSpPr txBox="1"/>
          <p:nvPr/>
        </p:nvSpPr>
        <p:spPr>
          <a:xfrm>
            <a:off x="-4054079" y="1364944"/>
            <a:ext cx="3225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Sam[Data format]</a:t>
            </a:r>
          </a:p>
          <a:p>
            <a:endParaRPr lang="en-US" dirty="0">
              <a:latin typeface="Slack-Lato"/>
            </a:endParaRPr>
          </a:p>
          <a:p>
            <a:r>
              <a:rPr lang="en-US" dirty="0"/>
              <a:t>What Data did we use and where did we get it from?</a:t>
            </a:r>
          </a:p>
          <a:p>
            <a:endParaRPr lang="en-US" dirty="0"/>
          </a:p>
          <a:p>
            <a:r>
              <a:rPr lang="en-US" dirty="0"/>
              <a:t>How did we access 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47641-E628-0BD2-BBE6-2DE07263858E}"/>
              </a:ext>
            </a:extLst>
          </p:cNvPr>
          <p:cNvSpPr txBox="1"/>
          <p:nvPr/>
        </p:nvSpPr>
        <p:spPr>
          <a:xfrm>
            <a:off x="2032397" y="1726678"/>
            <a:ext cx="886896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a time period of six years of Microsoft (MSFT) from Alpaca.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buy and sell signals from MACD/ADX.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additional indicators.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neural network for 80% of the period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accuracy of our neural network with original signal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111B1-391C-6CB8-8E97-97B8E9F0081C}"/>
              </a:ext>
            </a:extLst>
          </p:cNvPr>
          <p:cNvSpPr txBox="1"/>
          <p:nvPr/>
        </p:nvSpPr>
        <p:spPr>
          <a:xfrm>
            <a:off x="7886699" y="128587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Harith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Alshuwaykh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8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294911D-5ECA-01B1-3BC8-2768BF855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80" y="1825625"/>
            <a:ext cx="6831839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D3EC-7FEA-D98A-7C9C-30B3444E28F6}"/>
              </a:ext>
            </a:extLst>
          </p:cNvPr>
          <p:cNvSpPr txBox="1"/>
          <p:nvPr/>
        </p:nvSpPr>
        <p:spPr>
          <a:xfrm>
            <a:off x="-4054079" y="1364944"/>
            <a:ext cx="3225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Sam[Data format]</a:t>
            </a:r>
          </a:p>
          <a:p>
            <a:endParaRPr lang="en-US" dirty="0">
              <a:latin typeface="Slack-Lato"/>
            </a:endParaRPr>
          </a:p>
          <a:p>
            <a:r>
              <a:rPr lang="en-US" dirty="0"/>
              <a:t>What Data did we use and where did we get it from?</a:t>
            </a:r>
          </a:p>
          <a:p>
            <a:endParaRPr lang="en-US" dirty="0"/>
          </a:p>
          <a:p>
            <a:r>
              <a:rPr lang="en-US" dirty="0"/>
              <a:t>How did we access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95032-214D-0FF8-37A2-AA93BACC2AA6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Harith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Alshuwaykh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06BAA-833B-B14F-A462-6FDF937754D8}"/>
              </a:ext>
            </a:extLst>
          </p:cNvPr>
          <p:cNvSpPr txBox="1"/>
          <p:nvPr/>
        </p:nvSpPr>
        <p:spPr>
          <a:xfrm>
            <a:off x="242891" y="1372666"/>
            <a:ext cx="700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MACD/ADX Signal Generation</a:t>
            </a:r>
          </a:p>
        </p:txBody>
      </p:sp>
      <p:pic>
        <p:nvPicPr>
          <p:cNvPr id="16" name="Picture 1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D28A35F-183A-0D21-D360-9578706D8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81" y="1760519"/>
            <a:ext cx="7377548" cy="46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5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08F5734-E5C3-1889-5D67-72D62ABDB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75" y="1825625"/>
            <a:ext cx="7336249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D3EC-7FEA-D98A-7C9C-30B3444E28F6}"/>
              </a:ext>
            </a:extLst>
          </p:cNvPr>
          <p:cNvSpPr txBox="1"/>
          <p:nvPr/>
        </p:nvSpPr>
        <p:spPr>
          <a:xfrm>
            <a:off x="-4054079" y="1364944"/>
            <a:ext cx="3225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Sam[Data format]</a:t>
            </a:r>
          </a:p>
          <a:p>
            <a:endParaRPr lang="en-US" dirty="0">
              <a:latin typeface="Slack-Lato"/>
            </a:endParaRPr>
          </a:p>
          <a:p>
            <a:r>
              <a:rPr lang="en-US" dirty="0"/>
              <a:t>What Data did we use and where did we get it from?</a:t>
            </a:r>
          </a:p>
          <a:p>
            <a:endParaRPr lang="en-US" dirty="0"/>
          </a:p>
          <a:p>
            <a:r>
              <a:rPr lang="en-US" dirty="0"/>
              <a:t>How did we access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95032-214D-0FF8-37A2-AA93BACC2AA6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Ryan Stowers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06BAA-833B-B14F-A462-6FDF937754D8}"/>
              </a:ext>
            </a:extLst>
          </p:cNvPr>
          <p:cNvSpPr txBox="1"/>
          <p:nvPr/>
        </p:nvSpPr>
        <p:spPr>
          <a:xfrm>
            <a:off x="242892" y="1372666"/>
            <a:ext cx="411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Indicators Sample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9437BA4-14B4-4BBA-4B29-C48CA3B38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74" y="1406927"/>
            <a:ext cx="8721195" cy="52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6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4601</TotalTime>
  <Words>604</Words>
  <Application>Microsoft Macintosh PowerPoint</Application>
  <PresentationFormat>Widescreen</PresentationFormat>
  <Paragraphs>121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Slack-Lato</vt:lpstr>
      <vt:lpstr>Office Theme</vt:lpstr>
      <vt:lpstr>Machine Learning Momentum Trading 22 January 2024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MACD Indicator as a Trading Strategy 14 November 2023</dc:title>
  <dc:creator>Erin OLeary</dc:creator>
  <cp:lastModifiedBy>Harith Al-Shuwaykh</cp:lastModifiedBy>
  <cp:revision>44</cp:revision>
  <dcterms:created xsi:type="dcterms:W3CDTF">2023-11-08T04:02:47Z</dcterms:created>
  <dcterms:modified xsi:type="dcterms:W3CDTF">2024-01-22T03:16:11Z</dcterms:modified>
</cp:coreProperties>
</file>