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9" r:id="rId8"/>
    <p:sldId id="270" r:id="rId9"/>
    <p:sldId id="271" r:id="rId10"/>
    <p:sldId id="272" r:id="rId11"/>
    <p:sldId id="267" r:id="rId12"/>
    <p:sldId id="268" r:id="rId13"/>
    <p:sldId id="262" r:id="rId14"/>
    <p:sldId id="274" r:id="rId15"/>
    <p:sldId id="273" r:id="rId16"/>
    <p:sldId id="266" r:id="rId17"/>
    <p:sldId id="263" r:id="rId18"/>
    <p:sldId id="264"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76378" autoAdjust="0"/>
  </p:normalViewPr>
  <p:slideViewPr>
    <p:cSldViewPr snapToGrid="0">
      <p:cViewPr varScale="1">
        <p:scale>
          <a:sx n="67" d="100"/>
          <a:sy n="67" d="100"/>
        </p:scale>
        <p:origin x="1674"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B18EF-0913-4D1F-A602-DE1ED3B7DBAF}"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837019-95C0-422C-A198-999875429319}" type="slidenum">
              <a:rPr lang="en-US" smtClean="0"/>
              <a:t>‹#›</a:t>
            </a:fld>
            <a:endParaRPr lang="en-US"/>
          </a:p>
        </p:txBody>
      </p:sp>
    </p:spTree>
    <p:extLst>
      <p:ext uri="{BB962C8B-B14F-4D97-AF65-F5344CB8AC3E}">
        <p14:creationId xmlns:p14="http://schemas.microsoft.com/office/powerpoint/2010/main" val="2432484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chemeClr val="bg1">
                    <a:lumMod val="85000"/>
                  </a:schemeClr>
                </a:solidFill>
                <a:effectLst/>
                <a:latin typeface="Arial" panose="020B0604020202020204" pitchFamily="34" charset="0"/>
                <a:cs typeface="Arial" panose="020B0604020202020204" pitchFamily="34" charset="0"/>
              </a:rPr>
              <a:t>This project looks at one indicator that you could use for algorithmic trading, which is considering when the MACD crosses the signal line as an indicator of when to buy or sell stocks</a:t>
            </a:r>
            <a:r>
              <a:rPr lang="en-US" b="0" i="0" dirty="0">
                <a:solidFill>
                  <a:schemeClr val="bg1">
                    <a:lumMod val="85000"/>
                  </a:schemeClr>
                </a:solidFill>
                <a:effectLst/>
                <a:latin typeface="Arial" panose="020B0604020202020204" pitchFamily="34" charset="0"/>
                <a:cs typeface="Arial" panose="020B0604020202020204" pitchFamily="34" charset="0"/>
              </a:rPr>
              <a:t>.</a:t>
            </a:r>
          </a:p>
          <a:p>
            <a:endParaRPr lang="en-US" dirty="0"/>
          </a:p>
        </p:txBody>
      </p:sp>
      <p:sp>
        <p:nvSpPr>
          <p:cNvPr id="4" name="Slide Number Placeholder 3"/>
          <p:cNvSpPr>
            <a:spLocks noGrp="1"/>
          </p:cNvSpPr>
          <p:nvPr>
            <p:ph type="sldNum" sz="quarter" idx="5"/>
          </p:nvPr>
        </p:nvSpPr>
        <p:spPr/>
        <p:txBody>
          <a:bodyPr/>
          <a:lstStyle/>
          <a:p>
            <a:fld id="{44837019-95C0-422C-A198-999875429319}" type="slidenum">
              <a:rPr lang="en-US" smtClean="0"/>
              <a:t>3</a:t>
            </a:fld>
            <a:endParaRPr lang="en-US"/>
          </a:p>
        </p:txBody>
      </p:sp>
    </p:spTree>
    <p:extLst>
      <p:ext uri="{BB962C8B-B14F-4D97-AF65-F5344CB8AC3E}">
        <p14:creationId xmlns:p14="http://schemas.microsoft.com/office/powerpoint/2010/main" val="2569627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201C-E37C-4AE5-330A-1C23198125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E9CE59-5EE2-2C3B-8BE9-B30732984C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4C906D-7CF7-FF78-25BD-C2487474E9D1}"/>
              </a:ext>
            </a:extLst>
          </p:cNvPr>
          <p:cNvSpPr>
            <a:spLocks noGrp="1"/>
          </p:cNvSpPr>
          <p:nvPr>
            <p:ph type="dt" sz="half" idx="10"/>
          </p:nvPr>
        </p:nvSpPr>
        <p:spPr/>
        <p:txBody>
          <a:bodyPr/>
          <a:lstStyle/>
          <a:p>
            <a:fld id="{C5FB7A86-EF25-4381-A128-19BA6E5932CE}" type="datetimeFigureOut">
              <a:rPr lang="en-US" smtClean="0"/>
              <a:t>11/9/2023</a:t>
            </a:fld>
            <a:endParaRPr lang="en-US"/>
          </a:p>
        </p:txBody>
      </p:sp>
      <p:sp>
        <p:nvSpPr>
          <p:cNvPr id="5" name="Footer Placeholder 4">
            <a:extLst>
              <a:ext uri="{FF2B5EF4-FFF2-40B4-BE49-F238E27FC236}">
                <a16:creationId xmlns:a16="http://schemas.microsoft.com/office/drawing/2014/main" id="{1FB14D19-88B7-FA12-CC9F-AC6335CC45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ABC3A9-752E-C4FB-1DF8-92EC635581EE}"/>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3810977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ED0B4-C296-0B9E-7569-036C11DE28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AFA6A5-8143-A934-1FBA-FFF72A3C59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3F24B6-E49B-7D34-592C-9849D2CA293C}"/>
              </a:ext>
            </a:extLst>
          </p:cNvPr>
          <p:cNvSpPr>
            <a:spLocks noGrp="1"/>
          </p:cNvSpPr>
          <p:nvPr>
            <p:ph type="dt" sz="half" idx="10"/>
          </p:nvPr>
        </p:nvSpPr>
        <p:spPr/>
        <p:txBody>
          <a:bodyPr/>
          <a:lstStyle/>
          <a:p>
            <a:fld id="{C5FB7A86-EF25-4381-A128-19BA6E5932CE}" type="datetimeFigureOut">
              <a:rPr lang="en-US" smtClean="0"/>
              <a:t>11/9/2023</a:t>
            </a:fld>
            <a:endParaRPr lang="en-US"/>
          </a:p>
        </p:txBody>
      </p:sp>
      <p:sp>
        <p:nvSpPr>
          <p:cNvPr id="5" name="Footer Placeholder 4">
            <a:extLst>
              <a:ext uri="{FF2B5EF4-FFF2-40B4-BE49-F238E27FC236}">
                <a16:creationId xmlns:a16="http://schemas.microsoft.com/office/drawing/2014/main" id="{4635757B-5D71-07DF-8DBF-7FA4AA1AB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8EF3DA-A1DE-44F0-2F5E-0256F37A697E}"/>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1756616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967D6C-1FEA-55DE-9EE1-B5273E7CDC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C68E2A-8BE0-3B9A-6AB1-225873669F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B871E-11C2-C347-48EB-350F284A0670}"/>
              </a:ext>
            </a:extLst>
          </p:cNvPr>
          <p:cNvSpPr>
            <a:spLocks noGrp="1"/>
          </p:cNvSpPr>
          <p:nvPr>
            <p:ph type="dt" sz="half" idx="10"/>
          </p:nvPr>
        </p:nvSpPr>
        <p:spPr/>
        <p:txBody>
          <a:bodyPr/>
          <a:lstStyle/>
          <a:p>
            <a:fld id="{C5FB7A86-EF25-4381-A128-19BA6E5932CE}" type="datetimeFigureOut">
              <a:rPr lang="en-US" smtClean="0"/>
              <a:t>11/9/2023</a:t>
            </a:fld>
            <a:endParaRPr lang="en-US"/>
          </a:p>
        </p:txBody>
      </p:sp>
      <p:sp>
        <p:nvSpPr>
          <p:cNvPr id="5" name="Footer Placeholder 4">
            <a:extLst>
              <a:ext uri="{FF2B5EF4-FFF2-40B4-BE49-F238E27FC236}">
                <a16:creationId xmlns:a16="http://schemas.microsoft.com/office/drawing/2014/main" id="{CBBBC10F-FF2A-EE7A-066E-CC11DA083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F69B52-D486-DAD8-3722-DAB53A987F6C}"/>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710736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0916-D889-8652-52CF-4FE15EB810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F4894D-5F4E-AFA8-1F26-1F46E85A07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2C619-DFE1-F5FA-122B-2C8F38114BC2}"/>
              </a:ext>
            </a:extLst>
          </p:cNvPr>
          <p:cNvSpPr>
            <a:spLocks noGrp="1"/>
          </p:cNvSpPr>
          <p:nvPr>
            <p:ph type="dt" sz="half" idx="10"/>
          </p:nvPr>
        </p:nvSpPr>
        <p:spPr/>
        <p:txBody>
          <a:bodyPr/>
          <a:lstStyle/>
          <a:p>
            <a:fld id="{C5FB7A86-EF25-4381-A128-19BA6E5932CE}" type="datetimeFigureOut">
              <a:rPr lang="en-US" smtClean="0"/>
              <a:t>11/9/2023</a:t>
            </a:fld>
            <a:endParaRPr lang="en-US"/>
          </a:p>
        </p:txBody>
      </p:sp>
      <p:sp>
        <p:nvSpPr>
          <p:cNvPr id="5" name="Footer Placeholder 4">
            <a:extLst>
              <a:ext uri="{FF2B5EF4-FFF2-40B4-BE49-F238E27FC236}">
                <a16:creationId xmlns:a16="http://schemas.microsoft.com/office/drawing/2014/main" id="{34565A73-7828-B4E0-F452-23F930149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E44DD-4F77-B01B-2911-005D85CC3AB9}"/>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189449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67B23-F836-D215-F677-E9B7063706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99A314-4EB8-30AC-0EF8-455A540C89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3E829E-86F8-38AD-3B83-2A3925551016}"/>
              </a:ext>
            </a:extLst>
          </p:cNvPr>
          <p:cNvSpPr>
            <a:spLocks noGrp="1"/>
          </p:cNvSpPr>
          <p:nvPr>
            <p:ph type="dt" sz="half" idx="10"/>
          </p:nvPr>
        </p:nvSpPr>
        <p:spPr/>
        <p:txBody>
          <a:bodyPr/>
          <a:lstStyle/>
          <a:p>
            <a:fld id="{C5FB7A86-EF25-4381-A128-19BA6E5932CE}" type="datetimeFigureOut">
              <a:rPr lang="en-US" smtClean="0"/>
              <a:t>11/9/2023</a:t>
            </a:fld>
            <a:endParaRPr lang="en-US"/>
          </a:p>
        </p:txBody>
      </p:sp>
      <p:sp>
        <p:nvSpPr>
          <p:cNvPr id="5" name="Footer Placeholder 4">
            <a:extLst>
              <a:ext uri="{FF2B5EF4-FFF2-40B4-BE49-F238E27FC236}">
                <a16:creationId xmlns:a16="http://schemas.microsoft.com/office/drawing/2014/main" id="{9667261B-9222-E696-16BD-2B84FC9D3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40EF1-5484-4CC5-C9AB-3F74F4A6F69A}"/>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532620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7DB3-2C4F-2201-08DF-9A683BF3E7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F24462-8BA8-BCA4-C4E8-B9017C720E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CE191F-1576-89E1-DB71-0B7A2F9E94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4620C1-6AF5-7DA2-9356-0502527B77D5}"/>
              </a:ext>
            </a:extLst>
          </p:cNvPr>
          <p:cNvSpPr>
            <a:spLocks noGrp="1"/>
          </p:cNvSpPr>
          <p:nvPr>
            <p:ph type="dt" sz="half" idx="10"/>
          </p:nvPr>
        </p:nvSpPr>
        <p:spPr/>
        <p:txBody>
          <a:bodyPr/>
          <a:lstStyle/>
          <a:p>
            <a:fld id="{C5FB7A86-EF25-4381-A128-19BA6E5932CE}" type="datetimeFigureOut">
              <a:rPr lang="en-US" smtClean="0"/>
              <a:t>11/9/2023</a:t>
            </a:fld>
            <a:endParaRPr lang="en-US"/>
          </a:p>
        </p:txBody>
      </p:sp>
      <p:sp>
        <p:nvSpPr>
          <p:cNvPr id="6" name="Footer Placeholder 5">
            <a:extLst>
              <a:ext uri="{FF2B5EF4-FFF2-40B4-BE49-F238E27FC236}">
                <a16:creationId xmlns:a16="http://schemas.microsoft.com/office/drawing/2014/main" id="{4950CC72-2C22-A49E-F915-CF42F2F703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D5AE70-AC53-120D-CCC5-B252F0C4024B}"/>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376964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8789-ED7F-C68F-9146-BA0F083F1C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9B6C21-2DAF-CBA8-090D-5E5B5AABDE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BC3DE8-A15B-FCB9-D6A1-564FFCA146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F64C2B-AFB0-5556-0753-FC42E390BE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44869-AACC-0E13-66EF-4700DF70DF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4CB574-3253-5248-69F2-553C717BD93A}"/>
              </a:ext>
            </a:extLst>
          </p:cNvPr>
          <p:cNvSpPr>
            <a:spLocks noGrp="1"/>
          </p:cNvSpPr>
          <p:nvPr>
            <p:ph type="dt" sz="half" idx="10"/>
          </p:nvPr>
        </p:nvSpPr>
        <p:spPr/>
        <p:txBody>
          <a:bodyPr/>
          <a:lstStyle/>
          <a:p>
            <a:fld id="{C5FB7A86-EF25-4381-A128-19BA6E5932CE}" type="datetimeFigureOut">
              <a:rPr lang="en-US" smtClean="0"/>
              <a:t>11/9/2023</a:t>
            </a:fld>
            <a:endParaRPr lang="en-US"/>
          </a:p>
        </p:txBody>
      </p:sp>
      <p:sp>
        <p:nvSpPr>
          <p:cNvPr id="8" name="Footer Placeholder 7">
            <a:extLst>
              <a:ext uri="{FF2B5EF4-FFF2-40B4-BE49-F238E27FC236}">
                <a16:creationId xmlns:a16="http://schemas.microsoft.com/office/drawing/2014/main" id="{753A14A4-2A5C-AF7B-A9EC-B5666B25FA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F9F485-14CF-9429-7E8B-8CFB672C26A0}"/>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53927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6045E-61DB-3DA6-A5DE-7BD03CCC0C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B58AC5-5773-DCDC-9CAA-27166B448D5C}"/>
              </a:ext>
            </a:extLst>
          </p:cNvPr>
          <p:cNvSpPr>
            <a:spLocks noGrp="1"/>
          </p:cNvSpPr>
          <p:nvPr>
            <p:ph type="dt" sz="half" idx="10"/>
          </p:nvPr>
        </p:nvSpPr>
        <p:spPr/>
        <p:txBody>
          <a:bodyPr/>
          <a:lstStyle/>
          <a:p>
            <a:fld id="{C5FB7A86-EF25-4381-A128-19BA6E5932CE}" type="datetimeFigureOut">
              <a:rPr lang="en-US" smtClean="0"/>
              <a:t>11/9/2023</a:t>
            </a:fld>
            <a:endParaRPr lang="en-US"/>
          </a:p>
        </p:txBody>
      </p:sp>
      <p:sp>
        <p:nvSpPr>
          <p:cNvPr id="4" name="Footer Placeholder 3">
            <a:extLst>
              <a:ext uri="{FF2B5EF4-FFF2-40B4-BE49-F238E27FC236}">
                <a16:creationId xmlns:a16="http://schemas.microsoft.com/office/drawing/2014/main" id="{5361EDED-7547-7A53-15C2-DDCCF7A3DC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4FADD2-FD4B-0F2D-72DB-02B867C7B121}"/>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145022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6F945C-B030-9E05-A042-F057B24E325B}"/>
              </a:ext>
            </a:extLst>
          </p:cNvPr>
          <p:cNvSpPr>
            <a:spLocks noGrp="1"/>
          </p:cNvSpPr>
          <p:nvPr>
            <p:ph type="dt" sz="half" idx="10"/>
          </p:nvPr>
        </p:nvSpPr>
        <p:spPr/>
        <p:txBody>
          <a:bodyPr/>
          <a:lstStyle/>
          <a:p>
            <a:fld id="{C5FB7A86-EF25-4381-A128-19BA6E5932CE}" type="datetimeFigureOut">
              <a:rPr lang="en-US" smtClean="0"/>
              <a:t>11/9/2023</a:t>
            </a:fld>
            <a:endParaRPr lang="en-US"/>
          </a:p>
        </p:txBody>
      </p:sp>
      <p:sp>
        <p:nvSpPr>
          <p:cNvPr id="3" name="Footer Placeholder 2">
            <a:extLst>
              <a:ext uri="{FF2B5EF4-FFF2-40B4-BE49-F238E27FC236}">
                <a16:creationId xmlns:a16="http://schemas.microsoft.com/office/drawing/2014/main" id="{CB188BEA-6F44-019A-2C7E-67564558B8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43923A-DBFF-B8C0-9C06-262638517AA7}"/>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301138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8F4A8-B996-D76A-23C9-B5B90FA184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B8E79B-683F-B310-4CF2-B822123AA7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91D88E-2DB8-1FDB-3279-DDC531A31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C2E99D-417B-093F-9C8B-A989700FCE46}"/>
              </a:ext>
            </a:extLst>
          </p:cNvPr>
          <p:cNvSpPr>
            <a:spLocks noGrp="1"/>
          </p:cNvSpPr>
          <p:nvPr>
            <p:ph type="dt" sz="half" idx="10"/>
          </p:nvPr>
        </p:nvSpPr>
        <p:spPr/>
        <p:txBody>
          <a:bodyPr/>
          <a:lstStyle/>
          <a:p>
            <a:fld id="{C5FB7A86-EF25-4381-A128-19BA6E5932CE}" type="datetimeFigureOut">
              <a:rPr lang="en-US" smtClean="0"/>
              <a:t>11/9/2023</a:t>
            </a:fld>
            <a:endParaRPr lang="en-US"/>
          </a:p>
        </p:txBody>
      </p:sp>
      <p:sp>
        <p:nvSpPr>
          <p:cNvPr id="6" name="Footer Placeholder 5">
            <a:extLst>
              <a:ext uri="{FF2B5EF4-FFF2-40B4-BE49-F238E27FC236}">
                <a16:creationId xmlns:a16="http://schemas.microsoft.com/office/drawing/2014/main" id="{8B52832B-F30D-1495-3AE4-4331B11BD9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EE48F1-410F-F6D0-85BB-34AEA00B7D20}"/>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620581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000F-EFAC-EAA3-C2A8-921DCD8E10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7E13CB-BF87-D564-ED18-5E63176B6E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EB571A-350E-0012-17BB-1D5B1EB8C7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ABC343-DBE4-CD6D-83DB-42243149E424}"/>
              </a:ext>
            </a:extLst>
          </p:cNvPr>
          <p:cNvSpPr>
            <a:spLocks noGrp="1"/>
          </p:cNvSpPr>
          <p:nvPr>
            <p:ph type="dt" sz="half" idx="10"/>
          </p:nvPr>
        </p:nvSpPr>
        <p:spPr/>
        <p:txBody>
          <a:bodyPr/>
          <a:lstStyle/>
          <a:p>
            <a:fld id="{C5FB7A86-EF25-4381-A128-19BA6E5932CE}" type="datetimeFigureOut">
              <a:rPr lang="en-US" smtClean="0"/>
              <a:t>11/9/2023</a:t>
            </a:fld>
            <a:endParaRPr lang="en-US"/>
          </a:p>
        </p:txBody>
      </p:sp>
      <p:sp>
        <p:nvSpPr>
          <p:cNvPr id="6" name="Footer Placeholder 5">
            <a:extLst>
              <a:ext uri="{FF2B5EF4-FFF2-40B4-BE49-F238E27FC236}">
                <a16:creationId xmlns:a16="http://schemas.microsoft.com/office/drawing/2014/main" id="{17CBF258-230F-77E2-7A9E-343CF62047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A0AE10-0904-2007-55E8-E4F7FAEE43EA}"/>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76293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CAEF8F-E806-591A-B61B-4D468A3466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BBD842-BB25-6E26-BFC7-E6D3930BC5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F511F-FAD4-F6F4-864F-A1021FBB86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B7A86-EF25-4381-A128-19BA6E5932CE}" type="datetimeFigureOut">
              <a:rPr lang="en-US" smtClean="0"/>
              <a:t>11/9/2023</a:t>
            </a:fld>
            <a:endParaRPr lang="en-US"/>
          </a:p>
        </p:txBody>
      </p:sp>
      <p:sp>
        <p:nvSpPr>
          <p:cNvPr id="5" name="Footer Placeholder 4">
            <a:extLst>
              <a:ext uri="{FF2B5EF4-FFF2-40B4-BE49-F238E27FC236}">
                <a16:creationId xmlns:a16="http://schemas.microsoft.com/office/drawing/2014/main" id="{20C846E6-25F3-96B3-0ED8-A09DDF1127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0FEABA-E995-F720-84E7-3A4BF31760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191E9-E981-4B30-B2E2-B34A0BF397FE}" type="slidenum">
              <a:rPr lang="en-US" smtClean="0"/>
              <a:t>‹#›</a:t>
            </a:fld>
            <a:endParaRPr lang="en-US"/>
          </a:p>
        </p:txBody>
      </p:sp>
    </p:spTree>
    <p:extLst>
      <p:ext uri="{BB962C8B-B14F-4D97-AF65-F5344CB8AC3E}">
        <p14:creationId xmlns:p14="http://schemas.microsoft.com/office/powerpoint/2010/main" val="648848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harithmd1/project1_group2/upload/mai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and numbers on a screen&#10;&#10;Description automatically generated">
            <a:extLst>
              <a:ext uri="{FF2B5EF4-FFF2-40B4-BE49-F238E27FC236}">
                <a16:creationId xmlns:a16="http://schemas.microsoft.com/office/drawing/2014/main" id="{63862E2A-6698-81BE-62B2-CDCBFF397D6E}"/>
              </a:ext>
            </a:extLst>
          </p:cNvPr>
          <p:cNvPicPr>
            <a:picLocks noChangeAspect="1"/>
          </p:cNvPicPr>
          <p:nvPr/>
        </p:nvPicPr>
        <p:blipFill rotWithShape="1">
          <a:blip r:embed="rId2">
            <a:extLst>
              <a:ext uri="{28A0092B-C50C-407E-A947-70E740481C1C}">
                <a14:useLocalDpi xmlns:a14="http://schemas.microsoft.com/office/drawing/2010/main" val="0"/>
              </a:ext>
            </a:extLst>
          </a:blip>
          <a:srcRect l="2407" t="9091" r="21178"/>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6ED7D0-F3CE-3514-11F9-CB5F54A37F8A}"/>
              </a:ext>
            </a:extLst>
          </p:cNvPr>
          <p:cNvSpPr>
            <a:spLocks noGrp="1"/>
          </p:cNvSpPr>
          <p:nvPr>
            <p:ph type="ctrTitle"/>
          </p:nvPr>
        </p:nvSpPr>
        <p:spPr>
          <a:xfrm>
            <a:off x="477980" y="1032423"/>
            <a:ext cx="4453783" cy="3204134"/>
          </a:xfrm>
        </p:spPr>
        <p:txBody>
          <a:bodyPr anchor="b">
            <a:normAutofit/>
          </a:bodyPr>
          <a:lstStyle/>
          <a:p>
            <a:pPr algn="l"/>
            <a:r>
              <a:rPr lang="en-US" sz="4000" b="1" dirty="0">
                <a:solidFill>
                  <a:schemeClr val="bg1"/>
                </a:solidFill>
                <a:latin typeface="Arial" panose="020B0604020202020204" pitchFamily="34" charset="0"/>
                <a:ea typeface="Cambria" panose="02040503050406030204" pitchFamily="18" charset="0"/>
                <a:cs typeface="Arial" panose="020B0604020202020204" pitchFamily="34" charset="0"/>
              </a:rPr>
              <a:t>MACD Indicator as a Trading Strategy</a:t>
            </a:r>
            <a:br>
              <a:rPr lang="en-US" sz="3700" b="1" dirty="0">
                <a:solidFill>
                  <a:schemeClr val="bg1"/>
                </a:solidFill>
                <a:latin typeface="Arial" panose="020B0604020202020204" pitchFamily="34" charset="0"/>
                <a:ea typeface="Cambria" panose="02040503050406030204" pitchFamily="18" charset="0"/>
                <a:cs typeface="Arial" panose="020B0604020202020204" pitchFamily="34" charset="0"/>
              </a:rPr>
            </a:br>
            <a:r>
              <a:rPr lang="en-US" sz="1400" b="1" i="1" dirty="0">
                <a:solidFill>
                  <a:schemeClr val="bg1">
                    <a:lumMod val="75000"/>
                  </a:schemeClr>
                </a:solidFill>
                <a:latin typeface="Arial" panose="020B0604020202020204" pitchFamily="34" charset="0"/>
                <a:ea typeface="Cambria" panose="02040503050406030204" pitchFamily="18" charset="0"/>
                <a:cs typeface="Arial" panose="020B0604020202020204" pitchFamily="34" charset="0"/>
              </a:rPr>
              <a:t>14 November 2023</a:t>
            </a:r>
            <a:endParaRPr lang="en-US" sz="3700" b="1" i="1" dirty="0">
              <a:solidFill>
                <a:schemeClr val="bg1">
                  <a:lumMod val="75000"/>
                </a:schemeClr>
              </a:solidFill>
              <a:latin typeface="Arial" panose="020B0604020202020204" pitchFamily="34" charset="0"/>
              <a:ea typeface="Cambria" panose="02040503050406030204" pitchFamily="18" charset="0"/>
              <a:cs typeface="Arial" panose="020B0604020202020204" pitchFamily="34" charset="0"/>
            </a:endParaRPr>
          </a:p>
        </p:txBody>
      </p:sp>
      <p:sp>
        <p:nvSpPr>
          <p:cNvPr id="3" name="Subtitle 2">
            <a:extLst>
              <a:ext uri="{FF2B5EF4-FFF2-40B4-BE49-F238E27FC236}">
                <a16:creationId xmlns:a16="http://schemas.microsoft.com/office/drawing/2014/main" id="{114FAC9C-8BC3-47F4-1E24-749322A9D986}"/>
              </a:ext>
            </a:extLst>
          </p:cNvPr>
          <p:cNvSpPr>
            <a:spLocks noGrp="1"/>
          </p:cNvSpPr>
          <p:nvPr>
            <p:ph type="subTitle" idx="1"/>
          </p:nvPr>
        </p:nvSpPr>
        <p:spPr>
          <a:xfrm>
            <a:off x="477980" y="4621870"/>
            <a:ext cx="4023359" cy="1534143"/>
          </a:xfrm>
        </p:spPr>
        <p:txBody>
          <a:bodyPr>
            <a:normAutofit/>
          </a:bodyPr>
          <a:lstStyle/>
          <a:p>
            <a:pPr algn="l"/>
            <a:r>
              <a:rPr lang="en-US" sz="1100" b="1" dirty="0">
                <a:solidFill>
                  <a:schemeClr val="bg1">
                    <a:lumMod val="75000"/>
                  </a:schemeClr>
                </a:solidFill>
                <a:latin typeface="Arial" panose="020B0604020202020204" pitchFamily="34" charset="0"/>
                <a:cs typeface="Arial" panose="020B0604020202020204" pitchFamily="34" charset="0"/>
              </a:rPr>
              <a:t>Harith </a:t>
            </a:r>
            <a:r>
              <a:rPr lang="en-US" sz="1100" b="1" dirty="0" err="1">
                <a:solidFill>
                  <a:schemeClr val="bg1">
                    <a:lumMod val="75000"/>
                  </a:schemeClr>
                </a:solidFill>
                <a:latin typeface="Arial" panose="020B0604020202020204" pitchFamily="34" charset="0"/>
                <a:cs typeface="Arial" panose="020B0604020202020204" pitchFamily="34" charset="0"/>
              </a:rPr>
              <a:t>Alshuwaykh</a:t>
            </a:r>
            <a:endParaRPr lang="en-US" sz="1100" b="1" dirty="0">
              <a:solidFill>
                <a:schemeClr val="bg1">
                  <a:lumMod val="75000"/>
                </a:schemeClr>
              </a:solidFill>
              <a:latin typeface="Arial" panose="020B0604020202020204" pitchFamily="34" charset="0"/>
              <a:cs typeface="Arial" panose="020B0604020202020204" pitchFamily="34" charset="0"/>
            </a:endParaRPr>
          </a:p>
          <a:p>
            <a:pPr algn="l"/>
            <a:r>
              <a:rPr lang="en-US" sz="1100" b="1" dirty="0">
                <a:solidFill>
                  <a:schemeClr val="bg1">
                    <a:lumMod val="75000"/>
                  </a:schemeClr>
                </a:solidFill>
                <a:latin typeface="Arial" panose="020B0604020202020204" pitchFamily="34" charset="0"/>
                <a:cs typeface="Arial" panose="020B0604020202020204" pitchFamily="34" charset="0"/>
              </a:rPr>
              <a:t>Michael </a:t>
            </a:r>
            <a:r>
              <a:rPr lang="en-US" sz="1100" b="1" dirty="0" err="1">
                <a:solidFill>
                  <a:schemeClr val="bg1">
                    <a:lumMod val="75000"/>
                  </a:schemeClr>
                </a:solidFill>
                <a:latin typeface="Arial" panose="020B0604020202020204" pitchFamily="34" charset="0"/>
                <a:cs typeface="Arial" panose="020B0604020202020204" pitchFamily="34" charset="0"/>
              </a:rPr>
              <a:t>Drinkard</a:t>
            </a:r>
            <a:endParaRPr lang="en-US" sz="1100" b="1" dirty="0">
              <a:solidFill>
                <a:schemeClr val="bg1">
                  <a:lumMod val="75000"/>
                </a:schemeClr>
              </a:solidFill>
              <a:latin typeface="Arial" panose="020B0604020202020204" pitchFamily="34" charset="0"/>
              <a:cs typeface="Arial" panose="020B0604020202020204" pitchFamily="34" charset="0"/>
            </a:endParaRPr>
          </a:p>
          <a:p>
            <a:pPr algn="l"/>
            <a:r>
              <a:rPr lang="en-US" sz="1100" b="1" dirty="0">
                <a:solidFill>
                  <a:schemeClr val="bg1">
                    <a:lumMod val="75000"/>
                  </a:schemeClr>
                </a:solidFill>
                <a:latin typeface="Arial" panose="020B0604020202020204" pitchFamily="34" charset="0"/>
                <a:cs typeface="Arial" panose="020B0604020202020204" pitchFamily="34" charset="0"/>
              </a:rPr>
              <a:t>Sam Muslin</a:t>
            </a:r>
          </a:p>
          <a:p>
            <a:pPr algn="l"/>
            <a:r>
              <a:rPr lang="en-US" sz="1100" b="1" dirty="0">
                <a:solidFill>
                  <a:schemeClr val="bg1">
                    <a:lumMod val="75000"/>
                  </a:schemeClr>
                </a:solidFill>
                <a:latin typeface="Arial" panose="020B0604020202020204" pitchFamily="34" charset="0"/>
                <a:cs typeface="Arial" panose="020B0604020202020204" pitchFamily="34" charset="0"/>
              </a:rPr>
              <a:t>Ryan Stowers</a:t>
            </a:r>
          </a:p>
          <a:p>
            <a:pPr algn="l"/>
            <a:r>
              <a:rPr lang="en-US" sz="1100" b="1" dirty="0">
                <a:solidFill>
                  <a:schemeClr val="bg1">
                    <a:lumMod val="75000"/>
                  </a:schemeClr>
                </a:solidFill>
                <a:latin typeface="Arial" panose="020B0604020202020204" pitchFamily="34" charset="0"/>
                <a:cs typeface="Arial" panose="020B0604020202020204" pitchFamily="34" charset="0"/>
              </a:rPr>
              <a:t>Erin O’Leary</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4016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5104254"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ADDING SPY INFORMATION AS A CHECK:</a:t>
            </a:r>
          </a:p>
        </p:txBody>
      </p:sp>
      <p:pic>
        <p:nvPicPr>
          <p:cNvPr id="6" name="Content Placeholder 8">
            <a:extLst>
              <a:ext uri="{FF2B5EF4-FFF2-40B4-BE49-F238E27FC236}">
                <a16:creationId xmlns:a16="http://schemas.microsoft.com/office/drawing/2014/main" id="{B1EF28EB-A726-CCC4-2471-9D8DCEAC6723}"/>
              </a:ext>
            </a:extLst>
          </p:cNvPr>
          <p:cNvPicPr>
            <a:picLocks noChangeAspect="1"/>
          </p:cNvPicPr>
          <p:nvPr/>
        </p:nvPicPr>
        <p:blipFill>
          <a:blip r:embed="rId2"/>
          <a:stretch>
            <a:fillRect/>
          </a:stretch>
        </p:blipFill>
        <p:spPr>
          <a:xfrm>
            <a:off x="2733678" y="1959626"/>
            <a:ext cx="8328226" cy="3998360"/>
          </a:xfrm>
          <a:prstGeom prst="rect">
            <a:avLst/>
          </a:prstGeom>
        </p:spPr>
      </p:pic>
    </p:spTree>
    <p:extLst>
      <p:ext uri="{BB962C8B-B14F-4D97-AF65-F5344CB8AC3E}">
        <p14:creationId xmlns:p14="http://schemas.microsoft.com/office/powerpoint/2010/main" val="388775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6" name="TextBox 5">
            <a:extLst>
              <a:ext uri="{FF2B5EF4-FFF2-40B4-BE49-F238E27FC236}">
                <a16:creationId xmlns:a16="http://schemas.microsoft.com/office/drawing/2014/main" id="{1501F23A-E5CC-412B-ED9A-FFCDD8D08EE1}"/>
              </a:ext>
            </a:extLst>
          </p:cNvPr>
          <p:cNvSpPr txBox="1"/>
          <p:nvPr/>
        </p:nvSpPr>
        <p:spPr>
          <a:xfrm>
            <a:off x="2003822" y="1474384"/>
            <a:ext cx="8868966" cy="4862870"/>
          </a:xfrm>
          <a:prstGeom prst="rect">
            <a:avLst/>
          </a:prstGeom>
          <a:noFill/>
        </p:spPr>
        <p:txBody>
          <a:bodyPr wrap="square">
            <a:spAutoFit/>
          </a:bodyPr>
          <a:lstStyle/>
          <a:p>
            <a:r>
              <a:rPr lang="en-US" sz="2000" b="1" i="1" dirty="0">
                <a:solidFill>
                  <a:schemeClr val="bg1">
                    <a:lumMod val="75000"/>
                  </a:schemeClr>
                </a:solidFill>
                <a:effectLst/>
                <a:latin typeface="Arial" panose="020B0604020202020204" pitchFamily="34" charset="0"/>
                <a:cs typeface="Arial" panose="020B0604020202020204" pitchFamily="34" charset="0"/>
              </a:rPr>
              <a:t>What formula did we use to process the data?</a:t>
            </a:r>
          </a:p>
          <a:p>
            <a:endParaRPr lang="en-US" sz="2000"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Select a time period (commonly 12 or 26 periods) for the MACD line. </a:t>
            </a:r>
            <a:br>
              <a:rPr lang="en-US" b="0" i="0" dirty="0">
                <a:solidFill>
                  <a:schemeClr val="bg1">
                    <a:lumMod val="75000"/>
                  </a:schemeClr>
                </a:solidFill>
                <a:effectLst/>
                <a:latin typeface="Arial" panose="020B0604020202020204" pitchFamily="34" charset="0"/>
                <a:cs typeface="Arial" panose="020B0604020202020204" pitchFamily="34" charset="0"/>
              </a:rPr>
            </a:br>
            <a:r>
              <a:rPr lang="en-US" b="0" i="0" dirty="0">
                <a:solidFill>
                  <a:schemeClr val="bg1">
                    <a:lumMod val="75000"/>
                  </a:schemeClr>
                </a:solidFill>
                <a:effectLst/>
                <a:latin typeface="Arial" panose="020B0604020202020204" pitchFamily="34" charset="0"/>
                <a:cs typeface="Arial" panose="020B0604020202020204" pitchFamily="34" charset="0"/>
              </a:rPr>
              <a:t>Let's assume we choose 12 periods.</a:t>
            </a:r>
          </a:p>
          <a:p>
            <a:pPr marL="342900" indent="-342900">
              <a:buFont typeface="+mj-lt"/>
              <a:buAutoNum type="arabicPeriod"/>
            </a:pPr>
            <a:endParaRPr lang="en-US" b="0" i="0" dirty="0">
              <a:solidFill>
                <a:schemeClr val="bg1">
                  <a:lumMod val="75000"/>
                </a:schemeClr>
              </a:solidFill>
              <a:effectLst/>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Calculate the 12-period exponential moving average (EMA) of  the asset's closing prices.</a:t>
            </a:r>
          </a:p>
          <a:p>
            <a:pPr marL="342900" indent="-342900">
              <a:buFont typeface="+mj-lt"/>
              <a:buAutoNum type="arabicPeriod"/>
            </a:pP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Next, select another time period (often 26 periods) for the signal line. </a:t>
            </a:r>
            <a:br>
              <a:rPr lang="en-US" b="0" i="0" dirty="0">
                <a:solidFill>
                  <a:schemeClr val="bg1">
                    <a:lumMod val="75000"/>
                  </a:schemeClr>
                </a:solidFill>
                <a:effectLst/>
                <a:latin typeface="Arial" panose="020B0604020202020204" pitchFamily="34" charset="0"/>
                <a:cs typeface="Arial" panose="020B0604020202020204" pitchFamily="34" charset="0"/>
              </a:rPr>
            </a:br>
            <a:r>
              <a:rPr lang="en-US" b="0" i="0" dirty="0">
                <a:solidFill>
                  <a:schemeClr val="bg1">
                    <a:lumMod val="75000"/>
                  </a:schemeClr>
                </a:solidFill>
                <a:effectLst/>
                <a:latin typeface="Arial" panose="020B0604020202020204" pitchFamily="34" charset="0"/>
                <a:cs typeface="Arial" panose="020B0604020202020204" pitchFamily="34" charset="0"/>
              </a:rPr>
              <a:t>In this case, we'll use 26 periods.</a:t>
            </a: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endParaRPr lang="en-US" b="0" i="0" dirty="0">
              <a:solidFill>
                <a:schemeClr val="bg1">
                  <a:lumMod val="75000"/>
                </a:schemeClr>
              </a:solidFill>
              <a:effectLst/>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Calculate the 26-period EMA of the closing prices.</a:t>
            </a:r>
          </a:p>
          <a:p>
            <a:pPr marL="342900" indent="-342900">
              <a:buFont typeface="+mj-lt"/>
              <a:buAutoNum type="arabicPeriod"/>
            </a:pP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Subtract the 26-period EMA from the 12-period EMA to get the MACD line value.</a:t>
            </a:r>
          </a:p>
          <a:p>
            <a:pPr marL="342900" indent="-342900">
              <a:buFont typeface="+mj-lt"/>
              <a:buAutoNum type="arabicPeriod"/>
            </a:pP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Finally, calculate a 9-period EMA of the MACD line to obtain the signal line.</a:t>
            </a:r>
            <a:br>
              <a:rPr lang="en-US" dirty="0">
                <a:solidFill>
                  <a:schemeClr val="bg1">
                    <a:lumMod val="75000"/>
                  </a:schemeClr>
                </a:solidFill>
                <a:latin typeface="Arial" panose="020B0604020202020204" pitchFamily="34" charset="0"/>
                <a:cs typeface="Arial" panose="020B0604020202020204" pitchFamily="34" charset="0"/>
              </a:rPr>
            </a:br>
            <a:endParaRPr lang="en-US" dirty="0">
              <a:solidFill>
                <a:schemeClr val="bg1">
                  <a:lumMod val="75000"/>
                </a:schemeClr>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3E4A057-00E0-45AC-C4DF-4EE06E1D49F3}"/>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Harith </a:t>
            </a:r>
            <a:r>
              <a:rPr lang="en-US" sz="1400" i="1" dirty="0" err="1">
                <a:solidFill>
                  <a:schemeClr val="bg1">
                    <a:lumMod val="75000"/>
                  </a:schemeClr>
                </a:solidFill>
                <a:latin typeface="Arial" panose="020B0604020202020204" pitchFamily="34" charset="0"/>
                <a:cs typeface="Arial" panose="020B0604020202020204" pitchFamily="34" charset="0"/>
              </a:rPr>
              <a:t>Alshuwaykh</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658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10" name="TextBox 9">
            <a:extLst>
              <a:ext uri="{FF2B5EF4-FFF2-40B4-BE49-F238E27FC236}">
                <a16:creationId xmlns:a16="http://schemas.microsoft.com/office/drawing/2014/main" id="{387ED061-CD0A-AA1C-6DB7-AE84826EC15D}"/>
              </a:ext>
            </a:extLst>
          </p:cNvPr>
          <p:cNvSpPr txBox="1"/>
          <p:nvPr/>
        </p:nvSpPr>
        <p:spPr>
          <a:xfrm>
            <a:off x="1414463" y="1720840"/>
            <a:ext cx="9286875" cy="2585323"/>
          </a:xfrm>
          <a:prstGeom prst="rect">
            <a:avLst/>
          </a:prstGeom>
          <a:noFill/>
        </p:spPr>
        <p:txBody>
          <a:bodyPr wrap="square">
            <a:spAutoFit/>
          </a:bodyPr>
          <a:lstStyle/>
          <a:p>
            <a:br>
              <a:rPr lang="en-US" b="0" i="0" dirty="0">
                <a:solidFill>
                  <a:schemeClr val="bg1">
                    <a:lumMod val="75000"/>
                  </a:schemeClr>
                </a:solidFill>
                <a:effectLst/>
                <a:latin typeface="Arial" panose="020B0604020202020204" pitchFamily="34" charset="0"/>
              </a:rPr>
            </a:br>
            <a:r>
              <a:rPr lang="en-US" b="0" i="0" dirty="0">
                <a:solidFill>
                  <a:srgbClr val="FF0000"/>
                </a:solidFill>
                <a:effectLst/>
                <a:latin typeface="Arial" panose="020B0604020202020204" pitchFamily="34" charset="0"/>
              </a:rPr>
              <a:t>Crossovers: </a:t>
            </a:r>
            <a:r>
              <a:rPr lang="en-US" b="0" i="0" dirty="0">
                <a:solidFill>
                  <a:schemeClr val="bg1">
                    <a:lumMod val="75000"/>
                  </a:schemeClr>
                </a:solidFill>
                <a:effectLst/>
                <a:latin typeface="Arial" panose="020B0604020202020204" pitchFamily="34" charset="0"/>
              </a:rPr>
              <a:t>When the </a:t>
            </a:r>
            <a:r>
              <a:rPr lang="en-US" b="0" i="0" dirty="0">
                <a:solidFill>
                  <a:srgbClr val="FF0000"/>
                </a:solidFill>
                <a:effectLst/>
                <a:latin typeface="Arial" panose="020B0604020202020204" pitchFamily="34" charset="0"/>
              </a:rPr>
              <a:t>MACD line crosses above the signal line</a:t>
            </a:r>
            <a:r>
              <a:rPr lang="en-US" b="0" i="0" dirty="0">
                <a:solidFill>
                  <a:schemeClr val="bg1">
                    <a:lumMod val="75000"/>
                  </a:schemeClr>
                </a:solidFill>
                <a:effectLst/>
                <a:latin typeface="Arial" panose="020B0604020202020204" pitchFamily="34" charset="0"/>
              </a:rPr>
              <a:t>, it generates a </a:t>
            </a:r>
            <a:r>
              <a:rPr lang="en-US" b="0" i="0" dirty="0">
                <a:solidFill>
                  <a:srgbClr val="FF0000"/>
                </a:solidFill>
                <a:effectLst/>
                <a:latin typeface="Arial" panose="020B0604020202020204" pitchFamily="34" charset="0"/>
              </a:rPr>
              <a:t>bullish signal</a:t>
            </a:r>
            <a:r>
              <a:rPr lang="en-US" b="0" i="0" dirty="0">
                <a:solidFill>
                  <a:schemeClr val="bg1">
                    <a:lumMod val="75000"/>
                  </a:schemeClr>
                </a:solidFill>
                <a:effectLst/>
                <a:latin typeface="Arial" panose="020B0604020202020204" pitchFamily="34" charset="0"/>
              </a:rPr>
              <a:t>, indicating a potential buying opportunity. Conversely, when the </a:t>
            </a:r>
            <a:r>
              <a:rPr lang="en-US" b="0" i="0" dirty="0">
                <a:solidFill>
                  <a:schemeClr val="accent1"/>
                </a:solidFill>
                <a:effectLst/>
                <a:latin typeface="Arial" panose="020B0604020202020204" pitchFamily="34" charset="0"/>
              </a:rPr>
              <a:t>MACD line crosses below the signal line</a:t>
            </a:r>
            <a:r>
              <a:rPr lang="en-US" b="0" i="0" dirty="0">
                <a:solidFill>
                  <a:schemeClr val="bg1">
                    <a:lumMod val="75000"/>
                  </a:schemeClr>
                </a:solidFill>
                <a:effectLst/>
                <a:latin typeface="Arial" panose="020B0604020202020204" pitchFamily="34" charset="0"/>
              </a:rPr>
              <a:t>, it generates a </a:t>
            </a:r>
            <a:r>
              <a:rPr lang="en-US" b="0" i="0" dirty="0">
                <a:solidFill>
                  <a:schemeClr val="accent1"/>
                </a:solidFill>
                <a:effectLst/>
                <a:latin typeface="Arial" panose="020B0604020202020204" pitchFamily="34" charset="0"/>
              </a:rPr>
              <a:t>bearish signal</a:t>
            </a:r>
            <a:r>
              <a:rPr lang="en-US" b="0" i="0" dirty="0">
                <a:solidFill>
                  <a:schemeClr val="bg1">
                    <a:lumMod val="75000"/>
                  </a:schemeClr>
                </a:solidFill>
                <a:effectLst/>
                <a:latin typeface="Arial" panose="020B0604020202020204" pitchFamily="34" charset="0"/>
              </a:rPr>
              <a:t>, suggesting a possible selling </a:t>
            </a:r>
            <a:br>
              <a:rPr lang="en-US" dirty="0">
                <a:solidFill>
                  <a:schemeClr val="bg1">
                    <a:lumMod val="75000"/>
                  </a:schemeClr>
                </a:solidFill>
              </a:rPr>
            </a:br>
            <a:r>
              <a:rPr lang="en-US" b="0" i="0" dirty="0">
                <a:solidFill>
                  <a:schemeClr val="bg1">
                    <a:lumMod val="75000"/>
                  </a:schemeClr>
                </a:solidFill>
                <a:effectLst/>
                <a:latin typeface="Arial" panose="020B0604020202020204" pitchFamily="34" charset="0"/>
              </a:rPr>
              <a:t>opportunity.</a:t>
            </a:r>
          </a:p>
          <a:p>
            <a:br>
              <a:rPr lang="en-US" dirty="0">
                <a:solidFill>
                  <a:schemeClr val="bg1">
                    <a:lumMod val="75000"/>
                  </a:schemeClr>
                </a:solidFill>
              </a:rPr>
            </a:br>
            <a:r>
              <a:rPr lang="en-US" b="0" i="0" dirty="0">
                <a:solidFill>
                  <a:srgbClr val="FF0000"/>
                </a:solidFill>
                <a:effectLst/>
                <a:latin typeface="Arial" panose="020B0604020202020204" pitchFamily="34" charset="0"/>
              </a:rPr>
              <a:t>Divergences: </a:t>
            </a:r>
            <a:r>
              <a:rPr lang="en-US" b="0" i="0" dirty="0">
                <a:solidFill>
                  <a:schemeClr val="bg1">
                    <a:lumMod val="75000"/>
                  </a:schemeClr>
                </a:solidFill>
                <a:effectLst/>
                <a:latin typeface="Arial" panose="020B0604020202020204" pitchFamily="34" charset="0"/>
              </a:rPr>
              <a:t>Pay attention to divergences between the MACD and the price action. If the price is making higher highs, but the MACD is making lower highs, it could </a:t>
            </a:r>
            <a:br>
              <a:rPr lang="en-US" dirty="0">
                <a:solidFill>
                  <a:schemeClr val="bg1">
                    <a:lumMod val="75000"/>
                  </a:schemeClr>
                </a:solidFill>
              </a:rPr>
            </a:br>
            <a:r>
              <a:rPr lang="en-US" b="0" i="0" dirty="0">
                <a:solidFill>
                  <a:schemeClr val="bg1">
                    <a:lumMod val="75000"/>
                  </a:schemeClr>
                </a:solidFill>
                <a:effectLst/>
                <a:latin typeface="Arial" panose="020B0604020202020204" pitchFamily="34" charset="0"/>
              </a:rPr>
              <a:t>indicate a </a:t>
            </a:r>
            <a:r>
              <a:rPr lang="en-US" b="0" i="0" dirty="0">
                <a:solidFill>
                  <a:schemeClr val="accent4">
                    <a:lumMod val="60000"/>
                    <a:lumOff val="40000"/>
                  </a:schemeClr>
                </a:solidFill>
                <a:effectLst/>
                <a:latin typeface="Arial" panose="020B0604020202020204" pitchFamily="34" charset="0"/>
              </a:rPr>
              <a:t>weakening trend </a:t>
            </a:r>
            <a:r>
              <a:rPr lang="en-US" b="0" i="0" dirty="0">
                <a:solidFill>
                  <a:schemeClr val="bg1">
                    <a:lumMod val="75000"/>
                  </a:schemeClr>
                </a:solidFill>
                <a:effectLst/>
                <a:latin typeface="Arial" panose="020B0604020202020204" pitchFamily="34" charset="0"/>
              </a:rPr>
              <a:t>and a possible </a:t>
            </a:r>
            <a:r>
              <a:rPr lang="en-US" b="0" i="0" dirty="0">
                <a:solidFill>
                  <a:schemeClr val="accent4">
                    <a:lumMod val="60000"/>
                    <a:lumOff val="40000"/>
                  </a:schemeClr>
                </a:solidFill>
                <a:effectLst/>
                <a:latin typeface="Arial" panose="020B0604020202020204" pitchFamily="34" charset="0"/>
              </a:rPr>
              <a:t>trend reversal.</a:t>
            </a:r>
            <a:endParaRPr lang="en-US" dirty="0">
              <a:solidFill>
                <a:schemeClr val="accent4">
                  <a:lumMod val="60000"/>
                  <a:lumOff val="40000"/>
                </a:schemeClr>
              </a:solidFill>
            </a:endParaRPr>
          </a:p>
        </p:txBody>
      </p:sp>
      <p:sp>
        <p:nvSpPr>
          <p:cNvPr id="12" name="TextBox 11">
            <a:extLst>
              <a:ext uri="{FF2B5EF4-FFF2-40B4-BE49-F238E27FC236}">
                <a16:creationId xmlns:a16="http://schemas.microsoft.com/office/drawing/2014/main" id="{2A592B42-F315-3190-CB5D-8C1DCCA1B6DA}"/>
              </a:ext>
            </a:extLst>
          </p:cNvPr>
          <p:cNvSpPr txBox="1"/>
          <p:nvPr/>
        </p:nvSpPr>
        <p:spPr>
          <a:xfrm>
            <a:off x="7886699" y="128587"/>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Harith </a:t>
            </a:r>
            <a:r>
              <a:rPr lang="en-US" sz="1400" i="1" dirty="0" err="1">
                <a:solidFill>
                  <a:schemeClr val="bg1">
                    <a:lumMod val="75000"/>
                  </a:schemeClr>
                </a:solidFill>
                <a:latin typeface="Arial" panose="020B0604020202020204" pitchFamily="34" charset="0"/>
                <a:cs typeface="Arial" panose="020B0604020202020204" pitchFamily="34" charset="0"/>
              </a:rPr>
              <a:t>Alshuwaykh</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3468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7" name="TextBox 6">
            <a:extLst>
              <a:ext uri="{FF2B5EF4-FFF2-40B4-BE49-F238E27FC236}">
                <a16:creationId xmlns:a16="http://schemas.microsoft.com/office/drawing/2014/main" id="{24C484EF-37A4-616D-7805-4B1637442430}"/>
              </a:ext>
            </a:extLst>
          </p:cNvPr>
          <p:cNvSpPr txBox="1"/>
          <p:nvPr/>
        </p:nvSpPr>
        <p:spPr>
          <a:xfrm>
            <a:off x="-3525441" y="3306927"/>
            <a:ext cx="3406379" cy="1477328"/>
          </a:xfrm>
          <a:prstGeom prst="rect">
            <a:avLst/>
          </a:prstGeom>
          <a:noFill/>
        </p:spPr>
        <p:txBody>
          <a:bodyPr wrap="square">
            <a:spAutoFit/>
          </a:bodyPr>
          <a:lstStyle/>
          <a:p>
            <a:pPr algn="l"/>
            <a:r>
              <a:rPr lang="en-US" b="0" i="0" dirty="0">
                <a:solidFill>
                  <a:schemeClr val="bg1"/>
                </a:solidFill>
                <a:effectLst/>
                <a:latin typeface="Slack-Lato"/>
              </a:rPr>
              <a:t>Analysis – Michael[SPY] Ryan[AAPL]</a:t>
            </a:r>
            <a:br>
              <a:rPr lang="en-US" b="0" i="0" dirty="0">
                <a:solidFill>
                  <a:schemeClr val="bg1"/>
                </a:solidFill>
                <a:effectLst/>
                <a:latin typeface="Slack-Lato"/>
              </a:rPr>
            </a:br>
            <a:endParaRPr lang="en-US" b="0" i="0" dirty="0">
              <a:solidFill>
                <a:schemeClr val="bg1"/>
              </a:solidFill>
              <a:effectLst/>
              <a:latin typeface="Slack-Lato"/>
            </a:endParaRPr>
          </a:p>
          <a:p>
            <a:br>
              <a:rPr lang="en-US" b="0" i="0" dirty="0">
                <a:solidFill>
                  <a:srgbClr val="1D1C1D"/>
                </a:solidFill>
                <a:effectLst/>
                <a:latin typeface="Slack-Lato"/>
              </a:rPr>
            </a:br>
            <a:endParaRPr lang="en-US" dirty="0"/>
          </a:p>
        </p:txBody>
      </p:sp>
      <p:sp>
        <p:nvSpPr>
          <p:cNvPr id="8" name="TextBox 7">
            <a:extLst>
              <a:ext uri="{FF2B5EF4-FFF2-40B4-BE49-F238E27FC236}">
                <a16:creationId xmlns:a16="http://schemas.microsoft.com/office/drawing/2014/main" id="{38413B10-3FC5-14EC-7CFD-B97C2E54EE71}"/>
              </a:ext>
            </a:extLst>
          </p:cNvPr>
          <p:cNvSpPr txBox="1"/>
          <p:nvPr/>
        </p:nvSpPr>
        <p:spPr>
          <a:xfrm>
            <a:off x="-2999234" y="2103970"/>
            <a:ext cx="6093618" cy="923330"/>
          </a:xfrm>
          <a:prstGeom prst="rect">
            <a:avLst/>
          </a:prstGeom>
          <a:noFill/>
        </p:spPr>
        <p:txBody>
          <a:bodyPr wrap="square">
            <a:spAutoFit/>
          </a:bodyPr>
          <a:lstStyle/>
          <a:p>
            <a:pPr algn="l"/>
            <a:r>
              <a:rPr lang="en-US" b="0" i="0" dirty="0">
                <a:solidFill>
                  <a:schemeClr val="bg1"/>
                </a:solidFill>
                <a:effectLst/>
                <a:latin typeface="Slack-Lato"/>
              </a:rPr>
              <a:t>What were the outputs?</a:t>
            </a:r>
            <a:br>
              <a:rPr lang="en-US" b="0" i="0" dirty="0">
                <a:solidFill>
                  <a:schemeClr val="bg1"/>
                </a:solidFill>
                <a:effectLst/>
                <a:latin typeface="Slack-Lato"/>
              </a:rPr>
            </a:br>
            <a:endParaRPr lang="en-US" b="0" i="0" dirty="0">
              <a:solidFill>
                <a:schemeClr val="bg1"/>
              </a:solidFill>
              <a:effectLst/>
              <a:latin typeface="Slack-Lato"/>
            </a:endParaRPr>
          </a:p>
          <a:p>
            <a:pPr algn="l"/>
            <a:r>
              <a:rPr lang="en-US" b="0" i="0" dirty="0">
                <a:solidFill>
                  <a:schemeClr val="bg1"/>
                </a:solidFill>
                <a:effectLst/>
                <a:latin typeface="Slack-Lato"/>
              </a:rPr>
              <a:t>What did the outputs tell us?</a:t>
            </a:r>
          </a:p>
        </p:txBody>
      </p:sp>
      <p:sp>
        <p:nvSpPr>
          <p:cNvPr id="12" name="TextBox 11">
            <a:extLst>
              <a:ext uri="{FF2B5EF4-FFF2-40B4-BE49-F238E27FC236}">
                <a16:creationId xmlns:a16="http://schemas.microsoft.com/office/drawing/2014/main" id="{0F3E3CE8-0878-0354-74CE-9ACDA279CCCD}"/>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Ryan Stowers</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934E4D6-40A6-1091-2230-929980990F95}"/>
              </a:ext>
            </a:extLst>
          </p:cNvPr>
          <p:cNvSpPr txBox="1"/>
          <p:nvPr/>
        </p:nvSpPr>
        <p:spPr>
          <a:xfrm>
            <a:off x="318492" y="1376981"/>
            <a:ext cx="8076010" cy="369332"/>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Looking at the first graph is just a display of the closing price for AAPL.</a:t>
            </a:r>
          </a:p>
        </p:txBody>
      </p:sp>
      <p:pic>
        <p:nvPicPr>
          <p:cNvPr id="15" name="Picture 14">
            <a:extLst>
              <a:ext uri="{FF2B5EF4-FFF2-40B4-BE49-F238E27FC236}">
                <a16:creationId xmlns:a16="http://schemas.microsoft.com/office/drawing/2014/main" id="{56D44CFA-DF69-9C42-AFDE-C1AA560CF521}"/>
              </a:ext>
            </a:extLst>
          </p:cNvPr>
          <p:cNvPicPr>
            <a:picLocks noChangeAspect="1"/>
          </p:cNvPicPr>
          <p:nvPr/>
        </p:nvPicPr>
        <p:blipFill>
          <a:blip r:embed="rId2"/>
          <a:stretch>
            <a:fillRect/>
          </a:stretch>
        </p:blipFill>
        <p:spPr>
          <a:xfrm>
            <a:off x="897731" y="1857374"/>
            <a:ext cx="10515600" cy="4662657"/>
          </a:xfrm>
          <a:prstGeom prst="rect">
            <a:avLst/>
          </a:prstGeom>
        </p:spPr>
      </p:pic>
    </p:spTree>
    <p:extLst>
      <p:ext uri="{BB962C8B-B14F-4D97-AF65-F5344CB8AC3E}">
        <p14:creationId xmlns:p14="http://schemas.microsoft.com/office/powerpoint/2010/main" val="2011414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7" name="TextBox 6">
            <a:extLst>
              <a:ext uri="{FF2B5EF4-FFF2-40B4-BE49-F238E27FC236}">
                <a16:creationId xmlns:a16="http://schemas.microsoft.com/office/drawing/2014/main" id="{24C484EF-37A4-616D-7805-4B1637442430}"/>
              </a:ext>
            </a:extLst>
          </p:cNvPr>
          <p:cNvSpPr txBox="1"/>
          <p:nvPr/>
        </p:nvSpPr>
        <p:spPr>
          <a:xfrm>
            <a:off x="-3525441" y="3306927"/>
            <a:ext cx="3406379" cy="1477328"/>
          </a:xfrm>
          <a:prstGeom prst="rect">
            <a:avLst/>
          </a:prstGeom>
          <a:noFill/>
        </p:spPr>
        <p:txBody>
          <a:bodyPr wrap="square">
            <a:spAutoFit/>
          </a:bodyPr>
          <a:lstStyle/>
          <a:p>
            <a:pPr algn="l"/>
            <a:r>
              <a:rPr lang="en-US" b="0" i="0" dirty="0">
                <a:solidFill>
                  <a:schemeClr val="bg1"/>
                </a:solidFill>
                <a:effectLst/>
                <a:latin typeface="Slack-Lato"/>
              </a:rPr>
              <a:t>Analysis – Michael[SPY] Ryan[AAPL]</a:t>
            </a:r>
            <a:br>
              <a:rPr lang="en-US" b="0" i="0" dirty="0">
                <a:solidFill>
                  <a:schemeClr val="bg1"/>
                </a:solidFill>
                <a:effectLst/>
                <a:latin typeface="Slack-Lato"/>
              </a:rPr>
            </a:br>
            <a:endParaRPr lang="en-US" b="0" i="0" dirty="0">
              <a:solidFill>
                <a:schemeClr val="bg1"/>
              </a:solidFill>
              <a:effectLst/>
              <a:latin typeface="Slack-Lato"/>
            </a:endParaRPr>
          </a:p>
          <a:p>
            <a:br>
              <a:rPr lang="en-US" b="0" i="0" dirty="0">
                <a:solidFill>
                  <a:srgbClr val="1D1C1D"/>
                </a:solidFill>
                <a:effectLst/>
                <a:latin typeface="Slack-Lato"/>
              </a:rPr>
            </a:br>
            <a:endParaRPr lang="en-US" dirty="0"/>
          </a:p>
        </p:txBody>
      </p:sp>
      <p:sp>
        <p:nvSpPr>
          <p:cNvPr id="8" name="TextBox 7">
            <a:extLst>
              <a:ext uri="{FF2B5EF4-FFF2-40B4-BE49-F238E27FC236}">
                <a16:creationId xmlns:a16="http://schemas.microsoft.com/office/drawing/2014/main" id="{38413B10-3FC5-14EC-7CFD-B97C2E54EE71}"/>
              </a:ext>
            </a:extLst>
          </p:cNvPr>
          <p:cNvSpPr txBox="1"/>
          <p:nvPr/>
        </p:nvSpPr>
        <p:spPr>
          <a:xfrm>
            <a:off x="-2999234" y="2103970"/>
            <a:ext cx="6093618" cy="923330"/>
          </a:xfrm>
          <a:prstGeom prst="rect">
            <a:avLst/>
          </a:prstGeom>
          <a:noFill/>
        </p:spPr>
        <p:txBody>
          <a:bodyPr wrap="square">
            <a:spAutoFit/>
          </a:bodyPr>
          <a:lstStyle/>
          <a:p>
            <a:pPr algn="l"/>
            <a:r>
              <a:rPr lang="en-US" b="0" i="0" dirty="0">
                <a:solidFill>
                  <a:schemeClr val="bg1"/>
                </a:solidFill>
                <a:effectLst/>
                <a:latin typeface="Slack-Lato"/>
              </a:rPr>
              <a:t>What were the outputs?</a:t>
            </a:r>
            <a:br>
              <a:rPr lang="en-US" b="0" i="0" dirty="0">
                <a:solidFill>
                  <a:schemeClr val="bg1"/>
                </a:solidFill>
                <a:effectLst/>
                <a:latin typeface="Slack-Lato"/>
              </a:rPr>
            </a:br>
            <a:endParaRPr lang="en-US" b="0" i="0" dirty="0">
              <a:solidFill>
                <a:schemeClr val="bg1"/>
              </a:solidFill>
              <a:effectLst/>
              <a:latin typeface="Slack-Lato"/>
            </a:endParaRPr>
          </a:p>
          <a:p>
            <a:pPr algn="l"/>
            <a:r>
              <a:rPr lang="en-US" b="0" i="0" dirty="0">
                <a:solidFill>
                  <a:schemeClr val="bg1"/>
                </a:solidFill>
                <a:effectLst/>
                <a:latin typeface="Slack-Lato"/>
              </a:rPr>
              <a:t>What did the outputs tell us?</a:t>
            </a:r>
          </a:p>
        </p:txBody>
      </p:sp>
      <p:sp>
        <p:nvSpPr>
          <p:cNvPr id="12" name="TextBox 11">
            <a:extLst>
              <a:ext uri="{FF2B5EF4-FFF2-40B4-BE49-F238E27FC236}">
                <a16:creationId xmlns:a16="http://schemas.microsoft.com/office/drawing/2014/main" id="{0F3E3CE8-0878-0354-74CE-9ACDA279CCCD}"/>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Ryan Stowers</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934E4D6-40A6-1091-2230-929980990F95}"/>
              </a:ext>
            </a:extLst>
          </p:cNvPr>
          <p:cNvSpPr txBox="1"/>
          <p:nvPr/>
        </p:nvSpPr>
        <p:spPr>
          <a:xfrm>
            <a:off x="282178" y="1309008"/>
            <a:ext cx="11490722" cy="646331"/>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In this next graph, you can see we added the MACD and signal line. We start off buying at the open, then when the MACD line pass the signal line we sell because the signal line is indicating a downwards trend.</a:t>
            </a:r>
          </a:p>
        </p:txBody>
      </p:sp>
      <p:pic>
        <p:nvPicPr>
          <p:cNvPr id="14" name="Picture 13">
            <a:extLst>
              <a:ext uri="{FF2B5EF4-FFF2-40B4-BE49-F238E27FC236}">
                <a16:creationId xmlns:a16="http://schemas.microsoft.com/office/drawing/2014/main" id="{40D3834F-3113-E019-F14C-5910E9FD6646}"/>
              </a:ext>
            </a:extLst>
          </p:cNvPr>
          <p:cNvPicPr>
            <a:picLocks noChangeAspect="1"/>
          </p:cNvPicPr>
          <p:nvPr/>
        </p:nvPicPr>
        <p:blipFill>
          <a:blip r:embed="rId2"/>
          <a:stretch>
            <a:fillRect/>
          </a:stretch>
        </p:blipFill>
        <p:spPr>
          <a:xfrm>
            <a:off x="1709737" y="2061349"/>
            <a:ext cx="8767762" cy="4519250"/>
          </a:xfrm>
          <a:prstGeom prst="rect">
            <a:avLst/>
          </a:prstGeom>
        </p:spPr>
      </p:pic>
    </p:spTree>
    <p:extLst>
      <p:ext uri="{BB962C8B-B14F-4D97-AF65-F5344CB8AC3E}">
        <p14:creationId xmlns:p14="http://schemas.microsoft.com/office/powerpoint/2010/main" val="3297369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7" name="TextBox 6">
            <a:extLst>
              <a:ext uri="{FF2B5EF4-FFF2-40B4-BE49-F238E27FC236}">
                <a16:creationId xmlns:a16="http://schemas.microsoft.com/office/drawing/2014/main" id="{24C484EF-37A4-616D-7805-4B1637442430}"/>
              </a:ext>
            </a:extLst>
          </p:cNvPr>
          <p:cNvSpPr txBox="1"/>
          <p:nvPr/>
        </p:nvSpPr>
        <p:spPr>
          <a:xfrm>
            <a:off x="-3525441" y="3306927"/>
            <a:ext cx="3406379" cy="1477328"/>
          </a:xfrm>
          <a:prstGeom prst="rect">
            <a:avLst/>
          </a:prstGeom>
          <a:noFill/>
        </p:spPr>
        <p:txBody>
          <a:bodyPr wrap="square">
            <a:spAutoFit/>
          </a:bodyPr>
          <a:lstStyle/>
          <a:p>
            <a:pPr algn="l"/>
            <a:r>
              <a:rPr lang="en-US" b="0" i="0" dirty="0">
                <a:solidFill>
                  <a:schemeClr val="bg1"/>
                </a:solidFill>
                <a:effectLst/>
                <a:latin typeface="Slack-Lato"/>
              </a:rPr>
              <a:t>Analysis – Michael[SPY] Ryan[AAPL]</a:t>
            </a:r>
            <a:br>
              <a:rPr lang="en-US" b="0" i="0" dirty="0">
                <a:solidFill>
                  <a:schemeClr val="bg1"/>
                </a:solidFill>
                <a:effectLst/>
                <a:latin typeface="Slack-Lato"/>
              </a:rPr>
            </a:br>
            <a:endParaRPr lang="en-US" b="0" i="0" dirty="0">
              <a:solidFill>
                <a:schemeClr val="bg1"/>
              </a:solidFill>
              <a:effectLst/>
              <a:latin typeface="Slack-Lato"/>
            </a:endParaRPr>
          </a:p>
          <a:p>
            <a:br>
              <a:rPr lang="en-US" b="0" i="0" dirty="0">
                <a:solidFill>
                  <a:srgbClr val="1D1C1D"/>
                </a:solidFill>
                <a:effectLst/>
                <a:latin typeface="Slack-Lato"/>
              </a:rPr>
            </a:br>
            <a:endParaRPr lang="en-US" dirty="0"/>
          </a:p>
        </p:txBody>
      </p:sp>
      <p:sp>
        <p:nvSpPr>
          <p:cNvPr id="8" name="TextBox 7">
            <a:extLst>
              <a:ext uri="{FF2B5EF4-FFF2-40B4-BE49-F238E27FC236}">
                <a16:creationId xmlns:a16="http://schemas.microsoft.com/office/drawing/2014/main" id="{38413B10-3FC5-14EC-7CFD-B97C2E54EE71}"/>
              </a:ext>
            </a:extLst>
          </p:cNvPr>
          <p:cNvSpPr txBox="1"/>
          <p:nvPr/>
        </p:nvSpPr>
        <p:spPr>
          <a:xfrm>
            <a:off x="-2999234" y="2103970"/>
            <a:ext cx="6093618" cy="923330"/>
          </a:xfrm>
          <a:prstGeom prst="rect">
            <a:avLst/>
          </a:prstGeom>
          <a:noFill/>
        </p:spPr>
        <p:txBody>
          <a:bodyPr wrap="square">
            <a:spAutoFit/>
          </a:bodyPr>
          <a:lstStyle/>
          <a:p>
            <a:pPr algn="l"/>
            <a:r>
              <a:rPr lang="en-US" b="0" i="0" dirty="0">
                <a:solidFill>
                  <a:schemeClr val="bg1"/>
                </a:solidFill>
                <a:effectLst/>
                <a:latin typeface="Slack-Lato"/>
              </a:rPr>
              <a:t>What were the outputs?</a:t>
            </a:r>
            <a:br>
              <a:rPr lang="en-US" b="0" i="0" dirty="0">
                <a:solidFill>
                  <a:schemeClr val="bg1"/>
                </a:solidFill>
                <a:effectLst/>
                <a:latin typeface="Slack-Lato"/>
              </a:rPr>
            </a:br>
            <a:endParaRPr lang="en-US" b="0" i="0" dirty="0">
              <a:solidFill>
                <a:schemeClr val="bg1"/>
              </a:solidFill>
              <a:effectLst/>
              <a:latin typeface="Slack-Lato"/>
            </a:endParaRPr>
          </a:p>
          <a:p>
            <a:pPr algn="l"/>
            <a:r>
              <a:rPr lang="en-US" b="0" i="0" dirty="0">
                <a:solidFill>
                  <a:schemeClr val="bg1"/>
                </a:solidFill>
                <a:effectLst/>
                <a:latin typeface="Slack-Lato"/>
              </a:rPr>
              <a:t>What did the outputs tell us?</a:t>
            </a:r>
          </a:p>
        </p:txBody>
      </p:sp>
      <p:sp>
        <p:nvSpPr>
          <p:cNvPr id="12" name="TextBox 11">
            <a:extLst>
              <a:ext uri="{FF2B5EF4-FFF2-40B4-BE49-F238E27FC236}">
                <a16:creationId xmlns:a16="http://schemas.microsoft.com/office/drawing/2014/main" id="{0F3E3CE8-0878-0354-74CE-9ACDA279CCCD}"/>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Ryan Stowers</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934E4D6-40A6-1091-2230-929980990F95}"/>
              </a:ext>
            </a:extLst>
          </p:cNvPr>
          <p:cNvSpPr txBox="1"/>
          <p:nvPr/>
        </p:nvSpPr>
        <p:spPr>
          <a:xfrm>
            <a:off x="318492" y="1378036"/>
            <a:ext cx="11240096" cy="923330"/>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In this last graph you can see a better picture of when we buy and sell.  For example, we started with buying at the open, then the MACD passes the signal line we sell until it passes it again. At approximately 1:45 the signal line is indicating a upwards trend where we buy until it crosses again to indicate that we sell. </a:t>
            </a:r>
          </a:p>
        </p:txBody>
      </p:sp>
      <p:pic>
        <p:nvPicPr>
          <p:cNvPr id="14" name="Picture 13">
            <a:extLst>
              <a:ext uri="{FF2B5EF4-FFF2-40B4-BE49-F238E27FC236}">
                <a16:creationId xmlns:a16="http://schemas.microsoft.com/office/drawing/2014/main" id="{91BFAFC5-6049-8A56-A7C9-67686C0F4FDD}"/>
              </a:ext>
            </a:extLst>
          </p:cNvPr>
          <p:cNvPicPr>
            <a:picLocks noChangeAspect="1"/>
          </p:cNvPicPr>
          <p:nvPr/>
        </p:nvPicPr>
        <p:blipFill>
          <a:blip r:embed="rId2"/>
          <a:stretch>
            <a:fillRect/>
          </a:stretch>
        </p:blipFill>
        <p:spPr>
          <a:xfrm>
            <a:off x="1984370" y="2381732"/>
            <a:ext cx="8218495" cy="4189884"/>
          </a:xfrm>
          <a:prstGeom prst="rect">
            <a:avLst/>
          </a:prstGeom>
        </p:spPr>
      </p:pic>
    </p:spTree>
    <p:extLst>
      <p:ext uri="{BB962C8B-B14F-4D97-AF65-F5344CB8AC3E}">
        <p14:creationId xmlns:p14="http://schemas.microsoft.com/office/powerpoint/2010/main" val="2179045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12" name="TextBox 11">
            <a:extLst>
              <a:ext uri="{FF2B5EF4-FFF2-40B4-BE49-F238E27FC236}">
                <a16:creationId xmlns:a16="http://schemas.microsoft.com/office/drawing/2014/main" id="{ACF75A3B-1F4A-D0AB-2631-7D9F2F030FDB}"/>
              </a:ext>
            </a:extLst>
          </p:cNvPr>
          <p:cNvSpPr txBox="1"/>
          <p:nvPr/>
        </p:nvSpPr>
        <p:spPr>
          <a:xfrm>
            <a:off x="417910" y="1503805"/>
            <a:ext cx="6093618" cy="1200329"/>
          </a:xfrm>
          <a:prstGeom prst="rect">
            <a:avLst/>
          </a:prstGeom>
          <a:noFill/>
        </p:spPr>
        <p:txBody>
          <a:bodyPr wrap="square">
            <a:spAutoFit/>
          </a:bodyPr>
          <a:lstStyle/>
          <a:p>
            <a:pPr algn="l"/>
            <a:r>
              <a:rPr lang="en-US" b="0" i="0" dirty="0">
                <a:solidFill>
                  <a:schemeClr val="bg1">
                    <a:lumMod val="75000"/>
                  </a:schemeClr>
                </a:solidFill>
                <a:effectLst/>
                <a:latin typeface="Slack-Lato"/>
              </a:rPr>
              <a:t>Analysis – Michael[SPY] Ryan[AAPL]</a:t>
            </a:r>
            <a:br>
              <a:rPr lang="en-US" b="0" i="0" dirty="0">
                <a:solidFill>
                  <a:schemeClr val="bg1">
                    <a:lumMod val="75000"/>
                  </a:schemeClr>
                </a:solidFill>
                <a:effectLst/>
                <a:latin typeface="Slack-Lato"/>
              </a:rPr>
            </a:br>
            <a:endParaRPr lang="en-US" b="0" i="0" dirty="0">
              <a:solidFill>
                <a:schemeClr val="bg1">
                  <a:lumMod val="75000"/>
                </a:schemeClr>
              </a:solidFill>
              <a:effectLst/>
              <a:latin typeface="Slack-Lato"/>
            </a:endParaRPr>
          </a:p>
          <a:p>
            <a:br>
              <a:rPr lang="en-US" b="0" i="0" dirty="0">
                <a:solidFill>
                  <a:srgbClr val="1D1C1D"/>
                </a:solidFill>
                <a:effectLst/>
                <a:latin typeface="Slack-Lato"/>
              </a:rPr>
            </a:br>
            <a:endParaRPr lang="en-US" dirty="0"/>
          </a:p>
        </p:txBody>
      </p:sp>
      <p:sp>
        <p:nvSpPr>
          <p:cNvPr id="14" name="TextBox 13">
            <a:extLst>
              <a:ext uri="{FF2B5EF4-FFF2-40B4-BE49-F238E27FC236}">
                <a16:creationId xmlns:a16="http://schemas.microsoft.com/office/drawing/2014/main" id="{7053C827-8FBD-BEDA-3521-35F8C6F910B3}"/>
              </a:ext>
            </a:extLst>
          </p:cNvPr>
          <p:cNvSpPr txBox="1"/>
          <p:nvPr/>
        </p:nvSpPr>
        <p:spPr>
          <a:xfrm>
            <a:off x="417910" y="2042107"/>
            <a:ext cx="6093618" cy="923330"/>
          </a:xfrm>
          <a:prstGeom prst="rect">
            <a:avLst/>
          </a:prstGeom>
          <a:noFill/>
        </p:spPr>
        <p:txBody>
          <a:bodyPr wrap="square">
            <a:spAutoFit/>
          </a:bodyPr>
          <a:lstStyle/>
          <a:p>
            <a:pPr algn="l"/>
            <a:r>
              <a:rPr lang="en-US" b="0" i="0" dirty="0">
                <a:solidFill>
                  <a:schemeClr val="bg1">
                    <a:lumMod val="75000"/>
                  </a:schemeClr>
                </a:solidFill>
                <a:effectLst/>
                <a:latin typeface="Slack-Lato"/>
              </a:rPr>
              <a:t>What were the outputs?</a:t>
            </a:r>
            <a:br>
              <a:rPr lang="en-US" b="0" i="0" dirty="0">
                <a:solidFill>
                  <a:schemeClr val="bg1">
                    <a:lumMod val="75000"/>
                  </a:schemeClr>
                </a:solidFill>
                <a:effectLst/>
                <a:latin typeface="Slack-Lato"/>
              </a:rPr>
            </a:br>
            <a:endParaRPr lang="en-US" b="0" i="0" dirty="0">
              <a:solidFill>
                <a:schemeClr val="bg1">
                  <a:lumMod val="75000"/>
                </a:schemeClr>
              </a:solidFill>
              <a:effectLst/>
              <a:latin typeface="Slack-Lato"/>
            </a:endParaRPr>
          </a:p>
          <a:p>
            <a:pPr algn="l"/>
            <a:r>
              <a:rPr lang="en-US" b="0" i="0" dirty="0">
                <a:solidFill>
                  <a:schemeClr val="bg1">
                    <a:lumMod val="75000"/>
                  </a:schemeClr>
                </a:solidFill>
                <a:effectLst/>
                <a:latin typeface="Slack-Lato"/>
              </a:rPr>
              <a:t>What did the outputs tell us?</a:t>
            </a:r>
          </a:p>
        </p:txBody>
      </p:sp>
      <p:sp>
        <p:nvSpPr>
          <p:cNvPr id="15" name="TextBox 14">
            <a:extLst>
              <a:ext uri="{FF2B5EF4-FFF2-40B4-BE49-F238E27FC236}">
                <a16:creationId xmlns:a16="http://schemas.microsoft.com/office/drawing/2014/main" id="{FCBFDD02-51CC-AC9F-F897-ED1643C6B457}"/>
              </a:ext>
            </a:extLst>
          </p:cNvPr>
          <p:cNvSpPr txBox="1"/>
          <p:nvPr/>
        </p:nvSpPr>
        <p:spPr>
          <a:xfrm>
            <a:off x="7886700" y="112991"/>
            <a:ext cx="4186239" cy="738664"/>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7477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Lessons Learned</a:t>
            </a:r>
          </a:p>
        </p:txBody>
      </p:sp>
      <p:sp>
        <p:nvSpPr>
          <p:cNvPr id="6" name="TextBox 5">
            <a:extLst>
              <a:ext uri="{FF2B5EF4-FFF2-40B4-BE49-F238E27FC236}">
                <a16:creationId xmlns:a16="http://schemas.microsoft.com/office/drawing/2014/main" id="{B31D4CA7-C4C5-98E5-6FA6-41CDEC2E70A7}"/>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Harith </a:t>
            </a:r>
            <a:r>
              <a:rPr lang="en-US" sz="1400" i="1" dirty="0" err="1">
                <a:solidFill>
                  <a:schemeClr val="bg1">
                    <a:lumMod val="75000"/>
                  </a:schemeClr>
                </a:solidFill>
                <a:latin typeface="Arial" panose="020B0604020202020204" pitchFamily="34" charset="0"/>
                <a:cs typeface="Arial" panose="020B0604020202020204" pitchFamily="34" charset="0"/>
              </a:rPr>
              <a:t>Alshuwaykh</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4113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707886"/>
          </a:xfrm>
          <a:prstGeom prst="rect">
            <a:avLst/>
          </a:prstGeom>
          <a:noFill/>
        </p:spPr>
        <p:txBody>
          <a:bodyPr wrap="square">
            <a:spAutoFit/>
          </a:bodyPr>
          <a:lstStyle/>
          <a:p>
            <a:pPr algn="r"/>
            <a:r>
              <a:rPr lang="en-US" sz="4000" dirty="0">
                <a:solidFill>
                  <a:schemeClr val="bg1"/>
                </a:solidFill>
                <a:latin typeface="Arial" panose="020B0604020202020204" pitchFamily="34" charset="0"/>
                <a:cs typeface="Arial" panose="020B0604020202020204" pitchFamily="34" charset="0"/>
              </a:rPr>
              <a:t>Conclusion</a:t>
            </a:r>
          </a:p>
        </p:txBody>
      </p:sp>
      <p:sp>
        <p:nvSpPr>
          <p:cNvPr id="10" name="TextBox 9">
            <a:extLst>
              <a:ext uri="{FF2B5EF4-FFF2-40B4-BE49-F238E27FC236}">
                <a16:creationId xmlns:a16="http://schemas.microsoft.com/office/drawing/2014/main" id="{BC9B45D6-85F3-6EE1-A48D-1D12838504E4}"/>
              </a:ext>
            </a:extLst>
          </p:cNvPr>
          <p:cNvSpPr txBox="1"/>
          <p:nvPr/>
        </p:nvSpPr>
        <p:spPr>
          <a:xfrm>
            <a:off x="2857495" y="2690336"/>
            <a:ext cx="6757988" cy="1938992"/>
          </a:xfrm>
          <a:prstGeom prst="rect">
            <a:avLst/>
          </a:prstGeom>
          <a:noFill/>
        </p:spPr>
        <p:txBody>
          <a:bodyPr wrap="square">
            <a:spAutoFit/>
          </a:bodyPr>
          <a:lstStyle/>
          <a:p>
            <a:pPr marL="285750"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The MACD is just one tool in technical analysis, and it's often used in conjunction with other indicators for more reliable signals. </a:t>
            </a:r>
          </a:p>
          <a:p>
            <a:pPr marL="285750" indent="-285750">
              <a:buFont typeface="Arial" panose="020B0604020202020204" pitchFamily="34" charset="0"/>
              <a:buChar char="•"/>
            </a:pPr>
            <a:endParaRPr lang="en-US" sz="20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Always consider the broader context and conduct thorough analysis before making any trading decisions</a:t>
            </a:r>
            <a:r>
              <a:rPr lang="en-US" dirty="0">
                <a:solidFill>
                  <a:schemeClr val="bg1"/>
                </a:solidFill>
                <a:latin typeface="Arial" panose="020B0604020202020204" pitchFamily="34" charset="0"/>
                <a:cs typeface="Arial" panose="020B0604020202020204" pitchFamily="34" charset="0"/>
              </a:rPr>
              <a:t>.</a:t>
            </a:r>
          </a:p>
        </p:txBody>
      </p:sp>
      <p:sp>
        <p:nvSpPr>
          <p:cNvPr id="12" name="TextBox 11">
            <a:extLst>
              <a:ext uri="{FF2B5EF4-FFF2-40B4-BE49-F238E27FC236}">
                <a16:creationId xmlns:a16="http://schemas.microsoft.com/office/drawing/2014/main" id="{434F395C-29B2-0C7C-4A0C-B2570FD40E1E}"/>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Harith </a:t>
            </a:r>
            <a:r>
              <a:rPr lang="en-US" sz="1400" i="1" dirty="0" err="1">
                <a:solidFill>
                  <a:schemeClr val="bg1">
                    <a:lumMod val="75000"/>
                  </a:schemeClr>
                </a:solidFill>
                <a:latin typeface="Arial" panose="020B0604020202020204" pitchFamily="34" charset="0"/>
                <a:cs typeface="Arial" panose="020B0604020202020204" pitchFamily="34" charset="0"/>
              </a:rPr>
              <a:t>Alshuwaykh</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4306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196FC43-75B8-DCA5-B6C2-A2B4E1C6188B}"/>
              </a:ext>
            </a:extLst>
          </p:cNvPr>
          <p:cNvSpPr txBox="1"/>
          <p:nvPr/>
        </p:nvSpPr>
        <p:spPr>
          <a:xfrm>
            <a:off x="128592" y="2967037"/>
            <a:ext cx="11958638" cy="646331"/>
          </a:xfrm>
          <a:prstGeom prst="rect">
            <a:avLst/>
          </a:prstGeom>
          <a:noFill/>
        </p:spPr>
        <p:txBody>
          <a:bodyPr wrap="square">
            <a:spAutoFit/>
          </a:bodyPr>
          <a:lstStyle/>
          <a:p>
            <a:pPr algn="ctr"/>
            <a:r>
              <a:rPr lang="en-US" sz="3600" dirty="0">
                <a:solidFill>
                  <a:schemeClr val="bg1"/>
                </a:solidFill>
                <a:latin typeface="Arial" panose="020B0604020202020204" pitchFamily="34" charset="0"/>
                <a:cs typeface="Arial" panose="020B0604020202020204" pitchFamily="34" charset="0"/>
              </a:rPr>
              <a:t>Questions?</a:t>
            </a:r>
          </a:p>
        </p:txBody>
      </p:sp>
    </p:spTree>
    <p:extLst>
      <p:ext uri="{BB962C8B-B14F-4D97-AF65-F5344CB8AC3E}">
        <p14:creationId xmlns:p14="http://schemas.microsoft.com/office/powerpoint/2010/main" val="263055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5EF7504-00B1-663E-3AD7-5BFA156BEEAD}"/>
              </a:ext>
            </a:extLst>
          </p:cNvPr>
          <p:cNvSpPr>
            <a:spLocks noGrp="1"/>
          </p:cNvSpPr>
          <p:nvPr>
            <p:ph type="title"/>
          </p:nvPr>
        </p:nvSpPr>
        <p:spPr>
          <a:xfrm>
            <a:off x="838200" y="669925"/>
            <a:ext cx="4508946" cy="1325563"/>
          </a:xfrm>
        </p:spPr>
        <p:txBody>
          <a:bodyPr anchor="b">
            <a:normAutofit/>
          </a:bodyPr>
          <a:lstStyle/>
          <a:p>
            <a:pPr algn="r"/>
            <a:r>
              <a:rPr lang="en-US" dirty="0">
                <a:solidFill>
                  <a:schemeClr val="bg1"/>
                </a:solidFill>
                <a:latin typeface="Arial" panose="020B0604020202020204" pitchFamily="34" charset="0"/>
                <a:cs typeface="Arial" panose="020B0604020202020204" pitchFamily="34" charset="0"/>
              </a:rPr>
              <a:t>Agenda</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D2D127-B0AC-DF4B-853E-8B34DF114CD4}"/>
              </a:ext>
            </a:extLst>
          </p:cNvPr>
          <p:cNvSpPr>
            <a:spLocks noGrp="1"/>
          </p:cNvSpPr>
          <p:nvPr>
            <p:ph idx="1"/>
          </p:nvPr>
        </p:nvSpPr>
        <p:spPr>
          <a:xfrm>
            <a:off x="5347146" y="2550219"/>
            <a:ext cx="5452186" cy="3374881"/>
          </a:xfrm>
        </p:spPr>
        <p:txBody>
          <a:bodyPr>
            <a:noAutofit/>
          </a:bodyPr>
          <a:lstStyle/>
          <a:p>
            <a:r>
              <a:rPr lang="en-US" sz="2400" dirty="0">
                <a:solidFill>
                  <a:schemeClr val="bg1">
                    <a:lumMod val="75000"/>
                  </a:schemeClr>
                </a:solidFill>
                <a:latin typeface="Arial" panose="020B0604020202020204" pitchFamily="34" charset="0"/>
                <a:cs typeface="Arial" panose="020B0604020202020204" pitchFamily="34" charset="0"/>
              </a:rPr>
              <a:t>Executive Summary</a:t>
            </a:r>
          </a:p>
          <a:p>
            <a:r>
              <a:rPr lang="en-US" sz="2400" dirty="0">
                <a:solidFill>
                  <a:schemeClr val="bg1">
                    <a:lumMod val="75000"/>
                  </a:schemeClr>
                </a:solidFill>
                <a:latin typeface="Arial" panose="020B0604020202020204" pitchFamily="34" charset="0"/>
                <a:cs typeface="Arial" panose="020B0604020202020204" pitchFamily="34" charset="0"/>
              </a:rPr>
              <a:t>Problem</a:t>
            </a:r>
          </a:p>
          <a:p>
            <a:r>
              <a:rPr lang="en-US" sz="2400" dirty="0">
                <a:solidFill>
                  <a:schemeClr val="bg1">
                    <a:lumMod val="75000"/>
                  </a:schemeClr>
                </a:solidFill>
                <a:latin typeface="Arial" panose="020B0604020202020204" pitchFamily="34" charset="0"/>
                <a:cs typeface="Arial" panose="020B0604020202020204" pitchFamily="34" charset="0"/>
              </a:rPr>
              <a:t>Solution</a:t>
            </a:r>
          </a:p>
          <a:p>
            <a:r>
              <a:rPr lang="en-US" sz="2400" dirty="0">
                <a:solidFill>
                  <a:schemeClr val="bg1">
                    <a:lumMod val="75000"/>
                  </a:schemeClr>
                </a:solidFill>
                <a:latin typeface="Arial" panose="020B0604020202020204" pitchFamily="34" charset="0"/>
                <a:cs typeface="Arial" panose="020B0604020202020204" pitchFamily="34" charset="0"/>
              </a:rPr>
              <a:t>Materials &amp; Methods</a:t>
            </a:r>
          </a:p>
          <a:p>
            <a:r>
              <a:rPr lang="en-US" sz="2400" dirty="0">
                <a:solidFill>
                  <a:schemeClr val="bg1">
                    <a:lumMod val="75000"/>
                  </a:schemeClr>
                </a:solidFill>
                <a:latin typeface="Arial" panose="020B0604020202020204" pitchFamily="34" charset="0"/>
                <a:cs typeface="Arial" panose="020B0604020202020204" pitchFamily="34" charset="0"/>
              </a:rPr>
              <a:t>Analysis &amp; Outputs</a:t>
            </a:r>
          </a:p>
          <a:p>
            <a:r>
              <a:rPr lang="en-US" sz="2400" dirty="0">
                <a:solidFill>
                  <a:schemeClr val="bg1">
                    <a:lumMod val="75000"/>
                  </a:schemeClr>
                </a:solidFill>
                <a:latin typeface="Arial" panose="020B0604020202020204" pitchFamily="34" charset="0"/>
                <a:cs typeface="Arial" panose="020B0604020202020204" pitchFamily="34" charset="0"/>
              </a:rPr>
              <a:t>Lessons Learned</a:t>
            </a:r>
          </a:p>
          <a:p>
            <a:r>
              <a:rPr lang="en-US" sz="2400" dirty="0">
                <a:solidFill>
                  <a:schemeClr val="bg1">
                    <a:lumMod val="75000"/>
                  </a:schemeClr>
                </a:solidFill>
                <a:latin typeface="Arial" panose="020B0604020202020204" pitchFamily="34" charset="0"/>
                <a:cs typeface="Arial" panose="020B0604020202020204" pitchFamily="34" charset="0"/>
              </a:rPr>
              <a:t>Conclusion</a:t>
            </a:r>
          </a:p>
          <a:p>
            <a:r>
              <a:rPr lang="en-US" sz="2400" dirty="0">
                <a:solidFill>
                  <a:schemeClr val="bg1">
                    <a:lumMod val="75000"/>
                  </a:schemeClr>
                </a:solidFill>
                <a:latin typeface="Arial" panose="020B0604020202020204" pitchFamily="34" charset="0"/>
                <a:cs typeface="Arial" panose="020B0604020202020204" pitchFamily="34" charset="0"/>
              </a:rPr>
              <a:t>Q &amp; A</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6123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Terms Defined</a:t>
            </a:r>
          </a:p>
        </p:txBody>
      </p:sp>
      <p:sp>
        <p:nvSpPr>
          <p:cNvPr id="13" name="TextBox 12">
            <a:extLst>
              <a:ext uri="{FF2B5EF4-FFF2-40B4-BE49-F238E27FC236}">
                <a16:creationId xmlns:a16="http://schemas.microsoft.com/office/drawing/2014/main" id="{C6953872-7153-48AC-A7C8-56CD5742EB34}"/>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Erin O’Leary</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4DAEBEA-FD9A-DB8D-F134-7A2EA15C144B}"/>
              </a:ext>
            </a:extLst>
          </p:cNvPr>
          <p:cNvSpPr txBox="1"/>
          <p:nvPr/>
        </p:nvSpPr>
        <p:spPr>
          <a:xfrm>
            <a:off x="620935" y="1593552"/>
            <a:ext cx="10945368" cy="4524315"/>
          </a:xfrm>
          <a:prstGeom prst="rect">
            <a:avLst/>
          </a:prstGeom>
          <a:noFill/>
        </p:spPr>
        <p:txBody>
          <a:bodyPr wrap="square">
            <a:spAutoFit/>
          </a:bodyPr>
          <a:lstStyle/>
          <a:p>
            <a:r>
              <a:rPr lang="en-US" sz="1600" b="1" i="0" dirty="0">
                <a:solidFill>
                  <a:schemeClr val="bg1">
                    <a:lumMod val="75000"/>
                  </a:schemeClr>
                </a:solidFill>
                <a:effectLst/>
                <a:latin typeface="Arial" panose="020B0604020202020204" pitchFamily="34" charset="0"/>
                <a:cs typeface="Arial" panose="020B0604020202020204" pitchFamily="34" charset="0"/>
              </a:rPr>
              <a:t>Moving Average Convergence and Divergence (MACD):  </a:t>
            </a:r>
            <a:r>
              <a:rPr lang="en-US" sz="1600" b="0" i="0" dirty="0">
                <a:solidFill>
                  <a:schemeClr val="bg1">
                    <a:lumMod val="75000"/>
                  </a:schemeClr>
                </a:solidFill>
                <a:effectLst/>
                <a:latin typeface="Roboto" panose="02000000000000000000" pitchFamily="2" charset="0"/>
              </a:rPr>
              <a:t>a trend-following momentum indicator that shows the relationship between two exponential moving averages (EMAs) of a security's price, designed to reveal changes in the strength, direction, momentum, and duration of a trend in a stock's price</a:t>
            </a:r>
            <a:r>
              <a:rPr lang="en-US" sz="1600" dirty="0">
                <a:solidFill>
                  <a:schemeClr val="bg1">
                    <a:lumMod val="75000"/>
                  </a:schemeClr>
                </a:solidFill>
                <a:latin typeface="Roboto" panose="02000000000000000000" pitchFamily="2" charset="0"/>
              </a:rPr>
              <a:t>. calculated by subtracting the 26-period exponential moving average (EMA) from the 12-period EMA</a:t>
            </a:r>
            <a:endParaRPr lang="en-US" sz="1600" b="0" i="0" dirty="0">
              <a:solidFill>
                <a:schemeClr val="bg1">
                  <a:lumMod val="75000"/>
                </a:schemeClr>
              </a:solidFill>
              <a:effectLst/>
              <a:latin typeface="Arial" panose="020B0604020202020204" pitchFamily="34" charset="0"/>
              <a:cs typeface="Arial" panose="020B0604020202020204" pitchFamily="34" charset="0"/>
            </a:endParaRPr>
          </a:p>
          <a:p>
            <a:endParaRPr lang="en-US" sz="1600" dirty="0">
              <a:solidFill>
                <a:schemeClr val="bg1">
                  <a:lumMod val="75000"/>
                </a:schemeClr>
              </a:solidFill>
              <a:latin typeface="Arial" panose="020B0604020202020204" pitchFamily="34" charset="0"/>
              <a:cs typeface="Arial" panose="020B0604020202020204" pitchFamily="34" charset="0"/>
            </a:endParaRPr>
          </a:p>
          <a:p>
            <a:r>
              <a:rPr lang="en-US" sz="1600" b="1" dirty="0">
                <a:solidFill>
                  <a:schemeClr val="bg1">
                    <a:lumMod val="75000"/>
                  </a:schemeClr>
                </a:solidFill>
                <a:latin typeface="Arial" panose="020B0604020202020204" pitchFamily="34" charset="0"/>
                <a:cs typeface="Arial" panose="020B0604020202020204" pitchFamily="34" charset="0"/>
              </a:rPr>
              <a:t>Exponentially Weighted Moving Average (EWMA):  </a:t>
            </a:r>
            <a:r>
              <a:rPr lang="en-US" sz="1600" dirty="0">
                <a:solidFill>
                  <a:schemeClr val="bg1">
                    <a:lumMod val="75000"/>
                  </a:schemeClr>
                </a:solidFill>
                <a:latin typeface="Arial" panose="020B0604020202020204" pitchFamily="34" charset="0"/>
                <a:cs typeface="Arial" panose="020B0604020202020204" pitchFamily="34" charset="0"/>
              </a:rPr>
              <a:t>a quantitative or statistical measure used to model or describe a time series</a:t>
            </a:r>
            <a:endParaRPr lang="en-US" sz="1600" b="0" i="0" dirty="0">
              <a:solidFill>
                <a:srgbClr val="636E72"/>
              </a:solidFill>
              <a:effectLst/>
              <a:latin typeface="Inter"/>
            </a:endParaRPr>
          </a:p>
          <a:p>
            <a:endParaRPr lang="en-US" sz="1600" dirty="0">
              <a:solidFill>
                <a:schemeClr val="bg1">
                  <a:lumMod val="75000"/>
                </a:schemeClr>
              </a:solidFill>
              <a:latin typeface="Arial" panose="020B0604020202020204" pitchFamily="34" charset="0"/>
              <a:cs typeface="Arial" panose="020B0604020202020204" pitchFamily="34" charset="0"/>
            </a:endParaRPr>
          </a:p>
          <a:p>
            <a:r>
              <a:rPr lang="en-US" sz="1600" b="1" dirty="0">
                <a:solidFill>
                  <a:schemeClr val="bg1">
                    <a:lumMod val="75000"/>
                  </a:schemeClr>
                </a:solidFill>
                <a:latin typeface="Arial" panose="020B0604020202020204" pitchFamily="34" charset="0"/>
                <a:cs typeface="Arial" panose="020B0604020202020204" pitchFamily="34" charset="0"/>
              </a:rPr>
              <a:t>Signal line:  </a:t>
            </a:r>
            <a:r>
              <a:rPr lang="en-US" sz="1600" dirty="0">
                <a:solidFill>
                  <a:schemeClr val="bg1">
                    <a:lumMod val="75000"/>
                  </a:schemeClr>
                </a:solidFill>
                <a:latin typeface="Arial" panose="020B0604020202020204" pitchFamily="34" charset="0"/>
                <a:cs typeface="Arial" panose="020B0604020202020204" pitchFamily="34" charset="0"/>
              </a:rPr>
              <a:t>a nine-period EMA of the MACD line; n</a:t>
            </a:r>
            <a:r>
              <a:rPr lang="en-US" sz="1600" dirty="0">
                <a:solidFill>
                  <a:schemeClr val="bg1">
                    <a:lumMod val="75000"/>
                  </a:schemeClr>
                </a:solidFill>
                <a:latin typeface="Roboto" panose="02000000000000000000" pitchFamily="2" charset="0"/>
              </a:rPr>
              <a:t>ormally consist of moving averages used in combination with other technical indicators in order to generate buy or sell signals. Buy signals are usually triggered when a signal line is crossed upwards by the indicator in question and sell signals are triggered when it is crossed downward</a:t>
            </a:r>
          </a:p>
          <a:p>
            <a:endParaRPr lang="en-US" sz="1600" dirty="0">
              <a:solidFill>
                <a:schemeClr val="bg1">
                  <a:lumMod val="75000"/>
                </a:schemeClr>
              </a:solidFill>
              <a:latin typeface="Arial" panose="020B0604020202020204" pitchFamily="34" charset="0"/>
              <a:cs typeface="Arial" panose="020B0604020202020204" pitchFamily="34" charset="0"/>
            </a:endParaRPr>
          </a:p>
          <a:p>
            <a:r>
              <a:rPr lang="en-US" sz="1600" b="1" dirty="0">
                <a:solidFill>
                  <a:schemeClr val="bg1">
                    <a:lumMod val="75000"/>
                  </a:schemeClr>
                </a:solidFill>
                <a:latin typeface="Arial" panose="020B0604020202020204" pitchFamily="34" charset="0"/>
                <a:cs typeface="Arial" panose="020B0604020202020204" pitchFamily="34" charset="0"/>
              </a:rPr>
              <a:t>Short – “shorting” / “short selling”: </a:t>
            </a:r>
            <a:r>
              <a:rPr lang="en-US" sz="1600" dirty="0">
                <a:solidFill>
                  <a:schemeClr val="bg1">
                    <a:lumMod val="75000"/>
                  </a:schemeClr>
                </a:solidFill>
                <a:latin typeface="Arial" panose="020B0604020202020204" pitchFamily="34" charset="0"/>
                <a:cs typeface="Arial" panose="020B0604020202020204" pitchFamily="34" charset="0"/>
              </a:rPr>
              <a:t>an investment or trading strategy that speculates on the decline in a stock or other security’s price; involves borrowing a security whose price you think is going to fall from your brokerage and selling it on the open market</a:t>
            </a:r>
          </a:p>
          <a:p>
            <a:endParaRPr lang="en-US" sz="1600" b="1" dirty="0">
              <a:solidFill>
                <a:schemeClr val="bg1">
                  <a:lumMod val="75000"/>
                </a:schemeClr>
              </a:solidFill>
              <a:latin typeface="Arial" panose="020B0604020202020204" pitchFamily="34" charset="0"/>
              <a:cs typeface="Arial" panose="020B0604020202020204" pitchFamily="34" charset="0"/>
            </a:endParaRPr>
          </a:p>
          <a:p>
            <a:r>
              <a:rPr lang="en-US" sz="1600" b="1" dirty="0">
                <a:solidFill>
                  <a:schemeClr val="bg1">
                    <a:lumMod val="75000"/>
                  </a:schemeClr>
                </a:solidFill>
                <a:latin typeface="Arial" panose="020B0604020202020204" pitchFamily="34" charset="0"/>
                <a:cs typeface="Arial" panose="020B0604020202020204" pitchFamily="34" charset="0"/>
              </a:rPr>
              <a:t>Long – “taking a long position”:  </a:t>
            </a:r>
            <a:r>
              <a:rPr lang="en-US" sz="1600" dirty="0">
                <a:solidFill>
                  <a:schemeClr val="bg1">
                    <a:lumMod val="75000"/>
                  </a:schemeClr>
                </a:solidFill>
                <a:latin typeface="Arial" panose="020B0604020202020204" pitchFamily="34" charset="0"/>
                <a:cs typeface="Arial" panose="020B0604020202020204" pitchFamily="34" charset="0"/>
              </a:rPr>
              <a:t>Having a “long” position in a security means that you own the security. Investors maintain “long” security positions in the expectation that the stock will rise in value in the future.</a:t>
            </a:r>
          </a:p>
        </p:txBody>
      </p:sp>
      <p:sp>
        <p:nvSpPr>
          <p:cNvPr id="14" name="TextBox 13">
            <a:extLst>
              <a:ext uri="{FF2B5EF4-FFF2-40B4-BE49-F238E27FC236}">
                <a16:creationId xmlns:a16="http://schemas.microsoft.com/office/drawing/2014/main" id="{1228D691-48D3-4217-3B0D-D26B1FBA5B59}"/>
              </a:ext>
            </a:extLst>
          </p:cNvPr>
          <p:cNvSpPr txBox="1"/>
          <p:nvPr/>
        </p:nvSpPr>
        <p:spPr>
          <a:xfrm>
            <a:off x="3046810" y="3244334"/>
            <a:ext cx="6093618" cy="369332"/>
          </a:xfrm>
          <a:prstGeom prst="rect">
            <a:avLst/>
          </a:prstGeom>
          <a:noFill/>
        </p:spPr>
        <p:txBody>
          <a:bodyPr wrap="square">
            <a:spAutoFit/>
          </a:bodyPr>
          <a:lstStyle/>
          <a:p>
            <a:r>
              <a:rPr lang="en-US">
                <a:hlinkClick r:id="rId3"/>
              </a:rPr>
              <a:t>Upload files </a:t>
            </a:r>
            <a:endParaRPr lang="en-US"/>
          </a:p>
        </p:txBody>
      </p:sp>
    </p:spTree>
    <p:extLst>
      <p:ext uri="{BB962C8B-B14F-4D97-AF65-F5344CB8AC3E}">
        <p14:creationId xmlns:p14="http://schemas.microsoft.com/office/powerpoint/2010/main" val="743792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Frame the Problem</a:t>
            </a:r>
          </a:p>
        </p:txBody>
      </p:sp>
      <p:sp>
        <p:nvSpPr>
          <p:cNvPr id="8" name="TextBox 7">
            <a:extLst>
              <a:ext uri="{FF2B5EF4-FFF2-40B4-BE49-F238E27FC236}">
                <a16:creationId xmlns:a16="http://schemas.microsoft.com/office/drawing/2014/main" id="{A52CF821-9288-CE2D-732A-450345E1ED3B}"/>
              </a:ext>
            </a:extLst>
          </p:cNvPr>
          <p:cNvSpPr txBox="1"/>
          <p:nvPr/>
        </p:nvSpPr>
        <p:spPr>
          <a:xfrm>
            <a:off x="2819397" y="2213313"/>
            <a:ext cx="6924676" cy="2862322"/>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bg1">
                    <a:lumMod val="75000"/>
                  </a:schemeClr>
                </a:solidFill>
                <a:effectLst/>
                <a:latin typeface="Arial" panose="020B0604020202020204" pitchFamily="34" charset="0"/>
                <a:cs typeface="Arial" panose="020B0604020202020204" pitchFamily="34" charset="0"/>
              </a:rPr>
              <a:t>Our project aims at establishing security trading recommendations depending on moving average convergence and divergence, using exponential moving averages of closing prices of time series data frame.</a:t>
            </a:r>
          </a:p>
          <a:p>
            <a:endParaRPr lang="en-US" b="0" i="0" dirty="0">
              <a:solidFill>
                <a:schemeClr val="bg1">
                  <a:lumMod val="75000"/>
                </a:schemeClr>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chemeClr val="bg1">
                    <a:lumMod val="75000"/>
                  </a:schemeClr>
                </a:solidFill>
                <a:effectLst/>
                <a:latin typeface="Arial" panose="020B0604020202020204" pitchFamily="34" charset="0"/>
                <a:cs typeface="Arial" panose="020B0604020202020204" pitchFamily="34" charset="0"/>
              </a:rPr>
              <a:t>The “MACD</a:t>
            </a:r>
            <a:r>
              <a:rPr lang="en-US" dirty="0">
                <a:solidFill>
                  <a:schemeClr val="bg1">
                    <a:lumMod val="75000"/>
                  </a:schemeClr>
                </a:solidFill>
                <a:latin typeface="Arial" panose="020B0604020202020204" pitchFamily="34" charset="0"/>
                <a:cs typeface="Arial" panose="020B0604020202020204" pitchFamily="34" charset="0"/>
              </a:rPr>
              <a:t>”</a:t>
            </a:r>
            <a:r>
              <a:rPr lang="en-US" b="0" i="0" dirty="0">
                <a:solidFill>
                  <a:schemeClr val="bg1">
                    <a:lumMod val="75000"/>
                  </a:schemeClr>
                </a:solidFill>
                <a:effectLst/>
                <a:latin typeface="Arial" panose="020B0604020202020204" pitchFamily="34" charset="0"/>
                <a:cs typeface="Arial" panose="020B0604020202020204" pitchFamily="34" charset="0"/>
              </a:rPr>
              <a:t> is a popular technical indicator used in trading and investing to identify potential  trend reversals, generate buy or sell signals, and  assess the overall momentum of an asset.</a:t>
            </a:r>
            <a:endParaRPr lang="en-US" dirty="0">
              <a:solidFill>
                <a:schemeClr val="bg1">
                  <a:lumMod val="75000"/>
                </a:schemeClr>
              </a:solidFill>
              <a:latin typeface="Arial" panose="020B0604020202020204" pitchFamily="34" charset="0"/>
              <a:cs typeface="Arial" panose="020B0604020202020204" pitchFamily="34" charset="0"/>
            </a:endParaRPr>
          </a:p>
          <a:p>
            <a:r>
              <a:rPr lang="en-US" dirty="0">
                <a:solidFill>
                  <a:schemeClr val="bg1">
                    <a:lumMod val="75000"/>
                  </a:schemeClr>
                </a:solidFill>
                <a:latin typeface="Arial" panose="020B0604020202020204" pitchFamily="34" charset="0"/>
                <a:cs typeface="Arial" panose="020B0604020202020204" pitchFamily="34" charset="0"/>
              </a:rPr>
              <a:t>     </a:t>
            </a:r>
            <a:r>
              <a:rPr lang="en-US" b="0" dirty="0">
                <a:solidFill>
                  <a:schemeClr val="bg1">
                    <a:lumMod val="75000"/>
                  </a:schemeClr>
                </a:solidFill>
                <a:effectLst/>
                <a:latin typeface="Arial" panose="020B0604020202020204" pitchFamily="34" charset="0"/>
                <a:cs typeface="Arial" panose="020B0604020202020204" pitchFamily="34" charset="0"/>
              </a:rPr>
              <a:t>It  consists of two lines: the MACD line and the signal line.</a:t>
            </a:r>
            <a:br>
              <a:rPr lang="en-US" dirty="0">
                <a:solidFill>
                  <a:schemeClr val="bg1">
                    <a:lumMod val="75000"/>
                  </a:schemeClr>
                </a:solidFill>
              </a:rPr>
            </a:br>
            <a:endParaRPr lang="en-US" dirty="0">
              <a:solidFill>
                <a:schemeClr val="bg1">
                  <a:lumMod val="75000"/>
                </a:schemeClr>
              </a:solidFill>
            </a:endParaRPr>
          </a:p>
        </p:txBody>
      </p:sp>
      <p:sp>
        <p:nvSpPr>
          <p:cNvPr id="10" name="TextBox 9">
            <a:extLst>
              <a:ext uri="{FF2B5EF4-FFF2-40B4-BE49-F238E27FC236}">
                <a16:creationId xmlns:a16="http://schemas.microsoft.com/office/drawing/2014/main" id="{991DB775-62CE-BC9F-AD32-1DEE38E317B0}"/>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Harith </a:t>
            </a:r>
            <a:r>
              <a:rPr lang="en-US" sz="1400" i="1" dirty="0" err="1">
                <a:solidFill>
                  <a:schemeClr val="bg1">
                    <a:lumMod val="75000"/>
                  </a:schemeClr>
                </a:solidFill>
                <a:latin typeface="Arial" panose="020B0604020202020204" pitchFamily="34" charset="0"/>
                <a:cs typeface="Arial" panose="020B0604020202020204" pitchFamily="34" charset="0"/>
              </a:rPr>
              <a:t>Alshuwaykh</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9103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0BAC1A3-E33E-AC95-5A48-AA88945DD79B}"/>
              </a:ext>
            </a:extLst>
          </p:cNvPr>
          <p:cNvSpPr txBox="1"/>
          <p:nvPr/>
        </p:nvSpPr>
        <p:spPr>
          <a:xfrm>
            <a:off x="126206" y="569684"/>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Explain the Solution</a:t>
            </a:r>
          </a:p>
        </p:txBody>
      </p:sp>
      <p:sp>
        <p:nvSpPr>
          <p:cNvPr id="8" name="TextBox 7">
            <a:extLst>
              <a:ext uri="{FF2B5EF4-FFF2-40B4-BE49-F238E27FC236}">
                <a16:creationId xmlns:a16="http://schemas.microsoft.com/office/drawing/2014/main" id="{DF161E08-E621-AEC3-BA04-312E24909C70}"/>
              </a:ext>
            </a:extLst>
          </p:cNvPr>
          <p:cNvSpPr txBox="1"/>
          <p:nvPr/>
        </p:nvSpPr>
        <p:spPr>
          <a:xfrm>
            <a:off x="446485" y="1531620"/>
            <a:ext cx="6093618" cy="1200329"/>
          </a:xfrm>
          <a:prstGeom prst="rect">
            <a:avLst/>
          </a:prstGeom>
          <a:noFill/>
        </p:spPr>
        <p:txBody>
          <a:bodyPr wrap="square">
            <a:spAutoFit/>
          </a:bodyPr>
          <a:lstStyle/>
          <a:p>
            <a:pPr algn="l"/>
            <a:r>
              <a:rPr lang="en-US" b="0" i="0" dirty="0">
                <a:solidFill>
                  <a:schemeClr val="bg1"/>
                </a:solidFill>
                <a:effectLst/>
                <a:latin typeface="Arial" panose="020B0604020202020204" pitchFamily="34" charset="0"/>
                <a:cs typeface="Arial" panose="020B0604020202020204" pitchFamily="34" charset="0"/>
              </a:rPr>
              <a:t>What is our solution?</a:t>
            </a:r>
            <a:br>
              <a:rPr lang="en-US" b="0" i="0" dirty="0">
                <a:solidFill>
                  <a:schemeClr val="bg1"/>
                </a:solidFill>
                <a:effectLst/>
                <a:latin typeface="Arial" panose="020B0604020202020204" pitchFamily="34" charset="0"/>
                <a:cs typeface="Arial" panose="020B0604020202020204" pitchFamily="34" charset="0"/>
              </a:rPr>
            </a:br>
            <a:endParaRPr lang="en-US" b="0" i="0" dirty="0">
              <a:solidFill>
                <a:schemeClr val="bg1"/>
              </a:solidFill>
              <a:effectLst/>
              <a:latin typeface="Arial" panose="020B0604020202020204" pitchFamily="34" charset="0"/>
              <a:cs typeface="Arial" panose="020B0604020202020204" pitchFamily="34" charset="0"/>
            </a:endParaRPr>
          </a:p>
          <a:p>
            <a:br>
              <a:rPr lang="en-US" b="0" i="0" dirty="0">
                <a:solidFill>
                  <a:srgbClr val="1D1C1D"/>
                </a:solidFill>
                <a:effectLst/>
                <a:latin typeface="Slack-Lato"/>
              </a:rPr>
            </a:br>
            <a:endParaRPr lang="en-US" dirty="0"/>
          </a:p>
        </p:txBody>
      </p:sp>
      <p:sp>
        <p:nvSpPr>
          <p:cNvPr id="10" name="TextBox 9">
            <a:extLst>
              <a:ext uri="{FF2B5EF4-FFF2-40B4-BE49-F238E27FC236}">
                <a16:creationId xmlns:a16="http://schemas.microsoft.com/office/drawing/2014/main" id="{1DBF9502-735C-7CA5-B569-F21841713C34}"/>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331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A4CB755-B693-ACC0-0458-5A0D41CA6C6B}"/>
              </a:ext>
            </a:extLst>
          </p:cNvPr>
          <p:cNvPicPr>
            <a:picLocks noChangeAspect="1"/>
          </p:cNvPicPr>
          <p:nvPr/>
        </p:nvPicPr>
        <p:blipFill>
          <a:blip r:embed="rId2"/>
          <a:stretch>
            <a:fillRect/>
          </a:stretch>
        </p:blipFill>
        <p:spPr>
          <a:xfrm>
            <a:off x="2059787" y="2317343"/>
            <a:ext cx="8077200" cy="4131087"/>
          </a:xfrm>
          <a:prstGeom prst="rect">
            <a:avLst/>
          </a:prstGeom>
        </p:spPr>
      </p:pic>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2240756"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Data manipulation: </a:t>
            </a:r>
          </a:p>
        </p:txBody>
      </p:sp>
      <p:sp>
        <p:nvSpPr>
          <p:cNvPr id="14" name="TextBox 13">
            <a:extLst>
              <a:ext uri="{FF2B5EF4-FFF2-40B4-BE49-F238E27FC236}">
                <a16:creationId xmlns:a16="http://schemas.microsoft.com/office/drawing/2014/main" id="{60E261D6-F75F-3D15-6B4D-B5FEDDA8CB80}"/>
              </a:ext>
            </a:extLst>
          </p:cNvPr>
          <p:cNvSpPr txBox="1"/>
          <p:nvPr/>
        </p:nvSpPr>
        <p:spPr>
          <a:xfrm>
            <a:off x="2021681" y="1729489"/>
            <a:ext cx="8922543"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To begin checking our program we  pulled historical stock data for Apple from Alpaca </a:t>
            </a:r>
          </a:p>
        </p:txBody>
      </p:sp>
    </p:spTree>
    <p:extLst>
      <p:ext uri="{BB962C8B-B14F-4D97-AF65-F5344CB8AC3E}">
        <p14:creationId xmlns:p14="http://schemas.microsoft.com/office/powerpoint/2010/main" val="3755655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2971796"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Data format continued: </a:t>
            </a:r>
          </a:p>
        </p:txBody>
      </p:sp>
      <p:sp>
        <p:nvSpPr>
          <p:cNvPr id="14" name="TextBox 13">
            <a:extLst>
              <a:ext uri="{FF2B5EF4-FFF2-40B4-BE49-F238E27FC236}">
                <a16:creationId xmlns:a16="http://schemas.microsoft.com/office/drawing/2014/main" id="{60E261D6-F75F-3D15-6B4D-B5FEDDA8CB80}"/>
              </a:ext>
            </a:extLst>
          </p:cNvPr>
          <p:cNvSpPr txBox="1"/>
          <p:nvPr/>
        </p:nvSpPr>
        <p:spPr>
          <a:xfrm>
            <a:off x="1685937" y="1991163"/>
            <a:ext cx="8615361" cy="646331"/>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We then cleaned the data by dropping columns that do not relate to our function such as </a:t>
            </a:r>
            <a:r>
              <a:rPr lang="en-US" b="0" dirty="0">
                <a:solidFill>
                  <a:schemeClr val="bg1">
                    <a:lumMod val="85000"/>
                  </a:schemeClr>
                </a:solidFill>
                <a:effectLst/>
                <a:latin typeface="Arial" panose="020B0604020202020204" pitchFamily="34" charset="0"/>
                <a:cs typeface="Arial" panose="020B0604020202020204" pitchFamily="34" charset="0"/>
              </a:rPr>
              <a:t>'high','low','trade_count','open','volume','</a:t>
            </a:r>
            <a:r>
              <a:rPr lang="en-US" b="0" dirty="0" err="1">
                <a:solidFill>
                  <a:schemeClr val="bg1">
                    <a:lumMod val="85000"/>
                  </a:schemeClr>
                </a:solidFill>
                <a:effectLst/>
                <a:latin typeface="Arial" panose="020B0604020202020204" pitchFamily="34" charset="0"/>
                <a:cs typeface="Arial" panose="020B0604020202020204" pitchFamily="34" charset="0"/>
              </a:rPr>
              <a:t>vwap</a:t>
            </a:r>
            <a:r>
              <a:rPr lang="en-US" b="0" dirty="0">
                <a:solidFill>
                  <a:schemeClr val="bg1">
                    <a:lumMod val="85000"/>
                  </a:schemeClr>
                </a:solidFill>
                <a:effectLst/>
                <a:latin typeface="Arial" panose="020B0604020202020204" pitchFamily="34" charset="0"/>
                <a:cs typeface="Arial" panose="020B0604020202020204" pitchFamily="34" charset="0"/>
              </a:rPr>
              <a:t>','symbol'</a:t>
            </a:r>
          </a:p>
        </p:txBody>
      </p:sp>
      <p:pic>
        <p:nvPicPr>
          <p:cNvPr id="13" name="Picture 12">
            <a:extLst>
              <a:ext uri="{FF2B5EF4-FFF2-40B4-BE49-F238E27FC236}">
                <a16:creationId xmlns:a16="http://schemas.microsoft.com/office/drawing/2014/main" id="{69FAC53D-7472-919B-5292-2BA2E0B1D884}"/>
              </a:ext>
            </a:extLst>
          </p:cNvPr>
          <p:cNvPicPr>
            <a:picLocks noChangeAspect="1"/>
          </p:cNvPicPr>
          <p:nvPr/>
        </p:nvPicPr>
        <p:blipFill>
          <a:blip r:embed="rId2"/>
          <a:stretch>
            <a:fillRect/>
          </a:stretch>
        </p:blipFill>
        <p:spPr>
          <a:xfrm>
            <a:off x="1614497" y="2687427"/>
            <a:ext cx="9144000" cy="1070255"/>
          </a:xfrm>
          <a:prstGeom prst="rect">
            <a:avLst/>
          </a:prstGeom>
        </p:spPr>
      </p:pic>
      <p:sp>
        <p:nvSpPr>
          <p:cNvPr id="16" name="TextBox 15">
            <a:extLst>
              <a:ext uri="{FF2B5EF4-FFF2-40B4-BE49-F238E27FC236}">
                <a16:creationId xmlns:a16="http://schemas.microsoft.com/office/drawing/2014/main" id="{772F1DD8-B1DF-169B-EAF2-3E2A885B2ABA}"/>
              </a:ext>
            </a:extLst>
          </p:cNvPr>
          <p:cNvSpPr txBox="1"/>
          <p:nvPr/>
        </p:nvSpPr>
        <p:spPr>
          <a:xfrm>
            <a:off x="1685937" y="4466430"/>
            <a:ext cx="8143874" cy="646331"/>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We then used our cleaned data to make our different exponential moving averages in order to create our </a:t>
            </a:r>
            <a:r>
              <a:rPr lang="en-US" dirty="0" err="1">
                <a:solidFill>
                  <a:schemeClr val="bg1">
                    <a:lumMod val="85000"/>
                  </a:schemeClr>
                </a:solidFill>
                <a:latin typeface="Arial" panose="020B0604020202020204" pitchFamily="34" charset="0"/>
                <a:cs typeface="Arial" panose="020B0604020202020204" pitchFamily="34" charset="0"/>
              </a:rPr>
              <a:t>macd</a:t>
            </a:r>
            <a:r>
              <a:rPr lang="en-US" dirty="0">
                <a:solidFill>
                  <a:schemeClr val="bg1">
                    <a:lumMod val="85000"/>
                  </a:schemeClr>
                </a:solidFill>
                <a:latin typeface="Arial" panose="020B0604020202020204" pitchFamily="34" charset="0"/>
                <a:cs typeface="Arial" panose="020B0604020202020204" pitchFamily="34" charset="0"/>
              </a:rPr>
              <a:t> line .</a:t>
            </a:r>
            <a:endParaRPr lang="en-US" b="0" dirty="0">
              <a:solidFill>
                <a:schemeClr val="bg1">
                  <a:lumMod val="85000"/>
                </a:schemeClr>
              </a:solidFill>
              <a:effectLst/>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3E5FCD0F-EDC3-E048-FBA3-603034F03E13}"/>
              </a:ext>
            </a:extLst>
          </p:cNvPr>
          <p:cNvPicPr>
            <a:picLocks noChangeAspect="1"/>
          </p:cNvPicPr>
          <p:nvPr/>
        </p:nvPicPr>
        <p:blipFill>
          <a:blip r:embed="rId3"/>
          <a:stretch>
            <a:fillRect/>
          </a:stretch>
        </p:blipFill>
        <p:spPr>
          <a:xfrm>
            <a:off x="1500193" y="5186217"/>
            <a:ext cx="8629649" cy="731550"/>
          </a:xfrm>
          <a:prstGeom prst="rect">
            <a:avLst/>
          </a:prstGeom>
        </p:spPr>
      </p:pic>
    </p:spTree>
    <p:extLst>
      <p:ext uri="{BB962C8B-B14F-4D97-AF65-F5344CB8AC3E}">
        <p14:creationId xmlns:p14="http://schemas.microsoft.com/office/powerpoint/2010/main" val="4114163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2971796"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Data format continued: </a:t>
            </a:r>
          </a:p>
        </p:txBody>
      </p:sp>
      <p:sp>
        <p:nvSpPr>
          <p:cNvPr id="14" name="TextBox 13">
            <a:extLst>
              <a:ext uri="{FF2B5EF4-FFF2-40B4-BE49-F238E27FC236}">
                <a16:creationId xmlns:a16="http://schemas.microsoft.com/office/drawing/2014/main" id="{60E261D6-F75F-3D15-6B4D-B5FEDDA8CB80}"/>
              </a:ext>
            </a:extLst>
          </p:cNvPr>
          <p:cNvSpPr txBox="1"/>
          <p:nvPr/>
        </p:nvSpPr>
        <p:spPr>
          <a:xfrm>
            <a:off x="1643073" y="1919723"/>
            <a:ext cx="8615361"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We then added our EWMs back to the data frame</a:t>
            </a:r>
          </a:p>
        </p:txBody>
      </p:sp>
      <p:sp>
        <p:nvSpPr>
          <p:cNvPr id="16" name="TextBox 15">
            <a:extLst>
              <a:ext uri="{FF2B5EF4-FFF2-40B4-BE49-F238E27FC236}">
                <a16:creationId xmlns:a16="http://schemas.microsoft.com/office/drawing/2014/main" id="{772F1DD8-B1DF-169B-EAF2-3E2A885B2ABA}"/>
              </a:ext>
            </a:extLst>
          </p:cNvPr>
          <p:cNvSpPr txBox="1"/>
          <p:nvPr/>
        </p:nvSpPr>
        <p:spPr>
          <a:xfrm>
            <a:off x="1643073" y="3709678"/>
            <a:ext cx="5143489"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We then added our MACD line to the data frame </a:t>
            </a:r>
          </a:p>
        </p:txBody>
      </p:sp>
      <p:sp>
        <p:nvSpPr>
          <p:cNvPr id="8" name="TextBox 7">
            <a:extLst>
              <a:ext uri="{FF2B5EF4-FFF2-40B4-BE49-F238E27FC236}">
                <a16:creationId xmlns:a16="http://schemas.microsoft.com/office/drawing/2014/main" id="{2A354E05-1687-9D67-4046-07796943CE9C}"/>
              </a:ext>
            </a:extLst>
          </p:cNvPr>
          <p:cNvSpPr txBox="1"/>
          <p:nvPr/>
        </p:nvSpPr>
        <p:spPr>
          <a:xfrm>
            <a:off x="1643073" y="5083298"/>
            <a:ext cx="8143874" cy="369332"/>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We then added our signal line to the data frame</a:t>
            </a:r>
          </a:p>
        </p:txBody>
      </p:sp>
      <p:pic>
        <p:nvPicPr>
          <p:cNvPr id="18" name="Picture 17">
            <a:extLst>
              <a:ext uri="{FF2B5EF4-FFF2-40B4-BE49-F238E27FC236}">
                <a16:creationId xmlns:a16="http://schemas.microsoft.com/office/drawing/2014/main" id="{DBC1BD11-C69A-4983-1EE8-50C28953F7BD}"/>
              </a:ext>
            </a:extLst>
          </p:cNvPr>
          <p:cNvPicPr>
            <a:picLocks noChangeAspect="1"/>
          </p:cNvPicPr>
          <p:nvPr/>
        </p:nvPicPr>
        <p:blipFill>
          <a:blip r:embed="rId2"/>
          <a:stretch>
            <a:fillRect/>
          </a:stretch>
        </p:blipFill>
        <p:spPr>
          <a:xfrm>
            <a:off x="1643073" y="2318939"/>
            <a:ext cx="9840698" cy="895475"/>
          </a:xfrm>
          <a:prstGeom prst="rect">
            <a:avLst/>
          </a:prstGeom>
        </p:spPr>
      </p:pic>
      <p:pic>
        <p:nvPicPr>
          <p:cNvPr id="20" name="Picture 19">
            <a:extLst>
              <a:ext uri="{FF2B5EF4-FFF2-40B4-BE49-F238E27FC236}">
                <a16:creationId xmlns:a16="http://schemas.microsoft.com/office/drawing/2014/main" id="{370361FF-5672-3068-0DF5-F6821E140978}"/>
              </a:ext>
            </a:extLst>
          </p:cNvPr>
          <p:cNvPicPr>
            <a:picLocks noChangeAspect="1"/>
          </p:cNvPicPr>
          <p:nvPr/>
        </p:nvPicPr>
        <p:blipFill>
          <a:blip r:embed="rId3"/>
          <a:stretch>
            <a:fillRect/>
          </a:stretch>
        </p:blipFill>
        <p:spPr>
          <a:xfrm>
            <a:off x="1643073" y="4083112"/>
            <a:ext cx="5582429" cy="447737"/>
          </a:xfrm>
          <a:prstGeom prst="rect">
            <a:avLst/>
          </a:prstGeom>
        </p:spPr>
      </p:pic>
      <p:pic>
        <p:nvPicPr>
          <p:cNvPr id="22" name="Picture 21">
            <a:extLst>
              <a:ext uri="{FF2B5EF4-FFF2-40B4-BE49-F238E27FC236}">
                <a16:creationId xmlns:a16="http://schemas.microsoft.com/office/drawing/2014/main" id="{FDF93EAA-E790-657F-CEA7-147C1AA66749}"/>
              </a:ext>
            </a:extLst>
          </p:cNvPr>
          <p:cNvPicPr>
            <a:picLocks noChangeAspect="1"/>
          </p:cNvPicPr>
          <p:nvPr/>
        </p:nvPicPr>
        <p:blipFill>
          <a:blip r:embed="rId4"/>
          <a:stretch>
            <a:fillRect/>
          </a:stretch>
        </p:blipFill>
        <p:spPr>
          <a:xfrm>
            <a:off x="1643073" y="5480681"/>
            <a:ext cx="6020640" cy="390580"/>
          </a:xfrm>
          <a:prstGeom prst="rect">
            <a:avLst/>
          </a:prstGeom>
        </p:spPr>
      </p:pic>
    </p:spTree>
    <p:extLst>
      <p:ext uri="{BB962C8B-B14F-4D97-AF65-F5344CB8AC3E}">
        <p14:creationId xmlns:p14="http://schemas.microsoft.com/office/powerpoint/2010/main" val="1997918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2971796"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Data format continued: </a:t>
            </a:r>
          </a:p>
        </p:txBody>
      </p:sp>
      <p:sp>
        <p:nvSpPr>
          <p:cNvPr id="13" name="TextBox 12">
            <a:extLst>
              <a:ext uri="{FF2B5EF4-FFF2-40B4-BE49-F238E27FC236}">
                <a16:creationId xmlns:a16="http://schemas.microsoft.com/office/drawing/2014/main" id="{5DDB1CC4-D43D-406A-711F-08AF02AF1E39}"/>
              </a:ext>
            </a:extLst>
          </p:cNvPr>
          <p:cNvSpPr txBox="1"/>
          <p:nvPr/>
        </p:nvSpPr>
        <p:spPr>
          <a:xfrm>
            <a:off x="1728790" y="1927226"/>
            <a:ext cx="8143874" cy="646331"/>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We then created a returns column in our data frame by calculating the percent change of the close price for each time period. </a:t>
            </a:r>
            <a:endParaRPr lang="en-US" b="0" dirty="0">
              <a:solidFill>
                <a:schemeClr val="bg1">
                  <a:lumMod val="85000"/>
                </a:schemeClr>
              </a:solidFill>
              <a:effectLst/>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5B182838-A603-41B8-2391-B83DDD350126}"/>
              </a:ext>
            </a:extLst>
          </p:cNvPr>
          <p:cNvPicPr>
            <a:picLocks noChangeAspect="1"/>
          </p:cNvPicPr>
          <p:nvPr/>
        </p:nvPicPr>
        <p:blipFill>
          <a:blip r:embed="rId2"/>
          <a:stretch>
            <a:fillRect/>
          </a:stretch>
        </p:blipFill>
        <p:spPr>
          <a:xfrm>
            <a:off x="1728790" y="2702144"/>
            <a:ext cx="6687483" cy="419158"/>
          </a:xfrm>
          <a:prstGeom prst="rect">
            <a:avLst/>
          </a:prstGeom>
        </p:spPr>
      </p:pic>
    </p:spTree>
    <p:extLst>
      <p:ext uri="{BB962C8B-B14F-4D97-AF65-F5344CB8AC3E}">
        <p14:creationId xmlns:p14="http://schemas.microsoft.com/office/powerpoint/2010/main" val="2903743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203</TotalTime>
  <Words>1253</Words>
  <Application>Microsoft Office PowerPoint</Application>
  <PresentationFormat>Widescreen</PresentationFormat>
  <Paragraphs>140</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Inter</vt:lpstr>
      <vt:lpstr>Roboto</vt:lpstr>
      <vt:lpstr>Slack-Lato</vt:lpstr>
      <vt:lpstr>Office Theme</vt:lpstr>
      <vt:lpstr>MACD Indicator as a Trading Strategy 14 November 2023</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MACD Indicator as a Trading Strategy 14 November 2023</dc:title>
  <dc:creator>Erin OLeary</dc:creator>
  <cp:lastModifiedBy>Erin OLeary</cp:lastModifiedBy>
  <cp:revision>20</cp:revision>
  <dcterms:created xsi:type="dcterms:W3CDTF">2023-11-08T04:02:47Z</dcterms:created>
  <dcterms:modified xsi:type="dcterms:W3CDTF">2023-11-09T21:57:57Z</dcterms:modified>
</cp:coreProperties>
</file>