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58" r:id="rId5"/>
    <p:sldId id="268" r:id="rId6"/>
    <p:sldId id="275" r:id="rId7"/>
    <p:sldId id="261" r:id="rId8"/>
    <p:sldId id="269" r:id="rId9"/>
    <p:sldId id="277" r:id="rId10"/>
    <p:sldId id="279" r:id="rId11"/>
    <p:sldId id="278" r:id="rId12"/>
    <p:sldId id="271" r:id="rId13"/>
    <p:sldId id="272" r:id="rId14"/>
    <p:sldId id="270" r:id="rId15"/>
    <p:sldId id="262" r:id="rId16"/>
    <p:sldId id="274" r:id="rId17"/>
    <p:sldId id="281" r:id="rId18"/>
    <p:sldId id="280" r:id="rId19"/>
    <p:sldId id="273" r:id="rId20"/>
    <p:sldId id="263"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6378" autoAdjust="0"/>
  </p:normalViewPr>
  <p:slideViewPr>
    <p:cSldViewPr snapToGrid="0">
      <p:cViewPr varScale="1">
        <p:scale>
          <a:sx n="84" d="100"/>
          <a:sy n="84" d="100"/>
        </p:scale>
        <p:origin x="659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13 </a:t>
            </a: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80376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1550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3" name="TextBox 12">
            <a:extLst>
              <a:ext uri="{FF2B5EF4-FFF2-40B4-BE49-F238E27FC236}">
                <a16:creationId xmlns:a16="http://schemas.microsoft.com/office/drawing/2014/main" id="{5DDB1CC4-D43D-406A-711F-08AF02AF1E39}"/>
              </a:ext>
            </a:extLst>
          </p:cNvPr>
          <p:cNvSpPr txBox="1"/>
          <p:nvPr/>
        </p:nvSpPr>
        <p:spPr>
          <a:xfrm>
            <a:off x="1728790" y="1927226"/>
            <a:ext cx="8143874"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created a returns column in our data frame by calculating the percent change of the close price for each time period.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B182838-A603-41B8-2391-B83DDD350126}"/>
              </a:ext>
            </a:extLst>
          </p:cNvPr>
          <p:cNvPicPr>
            <a:picLocks noChangeAspect="1"/>
          </p:cNvPicPr>
          <p:nvPr/>
        </p:nvPicPr>
        <p:blipFill>
          <a:blip r:embed="rId2"/>
          <a:stretch>
            <a:fillRect/>
          </a:stretch>
        </p:blipFill>
        <p:spPr>
          <a:xfrm>
            <a:off x="1728790" y="2702144"/>
            <a:ext cx="6687483" cy="419158"/>
          </a:xfrm>
          <a:prstGeom prst="rect">
            <a:avLst/>
          </a:prstGeom>
        </p:spPr>
      </p:pic>
    </p:spTree>
    <p:extLst>
      <p:ext uri="{BB962C8B-B14F-4D97-AF65-F5344CB8AC3E}">
        <p14:creationId xmlns:p14="http://schemas.microsoft.com/office/powerpoint/2010/main" val="290374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5104254"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ADDING SPY INFORMATION AS A CHECK:</a:t>
            </a:r>
          </a:p>
        </p:txBody>
      </p:sp>
      <p:pic>
        <p:nvPicPr>
          <p:cNvPr id="6" name="Content Placeholder 8">
            <a:extLst>
              <a:ext uri="{FF2B5EF4-FFF2-40B4-BE49-F238E27FC236}">
                <a16:creationId xmlns:a16="http://schemas.microsoft.com/office/drawing/2014/main" id="{B1EF28EB-A726-CCC4-2471-9D8DCEAC6723}"/>
              </a:ext>
            </a:extLst>
          </p:cNvPr>
          <p:cNvPicPr>
            <a:picLocks noChangeAspect="1"/>
          </p:cNvPicPr>
          <p:nvPr/>
        </p:nvPicPr>
        <p:blipFill>
          <a:blip r:embed="rId2"/>
          <a:stretch>
            <a:fillRect/>
          </a:stretch>
        </p:blipFill>
        <p:spPr>
          <a:xfrm>
            <a:off x="2733678" y="1959626"/>
            <a:ext cx="8328226" cy="3998360"/>
          </a:xfrm>
          <a:prstGeom prst="rect">
            <a:avLst/>
          </a:prstGeom>
        </p:spPr>
      </p:pic>
    </p:spTree>
    <p:extLst>
      <p:ext uri="{BB962C8B-B14F-4D97-AF65-F5344CB8AC3E}">
        <p14:creationId xmlns:p14="http://schemas.microsoft.com/office/powerpoint/2010/main" val="38877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0" name="Picture 9">
            <a:extLst>
              <a:ext uri="{FF2B5EF4-FFF2-40B4-BE49-F238E27FC236}">
                <a16:creationId xmlns:a16="http://schemas.microsoft.com/office/drawing/2014/main" id="{DDD7F135-0BFD-EADE-6AF2-C3DE6D5EA351}"/>
              </a:ext>
            </a:extLst>
          </p:cNvPr>
          <p:cNvPicPr>
            <a:picLocks noChangeAspect="1"/>
          </p:cNvPicPr>
          <p:nvPr/>
        </p:nvPicPr>
        <p:blipFill>
          <a:blip r:embed="rId2"/>
          <a:stretch>
            <a:fillRect/>
          </a:stretch>
        </p:blipFill>
        <p:spPr>
          <a:xfrm>
            <a:off x="2514601" y="1927226"/>
            <a:ext cx="6815722" cy="4623848"/>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0" name="Picture 9">
            <a:extLst>
              <a:ext uri="{FF2B5EF4-FFF2-40B4-BE49-F238E27FC236}">
                <a16:creationId xmlns:a16="http://schemas.microsoft.com/office/drawing/2014/main" id="{193CABCB-71D4-37C0-81CD-532B0EA12B82}"/>
              </a:ext>
            </a:extLst>
          </p:cNvPr>
          <p:cNvPicPr>
            <a:picLocks noChangeAspect="1"/>
          </p:cNvPicPr>
          <p:nvPr/>
        </p:nvPicPr>
        <p:blipFill>
          <a:blip r:embed="rId2"/>
          <a:stretch>
            <a:fillRect/>
          </a:stretch>
        </p:blipFill>
        <p:spPr>
          <a:xfrm>
            <a:off x="1705217" y="1955339"/>
            <a:ext cx="8644644" cy="4635416"/>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This is a short example of what the trades look like as time stamps.  We start off buying at the open, then when the MACD line pass the signal line we sell because the signal line is indicating a downwards trend.</a:t>
            </a:r>
          </a:p>
        </p:txBody>
      </p:sp>
      <p:grpSp>
        <p:nvGrpSpPr>
          <p:cNvPr id="16" name="Group 15">
            <a:extLst>
              <a:ext uri="{FF2B5EF4-FFF2-40B4-BE49-F238E27FC236}">
                <a16:creationId xmlns:a16="http://schemas.microsoft.com/office/drawing/2014/main" id="{821680B3-8D51-7FC1-831C-79328DD68062}"/>
              </a:ext>
            </a:extLst>
          </p:cNvPr>
          <p:cNvGrpSpPr/>
          <p:nvPr/>
        </p:nvGrpSpPr>
        <p:grpSpPr>
          <a:xfrm>
            <a:off x="1001592" y="2636332"/>
            <a:ext cx="10155740" cy="3032686"/>
            <a:chOff x="1298772" y="2899222"/>
            <a:chExt cx="10155740" cy="3032686"/>
          </a:xfrm>
        </p:grpSpPr>
        <p:pic>
          <p:nvPicPr>
            <p:cNvPr id="7" name="Picture 6">
              <a:extLst>
                <a:ext uri="{FF2B5EF4-FFF2-40B4-BE49-F238E27FC236}">
                  <a16:creationId xmlns:a16="http://schemas.microsoft.com/office/drawing/2014/main" id="{571CE30E-10EA-AC7B-6C0A-FAF8F7208729}"/>
                </a:ext>
              </a:extLst>
            </p:cNvPr>
            <p:cNvPicPr>
              <a:picLocks noChangeAspect="1"/>
            </p:cNvPicPr>
            <p:nvPr/>
          </p:nvPicPr>
          <p:blipFill rotWithShape="1">
            <a:blip r:embed="rId2"/>
            <a:srcRect t="2399"/>
            <a:stretch/>
          </p:blipFill>
          <p:spPr>
            <a:xfrm>
              <a:off x="1298772" y="2899222"/>
              <a:ext cx="7402009" cy="3032685"/>
            </a:xfrm>
            <a:prstGeom prst="rect">
              <a:avLst/>
            </a:prstGeom>
          </p:spPr>
        </p:pic>
        <p:pic>
          <p:nvPicPr>
            <p:cNvPr id="14" name="Picture 13">
              <a:extLst>
                <a:ext uri="{FF2B5EF4-FFF2-40B4-BE49-F238E27FC236}">
                  <a16:creationId xmlns:a16="http://schemas.microsoft.com/office/drawing/2014/main" id="{E29454FD-0812-3AFC-6B9B-3567DCB761A1}"/>
                </a:ext>
              </a:extLst>
            </p:cNvPr>
            <p:cNvPicPr>
              <a:picLocks noChangeAspect="1"/>
            </p:cNvPicPr>
            <p:nvPr/>
          </p:nvPicPr>
          <p:blipFill rotWithShape="1">
            <a:blip r:embed="rId3"/>
            <a:srcRect l="4277" t="1038" b="846"/>
            <a:stretch/>
          </p:blipFill>
          <p:spPr>
            <a:xfrm>
              <a:off x="8698229" y="2899222"/>
              <a:ext cx="2756283" cy="3032686"/>
            </a:xfrm>
            <a:prstGeom prst="rect">
              <a:avLst/>
            </a:prstGeom>
          </p:spPr>
        </p:pic>
      </p:grpSp>
    </p:spTree>
    <p:extLst>
      <p:ext uri="{BB962C8B-B14F-4D97-AF65-F5344CB8AC3E}">
        <p14:creationId xmlns:p14="http://schemas.microsoft.com/office/powerpoint/2010/main" val="353095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This is the signal line. We start off buying at the open, then when the MACD line pass the signal line we sell because the signal line is indicating a downwards trend.</a:t>
            </a:r>
          </a:p>
        </p:txBody>
      </p:sp>
      <p:pic>
        <p:nvPicPr>
          <p:cNvPr id="7" name="Picture 6">
            <a:extLst>
              <a:ext uri="{FF2B5EF4-FFF2-40B4-BE49-F238E27FC236}">
                <a16:creationId xmlns:a16="http://schemas.microsoft.com/office/drawing/2014/main" id="{F58A42AF-9850-CA0C-37A2-61780B2D26F5}"/>
              </a:ext>
            </a:extLst>
          </p:cNvPr>
          <p:cNvPicPr>
            <a:picLocks noChangeAspect="1"/>
          </p:cNvPicPr>
          <p:nvPr/>
        </p:nvPicPr>
        <p:blipFill>
          <a:blip r:embed="rId2"/>
          <a:stretch>
            <a:fillRect/>
          </a:stretch>
        </p:blipFill>
        <p:spPr>
          <a:xfrm>
            <a:off x="2312435" y="2012951"/>
            <a:ext cx="7430208" cy="4621227"/>
          </a:xfrm>
          <a:prstGeom prst="rect">
            <a:avLst/>
          </a:prstGeom>
        </p:spPr>
      </p:pic>
    </p:spTree>
    <p:extLst>
      <p:ext uri="{BB962C8B-B14F-4D97-AF65-F5344CB8AC3E}">
        <p14:creationId xmlns:p14="http://schemas.microsoft.com/office/powerpoint/2010/main" val="1598778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8036"/>
            <a:ext cx="11240096" cy="923330"/>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last graph you can see a better picture of when we buy and sell.  For example, we started with buying at the open, then the MACD passes the signal line we sell until it passes it again. At approximately 1:45 the signal line is indicating a upwards trend where we buy until it crosses again to indicate that we sell. </a:t>
            </a:r>
          </a:p>
        </p:txBody>
      </p:sp>
      <p:pic>
        <p:nvPicPr>
          <p:cNvPr id="14" name="Picture 13">
            <a:extLst>
              <a:ext uri="{FF2B5EF4-FFF2-40B4-BE49-F238E27FC236}">
                <a16:creationId xmlns:a16="http://schemas.microsoft.com/office/drawing/2014/main" id="{91BFAFC5-6049-8A56-A7C9-67686C0F4FDD}"/>
              </a:ext>
            </a:extLst>
          </p:cNvPr>
          <p:cNvPicPr>
            <a:picLocks noChangeAspect="1"/>
          </p:cNvPicPr>
          <p:nvPr/>
        </p:nvPicPr>
        <p:blipFill>
          <a:blip r:embed="rId2"/>
          <a:stretch>
            <a:fillRect/>
          </a:stretch>
        </p:blipFill>
        <p:spPr>
          <a:xfrm>
            <a:off x="1984370" y="2381732"/>
            <a:ext cx="8218495" cy="4189884"/>
          </a:xfrm>
          <a:prstGeom prst="rect">
            <a:avLst/>
          </a:prstGeom>
        </p:spPr>
      </p:pic>
    </p:spTree>
    <p:extLst>
      <p:ext uri="{BB962C8B-B14F-4D97-AF65-F5344CB8AC3E}">
        <p14:creationId xmlns:p14="http://schemas.microsoft.com/office/powerpoint/2010/main" val="217904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1720840"/>
            <a:ext cx="9286875" cy="2585323"/>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br>
              <a:rPr lang="en-US" dirty="0">
                <a:solidFill>
                  <a:schemeClr val="bg1">
                    <a:lumMod val="75000"/>
                  </a:schemeClr>
                </a:solidFill>
              </a:rPr>
            </a:br>
            <a:r>
              <a:rPr lang="en-US" b="0" i="0" dirty="0">
                <a:solidFill>
                  <a:srgbClr val="FF0000"/>
                </a:solidFill>
                <a:effectLst/>
                <a:latin typeface="Arial" panose="020B0604020202020204" pitchFamily="34" charset="0"/>
              </a:rPr>
              <a:t>Divergences: </a:t>
            </a:r>
            <a:r>
              <a:rPr lang="en-US" b="0" i="0" dirty="0">
                <a:solidFill>
                  <a:schemeClr val="bg1">
                    <a:lumMod val="75000"/>
                  </a:schemeClr>
                </a:solidFill>
                <a:effectLst/>
                <a:latin typeface="Arial" panose="020B0604020202020204" pitchFamily="34" charset="0"/>
              </a:rPr>
              <a:t>Pay attention to divergences between the MACD and the price action. If the price is making higher highs, but the MACD is making lower highs, it could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indicate a </a:t>
            </a:r>
            <a:r>
              <a:rPr lang="en-US" b="0" i="0" dirty="0">
                <a:solidFill>
                  <a:schemeClr val="accent4">
                    <a:lumMod val="60000"/>
                    <a:lumOff val="40000"/>
                  </a:schemeClr>
                </a:solidFill>
                <a:effectLst/>
                <a:latin typeface="Arial" panose="020B0604020202020204" pitchFamily="34" charset="0"/>
              </a:rPr>
              <a:t>weakening trend </a:t>
            </a:r>
            <a:r>
              <a:rPr lang="en-US" b="0" i="0" dirty="0">
                <a:solidFill>
                  <a:schemeClr val="bg1">
                    <a:lumMod val="75000"/>
                  </a:schemeClr>
                </a:solidFill>
                <a:effectLst/>
                <a:latin typeface="Arial" panose="020B0604020202020204" pitchFamily="34" charset="0"/>
              </a:rPr>
              <a:t>and a possible </a:t>
            </a:r>
            <a:r>
              <a:rPr lang="en-US" b="0" i="0" dirty="0">
                <a:solidFill>
                  <a:schemeClr val="accent4">
                    <a:lumMod val="60000"/>
                    <a:lumOff val="40000"/>
                  </a:schemeClr>
                </a:solidFill>
                <a:effectLst/>
                <a:latin typeface="Arial" panose="020B0604020202020204" pitchFamily="34" charset="0"/>
              </a:rPr>
              <a:t>trend reversal.</a:t>
            </a:r>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4450</TotalTime>
  <Words>1330</Words>
  <Application>Microsoft Office PowerPoint</Application>
  <PresentationFormat>Widescreen</PresentationFormat>
  <Paragraphs>175</Paragraphs>
  <Slides>22</Slides>
  <Notes>3</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Inter</vt:lpstr>
      <vt:lpstr>Roboto</vt:lpstr>
      <vt:lpstr>Slack-Lato</vt:lpstr>
      <vt:lpstr>Office Theme</vt:lpstr>
      <vt:lpstr>MACD Indicator as a Trading Strategy 13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33</cp:revision>
  <dcterms:created xsi:type="dcterms:W3CDTF">2023-11-08T04:02:47Z</dcterms:created>
  <dcterms:modified xsi:type="dcterms:W3CDTF">2023-11-14T02:04:39Z</dcterms:modified>
</cp:coreProperties>
</file>