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58" r:id="rId5"/>
    <p:sldId id="268" r:id="rId6"/>
    <p:sldId id="275" r:id="rId7"/>
    <p:sldId id="261" r:id="rId8"/>
    <p:sldId id="269" r:id="rId9"/>
    <p:sldId id="277" r:id="rId10"/>
    <p:sldId id="279" r:id="rId11"/>
    <p:sldId id="278" r:id="rId12"/>
    <p:sldId id="271" r:id="rId13"/>
    <p:sldId id="272" r:id="rId14"/>
    <p:sldId id="270" r:id="rId15"/>
    <p:sldId id="262" r:id="rId16"/>
    <p:sldId id="274" r:id="rId17"/>
    <p:sldId id="280" r:id="rId18"/>
    <p:sldId id="273" r:id="rId19"/>
    <p:sldId id="266" r:id="rId20"/>
    <p:sldId id="263" r:id="rId21"/>
    <p:sldId id="26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6378" autoAdjust="0"/>
  </p:normalViewPr>
  <p:slideViewPr>
    <p:cSldViewPr snapToGrid="0">
      <p:cViewPr varScale="1">
        <p:scale>
          <a:sx n="84" d="100"/>
          <a:sy n="84" d="100"/>
        </p:scale>
        <p:origin x="659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B18EF-0913-4D1F-A602-DE1ED3B7DBAF}"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37019-95C0-422C-A198-999875429319}" type="slidenum">
              <a:rPr lang="en-US" smtClean="0"/>
              <a:t>‹#›</a:t>
            </a:fld>
            <a:endParaRPr lang="en-US"/>
          </a:p>
        </p:txBody>
      </p:sp>
    </p:spTree>
    <p:extLst>
      <p:ext uri="{BB962C8B-B14F-4D97-AF65-F5344CB8AC3E}">
        <p14:creationId xmlns:p14="http://schemas.microsoft.com/office/powerpoint/2010/main" val="243248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br>
              <a:rPr lang="en-US" dirty="0">
                <a:solidFill>
                  <a:schemeClr val="bg1">
                    <a:lumMod val="75000"/>
                  </a:schemeClr>
                </a:solidFill>
              </a:rPr>
            </a:br>
            <a:endParaRPr lang="en-US" dirty="0">
              <a:solidFill>
                <a:schemeClr val="bg1">
                  <a:lumMod val="75000"/>
                </a:schemeClr>
              </a:solidFill>
            </a:endParaRPr>
          </a:p>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3</a:t>
            </a:fld>
            <a:endParaRPr lang="en-US"/>
          </a:p>
        </p:txBody>
      </p:sp>
    </p:spTree>
    <p:extLst>
      <p:ext uri="{BB962C8B-B14F-4D97-AF65-F5344CB8AC3E}">
        <p14:creationId xmlns:p14="http://schemas.microsoft.com/office/powerpoint/2010/main" val="307460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4</a:t>
            </a:fld>
            <a:endParaRPr lang="en-US"/>
          </a:p>
        </p:txBody>
      </p:sp>
    </p:spTree>
    <p:extLst>
      <p:ext uri="{BB962C8B-B14F-4D97-AF65-F5344CB8AC3E}">
        <p14:creationId xmlns:p14="http://schemas.microsoft.com/office/powerpoint/2010/main" val="2569627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837019-95C0-422C-A198-999875429319}" type="slidenum">
              <a:rPr lang="en-US" smtClean="0"/>
              <a:t>9</a:t>
            </a:fld>
            <a:endParaRPr lang="en-US"/>
          </a:p>
        </p:txBody>
      </p:sp>
    </p:spTree>
    <p:extLst>
      <p:ext uri="{BB962C8B-B14F-4D97-AF65-F5344CB8AC3E}">
        <p14:creationId xmlns:p14="http://schemas.microsoft.com/office/powerpoint/2010/main" val="296614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201C-E37C-4AE5-330A-1C2319812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9CE59-5EE2-2C3B-8BE9-B30732984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C906D-7CF7-FF78-25BD-C2487474E9D1}"/>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1FB14D19-88B7-FA12-CC9F-AC6335CC45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BC3A9-752E-C4FB-1DF8-92EC635581E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81097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D0B4-C296-0B9E-7569-036C11DE2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A6A5-8143-A934-1FBA-FFF72A3C5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F24B6-E49B-7D34-592C-9849D2CA293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4635757B-5D71-07DF-8DBF-7FA4AA1AB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8EF3DA-A1DE-44F0-2F5E-0256F37A697E}"/>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75661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67D6C-1FEA-55DE-9EE1-B5273E7CD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8E2A-8BE0-3B9A-6AB1-225873669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B871E-11C2-C347-48EB-350F284A0670}"/>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CBBBC10F-FF2A-EE7A-066E-CC11DA083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69B52-D486-DAD8-3722-DAB53A987F6C}"/>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1073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916-D889-8652-52CF-4FE15EB810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4894D-5F4E-AFA8-1F26-1F46E85A0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2C619-DFE1-F5FA-122B-2C8F38114BC2}"/>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34565A73-7828-B4E0-F452-23F930149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E44DD-4F77-B01B-2911-005D85CC3AB9}"/>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89449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7B23-F836-D215-F677-E9B70637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99A314-4EB8-30AC-0EF8-455A540C8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3E829E-86F8-38AD-3B83-2A392555101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9667261B-9222-E696-16BD-2B84FC9D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40EF1-5484-4CC5-C9AB-3F74F4A6F69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53262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7DB3-2C4F-2201-08DF-9A683BF3E7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24462-8BA8-BCA4-C4E8-B9017C720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E191F-1576-89E1-DB71-0B7A2F9E9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4620C1-6AF5-7DA2-9356-0502527B77D5}"/>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4950CC72-2C22-A49E-F915-CF42F2F70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AE70-AC53-120D-CCC5-B252F0C4024B}"/>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76964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8789-ED7F-C68F-9146-BA0F083F1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B6C21-2DAF-CBA8-090D-5E5B5AABD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C3DE8-A15B-FCB9-D6A1-564FFCA1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F64C2B-AFB0-5556-0753-FC42E390BE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44869-AACC-0E13-66EF-4700DF70DF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CB574-3253-5248-69F2-553C717BD93A}"/>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8" name="Footer Placeholder 7">
            <a:extLst>
              <a:ext uri="{FF2B5EF4-FFF2-40B4-BE49-F238E27FC236}">
                <a16:creationId xmlns:a16="http://schemas.microsoft.com/office/drawing/2014/main" id="{753A14A4-2A5C-AF7B-A9EC-B5666B25F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F9F485-14CF-9429-7E8B-8CFB672C26A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5392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045E-61DB-3DA6-A5DE-7BD03CCC0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58AC5-5773-DCDC-9CAA-27166B448D5C}"/>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4" name="Footer Placeholder 3">
            <a:extLst>
              <a:ext uri="{FF2B5EF4-FFF2-40B4-BE49-F238E27FC236}">
                <a16:creationId xmlns:a16="http://schemas.microsoft.com/office/drawing/2014/main" id="{5361EDED-7547-7A53-15C2-DDCCF7A3D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FADD2-FD4B-0F2D-72DB-02B867C7B121}"/>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14502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F945C-B030-9E05-A042-F057B24E325B}"/>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3" name="Footer Placeholder 2">
            <a:extLst>
              <a:ext uri="{FF2B5EF4-FFF2-40B4-BE49-F238E27FC236}">
                <a16:creationId xmlns:a16="http://schemas.microsoft.com/office/drawing/2014/main" id="{CB188BEA-6F44-019A-2C7E-67564558B8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3923A-DBFF-B8C0-9C06-262638517AA7}"/>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30113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F4A8-B996-D76A-23C9-B5B90FA1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B8E79B-683F-B310-4CF2-B822123AA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91D88E-2DB8-1FDB-3279-DDC531A31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2E99D-417B-093F-9C8B-A989700FCE46}"/>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8B52832B-F30D-1495-3AE4-4331B11BD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E48F1-410F-F6D0-85BB-34AEA00B7D20}"/>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6205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000F-EFAC-EAA3-C2A8-921DCD8E1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7E13CB-BF87-D564-ED18-5E63176B6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B571A-350E-0012-17BB-1D5B1EB8C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BC343-DBE4-CD6D-83DB-42243149E424}"/>
              </a:ext>
            </a:extLst>
          </p:cNvPr>
          <p:cNvSpPr>
            <a:spLocks noGrp="1"/>
          </p:cNvSpPr>
          <p:nvPr>
            <p:ph type="dt" sz="half" idx="10"/>
          </p:nvPr>
        </p:nvSpPr>
        <p:spPr/>
        <p:txBody>
          <a:bodyPr/>
          <a:lstStyle/>
          <a:p>
            <a:fld id="{C5FB7A86-EF25-4381-A128-19BA6E5932CE}" type="datetimeFigureOut">
              <a:rPr lang="en-US" smtClean="0"/>
              <a:t>11/13/2023</a:t>
            </a:fld>
            <a:endParaRPr lang="en-US"/>
          </a:p>
        </p:txBody>
      </p:sp>
      <p:sp>
        <p:nvSpPr>
          <p:cNvPr id="6" name="Footer Placeholder 5">
            <a:extLst>
              <a:ext uri="{FF2B5EF4-FFF2-40B4-BE49-F238E27FC236}">
                <a16:creationId xmlns:a16="http://schemas.microsoft.com/office/drawing/2014/main" id="{17CBF258-230F-77E2-7A9E-343CF62047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0AE10-0904-2007-55E8-E4F7FAEE43EA}"/>
              </a:ext>
            </a:extLst>
          </p:cNvPr>
          <p:cNvSpPr>
            <a:spLocks noGrp="1"/>
          </p:cNvSpPr>
          <p:nvPr>
            <p:ph type="sldNum" sz="quarter" idx="12"/>
          </p:nvPr>
        </p:nvSpPr>
        <p:spPr/>
        <p:txBody>
          <a:bodyPr/>
          <a:lstStyle/>
          <a:p>
            <a:fld id="{ADD191E9-E981-4B30-B2E2-B34A0BF397FE}" type="slidenum">
              <a:rPr lang="en-US" smtClean="0"/>
              <a:t>‹#›</a:t>
            </a:fld>
            <a:endParaRPr lang="en-US"/>
          </a:p>
        </p:txBody>
      </p:sp>
    </p:spTree>
    <p:extLst>
      <p:ext uri="{BB962C8B-B14F-4D97-AF65-F5344CB8AC3E}">
        <p14:creationId xmlns:p14="http://schemas.microsoft.com/office/powerpoint/2010/main" val="276293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EF8F-E806-591A-B61B-4D468A346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BD842-BB25-6E26-BFC7-E6D3930B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F511F-FAD4-F6F4-864F-A1021FBB8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B7A86-EF25-4381-A128-19BA6E5932CE}" type="datetimeFigureOut">
              <a:rPr lang="en-US" smtClean="0"/>
              <a:t>11/13/2023</a:t>
            </a:fld>
            <a:endParaRPr lang="en-US"/>
          </a:p>
        </p:txBody>
      </p:sp>
      <p:sp>
        <p:nvSpPr>
          <p:cNvPr id="5" name="Footer Placeholder 4">
            <a:extLst>
              <a:ext uri="{FF2B5EF4-FFF2-40B4-BE49-F238E27FC236}">
                <a16:creationId xmlns:a16="http://schemas.microsoft.com/office/drawing/2014/main" id="{20C846E6-25F3-96B3-0ED8-A09DDF112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FEABA-E995-F720-84E7-3A4BF3176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191E9-E981-4B30-B2E2-B34A0BF397FE}" type="slidenum">
              <a:rPr lang="en-US" smtClean="0"/>
              <a:t>‹#›</a:t>
            </a:fld>
            <a:endParaRPr lang="en-US"/>
          </a:p>
        </p:txBody>
      </p:sp>
    </p:spTree>
    <p:extLst>
      <p:ext uri="{BB962C8B-B14F-4D97-AF65-F5344CB8AC3E}">
        <p14:creationId xmlns:p14="http://schemas.microsoft.com/office/powerpoint/2010/main" val="6488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and numbers on a screen&#10;&#10;Description automatically generated">
            <a:extLst>
              <a:ext uri="{FF2B5EF4-FFF2-40B4-BE49-F238E27FC236}">
                <a16:creationId xmlns:a16="http://schemas.microsoft.com/office/drawing/2014/main" id="{63862E2A-6698-81BE-62B2-CDCBFF397D6E}"/>
              </a:ext>
            </a:extLst>
          </p:cNvPr>
          <p:cNvPicPr>
            <a:picLocks noChangeAspect="1"/>
          </p:cNvPicPr>
          <p:nvPr/>
        </p:nvPicPr>
        <p:blipFill rotWithShape="1">
          <a:blip r:embed="rId2">
            <a:extLst>
              <a:ext uri="{28A0092B-C50C-407E-A947-70E740481C1C}">
                <a14:useLocalDpi xmlns:a14="http://schemas.microsoft.com/office/drawing/2010/main" val="0"/>
              </a:ext>
            </a:extLst>
          </a:blip>
          <a:srcRect l="2407" t="9091" r="21178"/>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6ED7D0-F3CE-3514-11F9-CB5F54A37F8A}"/>
              </a:ext>
            </a:extLst>
          </p:cNvPr>
          <p:cNvSpPr>
            <a:spLocks noGrp="1"/>
          </p:cNvSpPr>
          <p:nvPr>
            <p:ph type="ctrTitle"/>
          </p:nvPr>
        </p:nvSpPr>
        <p:spPr>
          <a:xfrm>
            <a:off x="477980" y="1032423"/>
            <a:ext cx="4453783" cy="3204134"/>
          </a:xfrm>
        </p:spPr>
        <p:txBody>
          <a:bodyPr anchor="b">
            <a:normAutofit/>
          </a:bodyPr>
          <a:lstStyle/>
          <a:p>
            <a:pPr algn="l"/>
            <a:r>
              <a:rPr lang="en-US" sz="4000" b="1" dirty="0">
                <a:solidFill>
                  <a:schemeClr val="bg1"/>
                </a:solidFill>
                <a:latin typeface="Arial" panose="020B0604020202020204" pitchFamily="34" charset="0"/>
                <a:ea typeface="Cambria" panose="02040503050406030204" pitchFamily="18" charset="0"/>
                <a:cs typeface="Arial" panose="020B0604020202020204" pitchFamily="34" charset="0"/>
              </a:rPr>
              <a:t>MACD Indicator as a Trading Strategy</a:t>
            </a:r>
            <a:br>
              <a:rPr lang="en-US" sz="3700" b="1">
                <a:solidFill>
                  <a:schemeClr val="bg1"/>
                </a:solidFill>
                <a:latin typeface="Arial" panose="020B0604020202020204" pitchFamily="34" charset="0"/>
                <a:ea typeface="Cambria" panose="02040503050406030204" pitchFamily="18" charset="0"/>
                <a:cs typeface="Arial" panose="020B0604020202020204" pitchFamily="34" charset="0"/>
              </a:rPr>
            </a:br>
            <a:r>
              <a:rPr lang="en-US" sz="1400" b="1" i="1">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13 </a:t>
            </a:r>
            <a:r>
              <a:rPr lang="en-US" sz="14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rPr>
              <a:t>November 2023</a:t>
            </a:r>
            <a:endParaRPr lang="en-US" sz="3700" b="1" i="1" dirty="0">
              <a:solidFill>
                <a:schemeClr val="bg1">
                  <a:lumMod val="75000"/>
                </a:schemeClr>
              </a:solidFill>
              <a:latin typeface="Arial" panose="020B0604020202020204" pitchFamily="34" charset="0"/>
              <a:ea typeface="Cambria" panose="02040503050406030204" pitchFamily="18" charset="0"/>
              <a:cs typeface="Arial" panose="020B0604020202020204" pitchFamily="34" charset="0"/>
            </a:endParaRPr>
          </a:p>
        </p:txBody>
      </p:sp>
      <p:sp>
        <p:nvSpPr>
          <p:cNvPr id="3" name="Subtitle 2">
            <a:extLst>
              <a:ext uri="{FF2B5EF4-FFF2-40B4-BE49-F238E27FC236}">
                <a16:creationId xmlns:a16="http://schemas.microsoft.com/office/drawing/2014/main" id="{114FAC9C-8BC3-47F4-1E24-749322A9D986}"/>
              </a:ext>
            </a:extLst>
          </p:cNvPr>
          <p:cNvSpPr>
            <a:spLocks noGrp="1"/>
          </p:cNvSpPr>
          <p:nvPr>
            <p:ph type="subTitle" idx="1"/>
          </p:nvPr>
        </p:nvSpPr>
        <p:spPr>
          <a:xfrm>
            <a:off x="477980" y="4621870"/>
            <a:ext cx="4023359" cy="1534143"/>
          </a:xfrm>
        </p:spPr>
        <p:txBody>
          <a:bodyPr>
            <a:normAutofit/>
          </a:bodyPr>
          <a:lstStyle/>
          <a:p>
            <a:pPr algn="l"/>
            <a:r>
              <a:rPr lang="en-US" sz="1100" b="1" dirty="0">
                <a:solidFill>
                  <a:schemeClr val="bg1">
                    <a:lumMod val="75000"/>
                  </a:schemeClr>
                </a:solidFill>
                <a:latin typeface="Arial" panose="020B0604020202020204" pitchFamily="34" charset="0"/>
                <a:cs typeface="Arial" panose="020B0604020202020204" pitchFamily="34" charset="0"/>
              </a:rPr>
              <a:t>Harith </a:t>
            </a:r>
            <a:r>
              <a:rPr lang="en-US" sz="1100" b="1" dirty="0" err="1">
                <a:solidFill>
                  <a:schemeClr val="bg1">
                    <a:lumMod val="75000"/>
                  </a:schemeClr>
                </a:solidFill>
                <a:latin typeface="Arial" panose="020B0604020202020204" pitchFamily="34" charset="0"/>
                <a:cs typeface="Arial" panose="020B0604020202020204" pitchFamily="34" charset="0"/>
              </a:rPr>
              <a:t>Alshuwaykh</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Michael </a:t>
            </a:r>
            <a:r>
              <a:rPr lang="en-US" sz="1100" b="1" dirty="0" err="1">
                <a:solidFill>
                  <a:schemeClr val="bg1">
                    <a:lumMod val="75000"/>
                  </a:schemeClr>
                </a:solidFill>
                <a:latin typeface="Arial" panose="020B0604020202020204" pitchFamily="34" charset="0"/>
                <a:cs typeface="Arial" panose="020B0604020202020204" pitchFamily="34" charset="0"/>
              </a:rPr>
              <a:t>Drinkard</a:t>
            </a:r>
            <a:endParaRPr lang="en-US" sz="1100" b="1" dirty="0">
              <a:solidFill>
                <a:schemeClr val="bg1">
                  <a:lumMod val="75000"/>
                </a:schemeClr>
              </a:solidFill>
              <a:latin typeface="Arial" panose="020B0604020202020204" pitchFamily="34" charset="0"/>
              <a:cs typeface="Arial" panose="020B0604020202020204" pitchFamily="34" charset="0"/>
            </a:endParaRPr>
          </a:p>
          <a:p>
            <a:pPr algn="l"/>
            <a:r>
              <a:rPr lang="en-US" sz="1100" b="1" dirty="0">
                <a:solidFill>
                  <a:schemeClr val="bg1">
                    <a:lumMod val="75000"/>
                  </a:schemeClr>
                </a:solidFill>
                <a:latin typeface="Arial" panose="020B0604020202020204" pitchFamily="34" charset="0"/>
                <a:cs typeface="Arial" panose="020B0604020202020204" pitchFamily="34" charset="0"/>
              </a:rPr>
              <a:t>Sam Muslin</a:t>
            </a:r>
          </a:p>
          <a:p>
            <a:pPr algn="l"/>
            <a:r>
              <a:rPr lang="en-US" sz="1100" b="1" dirty="0">
                <a:solidFill>
                  <a:schemeClr val="bg1">
                    <a:lumMod val="75000"/>
                  </a:schemeClr>
                </a:solidFill>
                <a:latin typeface="Arial" panose="020B0604020202020204" pitchFamily="34" charset="0"/>
                <a:cs typeface="Arial" panose="020B0604020202020204" pitchFamily="34" charset="0"/>
              </a:rPr>
              <a:t>Ryan Stowers</a:t>
            </a:r>
          </a:p>
          <a:p>
            <a:pPr algn="l"/>
            <a:r>
              <a:rPr lang="en-US" sz="1100" b="1" dirty="0">
                <a:solidFill>
                  <a:schemeClr val="bg1">
                    <a:lumMod val="75000"/>
                  </a:schemeClr>
                </a:solidFill>
                <a:latin typeface="Arial" panose="020B0604020202020204" pitchFamily="34" charset="0"/>
                <a:cs typeface="Arial" panose="020B0604020202020204" pitchFamily="34" charset="0"/>
              </a:rPr>
              <a:t>Erin O’Leary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01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803760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This was the output: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643073" y="1919723"/>
            <a:ext cx="8615361"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EWMs back to the data frame</a:t>
            </a:r>
          </a:p>
        </p:txBody>
      </p:sp>
      <p:sp>
        <p:nvSpPr>
          <p:cNvPr id="16" name="TextBox 15">
            <a:extLst>
              <a:ext uri="{FF2B5EF4-FFF2-40B4-BE49-F238E27FC236}">
                <a16:creationId xmlns:a16="http://schemas.microsoft.com/office/drawing/2014/main" id="{772F1DD8-B1DF-169B-EAF2-3E2A885B2ABA}"/>
              </a:ext>
            </a:extLst>
          </p:cNvPr>
          <p:cNvSpPr txBox="1"/>
          <p:nvPr/>
        </p:nvSpPr>
        <p:spPr>
          <a:xfrm>
            <a:off x="1643073" y="3709678"/>
            <a:ext cx="5143489"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We then added our MACD line to the data frame </a:t>
            </a:r>
          </a:p>
        </p:txBody>
      </p:sp>
      <p:sp>
        <p:nvSpPr>
          <p:cNvPr id="8" name="TextBox 7">
            <a:extLst>
              <a:ext uri="{FF2B5EF4-FFF2-40B4-BE49-F238E27FC236}">
                <a16:creationId xmlns:a16="http://schemas.microsoft.com/office/drawing/2014/main" id="{2A354E05-1687-9D67-4046-07796943CE9C}"/>
              </a:ext>
            </a:extLst>
          </p:cNvPr>
          <p:cNvSpPr txBox="1"/>
          <p:nvPr/>
        </p:nvSpPr>
        <p:spPr>
          <a:xfrm>
            <a:off x="1643073" y="5083298"/>
            <a:ext cx="8143874"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added our signal line to the data frame</a:t>
            </a:r>
          </a:p>
        </p:txBody>
      </p:sp>
      <p:pic>
        <p:nvPicPr>
          <p:cNvPr id="18" name="Picture 17">
            <a:extLst>
              <a:ext uri="{FF2B5EF4-FFF2-40B4-BE49-F238E27FC236}">
                <a16:creationId xmlns:a16="http://schemas.microsoft.com/office/drawing/2014/main" id="{DBC1BD11-C69A-4983-1EE8-50C28953F7BD}"/>
              </a:ext>
            </a:extLst>
          </p:cNvPr>
          <p:cNvPicPr>
            <a:picLocks noChangeAspect="1"/>
          </p:cNvPicPr>
          <p:nvPr/>
        </p:nvPicPr>
        <p:blipFill>
          <a:blip r:embed="rId2"/>
          <a:stretch>
            <a:fillRect/>
          </a:stretch>
        </p:blipFill>
        <p:spPr>
          <a:xfrm>
            <a:off x="1643073" y="2318939"/>
            <a:ext cx="9840698" cy="895475"/>
          </a:xfrm>
          <a:prstGeom prst="rect">
            <a:avLst/>
          </a:prstGeom>
        </p:spPr>
      </p:pic>
      <p:pic>
        <p:nvPicPr>
          <p:cNvPr id="20" name="Picture 19">
            <a:extLst>
              <a:ext uri="{FF2B5EF4-FFF2-40B4-BE49-F238E27FC236}">
                <a16:creationId xmlns:a16="http://schemas.microsoft.com/office/drawing/2014/main" id="{370361FF-5672-3068-0DF5-F6821E140978}"/>
              </a:ext>
            </a:extLst>
          </p:cNvPr>
          <p:cNvPicPr>
            <a:picLocks noChangeAspect="1"/>
          </p:cNvPicPr>
          <p:nvPr/>
        </p:nvPicPr>
        <p:blipFill>
          <a:blip r:embed="rId3"/>
          <a:stretch>
            <a:fillRect/>
          </a:stretch>
        </p:blipFill>
        <p:spPr>
          <a:xfrm>
            <a:off x="1643073" y="4083112"/>
            <a:ext cx="5582429" cy="447737"/>
          </a:xfrm>
          <a:prstGeom prst="rect">
            <a:avLst/>
          </a:prstGeom>
        </p:spPr>
      </p:pic>
      <p:pic>
        <p:nvPicPr>
          <p:cNvPr id="22" name="Picture 21">
            <a:extLst>
              <a:ext uri="{FF2B5EF4-FFF2-40B4-BE49-F238E27FC236}">
                <a16:creationId xmlns:a16="http://schemas.microsoft.com/office/drawing/2014/main" id="{FDF93EAA-E790-657F-CEA7-147C1AA66749}"/>
              </a:ext>
            </a:extLst>
          </p:cNvPr>
          <p:cNvPicPr>
            <a:picLocks noChangeAspect="1"/>
          </p:cNvPicPr>
          <p:nvPr/>
        </p:nvPicPr>
        <p:blipFill>
          <a:blip r:embed="rId4"/>
          <a:stretch>
            <a:fillRect/>
          </a:stretch>
        </p:blipFill>
        <p:spPr>
          <a:xfrm>
            <a:off x="1643073" y="5480681"/>
            <a:ext cx="6020640" cy="390580"/>
          </a:xfrm>
          <a:prstGeom prst="rect">
            <a:avLst/>
          </a:prstGeom>
        </p:spPr>
      </p:pic>
    </p:spTree>
    <p:extLst>
      <p:ext uri="{BB962C8B-B14F-4D97-AF65-F5344CB8AC3E}">
        <p14:creationId xmlns:p14="http://schemas.microsoft.com/office/powerpoint/2010/main" val="15508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Data format continued: </a:t>
            </a:r>
          </a:p>
        </p:txBody>
      </p:sp>
      <p:sp>
        <p:nvSpPr>
          <p:cNvPr id="13" name="TextBox 12">
            <a:extLst>
              <a:ext uri="{FF2B5EF4-FFF2-40B4-BE49-F238E27FC236}">
                <a16:creationId xmlns:a16="http://schemas.microsoft.com/office/drawing/2014/main" id="{5DDB1CC4-D43D-406A-711F-08AF02AF1E39}"/>
              </a:ext>
            </a:extLst>
          </p:cNvPr>
          <p:cNvSpPr txBox="1"/>
          <p:nvPr/>
        </p:nvSpPr>
        <p:spPr>
          <a:xfrm>
            <a:off x="1728790" y="1927226"/>
            <a:ext cx="8143874"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We then created a returns column in our data frame by calculating the percent change of the close price for each time period. </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5B182838-A603-41B8-2391-B83DDD350126}"/>
              </a:ext>
            </a:extLst>
          </p:cNvPr>
          <p:cNvPicPr>
            <a:picLocks noChangeAspect="1"/>
          </p:cNvPicPr>
          <p:nvPr/>
        </p:nvPicPr>
        <p:blipFill>
          <a:blip r:embed="rId2"/>
          <a:stretch>
            <a:fillRect/>
          </a:stretch>
        </p:blipFill>
        <p:spPr>
          <a:xfrm>
            <a:off x="1728790" y="2702144"/>
            <a:ext cx="6687483" cy="419158"/>
          </a:xfrm>
          <a:prstGeom prst="rect">
            <a:avLst/>
          </a:prstGeom>
        </p:spPr>
      </p:pic>
    </p:spTree>
    <p:extLst>
      <p:ext uri="{BB962C8B-B14F-4D97-AF65-F5344CB8AC3E}">
        <p14:creationId xmlns:p14="http://schemas.microsoft.com/office/powerpoint/2010/main" val="2903743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5104254"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ADDING SPY INFORMATION AS A CHECK:</a:t>
            </a:r>
          </a:p>
        </p:txBody>
      </p:sp>
      <p:pic>
        <p:nvPicPr>
          <p:cNvPr id="6" name="Content Placeholder 8">
            <a:extLst>
              <a:ext uri="{FF2B5EF4-FFF2-40B4-BE49-F238E27FC236}">
                <a16:creationId xmlns:a16="http://schemas.microsoft.com/office/drawing/2014/main" id="{B1EF28EB-A726-CCC4-2471-9D8DCEAC6723}"/>
              </a:ext>
            </a:extLst>
          </p:cNvPr>
          <p:cNvPicPr>
            <a:picLocks noChangeAspect="1"/>
          </p:cNvPicPr>
          <p:nvPr/>
        </p:nvPicPr>
        <p:blipFill>
          <a:blip r:embed="rId2"/>
          <a:stretch>
            <a:fillRect/>
          </a:stretch>
        </p:blipFill>
        <p:spPr>
          <a:xfrm>
            <a:off x="2733678" y="1959626"/>
            <a:ext cx="8328226" cy="3998360"/>
          </a:xfrm>
          <a:prstGeom prst="rect">
            <a:avLst/>
          </a:prstGeom>
        </p:spPr>
      </p:pic>
    </p:spTree>
    <p:extLst>
      <p:ext uri="{BB962C8B-B14F-4D97-AF65-F5344CB8AC3E}">
        <p14:creationId xmlns:p14="http://schemas.microsoft.com/office/powerpoint/2010/main" val="3887757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2971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This was the output</a:t>
            </a:r>
            <a:r>
              <a:rPr lang="en-US" b="1" dirty="0">
                <a:solidFill>
                  <a:schemeClr val="bg1">
                    <a:lumMod val="85000"/>
                  </a:schemeClr>
                </a:solidFill>
                <a:latin typeface="Arial" panose="020B0604020202020204" pitchFamily="34" charset="0"/>
                <a:cs typeface="Arial" panose="020B0604020202020204" pitchFamily="34" charset="0"/>
              </a:rPr>
              <a:t>: </a:t>
            </a:r>
          </a:p>
        </p:txBody>
      </p:sp>
      <p:pic>
        <p:nvPicPr>
          <p:cNvPr id="13" name="Picture 12">
            <a:extLst>
              <a:ext uri="{FF2B5EF4-FFF2-40B4-BE49-F238E27FC236}">
                <a16:creationId xmlns:a16="http://schemas.microsoft.com/office/drawing/2014/main" id="{8C0A8E9A-C0E7-BC0B-231B-0FD99B3F2DFD}"/>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770945" y="1999197"/>
            <a:ext cx="6645348" cy="3495816"/>
          </a:xfrm>
          <a:prstGeom prst="rect">
            <a:avLst/>
          </a:prstGeom>
        </p:spPr>
      </p:pic>
    </p:spTree>
    <p:extLst>
      <p:ext uri="{BB962C8B-B14F-4D97-AF65-F5344CB8AC3E}">
        <p14:creationId xmlns:p14="http://schemas.microsoft.com/office/powerpoint/2010/main" val="390366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6981"/>
            <a:ext cx="8076010" cy="369332"/>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A display of the closing price for AAPL.</a:t>
            </a:r>
          </a:p>
        </p:txBody>
      </p:sp>
      <p:pic>
        <p:nvPicPr>
          <p:cNvPr id="10" name="Picture 9">
            <a:extLst>
              <a:ext uri="{FF2B5EF4-FFF2-40B4-BE49-F238E27FC236}">
                <a16:creationId xmlns:a16="http://schemas.microsoft.com/office/drawing/2014/main" id="{DDD7F135-0BFD-EADE-6AF2-C3DE6D5EA351}"/>
              </a:ext>
            </a:extLst>
          </p:cNvPr>
          <p:cNvPicPr>
            <a:picLocks noChangeAspect="1"/>
          </p:cNvPicPr>
          <p:nvPr/>
        </p:nvPicPr>
        <p:blipFill>
          <a:blip r:embed="rId2"/>
          <a:stretch>
            <a:fillRect/>
          </a:stretch>
        </p:blipFill>
        <p:spPr>
          <a:xfrm>
            <a:off x="2514601" y="1927226"/>
            <a:ext cx="6815722" cy="4623848"/>
          </a:xfrm>
          <a:prstGeom prst="rect">
            <a:avLst/>
          </a:prstGeom>
        </p:spPr>
      </p:pic>
    </p:spTree>
    <p:extLst>
      <p:ext uri="{BB962C8B-B14F-4D97-AF65-F5344CB8AC3E}">
        <p14:creationId xmlns:p14="http://schemas.microsoft.com/office/powerpoint/2010/main" val="201141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next graph, you can see we added the MACD and signal line. We start off buying at the open, then when the MACD line pass the signal line we sell because the signal line is indicating a downwards trend.</a:t>
            </a:r>
          </a:p>
        </p:txBody>
      </p:sp>
      <p:pic>
        <p:nvPicPr>
          <p:cNvPr id="10" name="Picture 9">
            <a:extLst>
              <a:ext uri="{FF2B5EF4-FFF2-40B4-BE49-F238E27FC236}">
                <a16:creationId xmlns:a16="http://schemas.microsoft.com/office/drawing/2014/main" id="{193CABCB-71D4-37C0-81CD-532B0EA12B82}"/>
              </a:ext>
            </a:extLst>
          </p:cNvPr>
          <p:cNvPicPr>
            <a:picLocks noChangeAspect="1"/>
          </p:cNvPicPr>
          <p:nvPr/>
        </p:nvPicPr>
        <p:blipFill>
          <a:blip r:embed="rId2"/>
          <a:stretch>
            <a:fillRect/>
          </a:stretch>
        </p:blipFill>
        <p:spPr>
          <a:xfrm>
            <a:off x="1705217" y="1955339"/>
            <a:ext cx="8644644" cy="4635416"/>
          </a:xfrm>
          <a:prstGeom prst="rect">
            <a:avLst/>
          </a:prstGeom>
        </p:spPr>
      </p:pic>
    </p:spTree>
    <p:extLst>
      <p:ext uri="{BB962C8B-B14F-4D97-AF65-F5344CB8AC3E}">
        <p14:creationId xmlns:p14="http://schemas.microsoft.com/office/powerpoint/2010/main" val="329736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282178" y="1309008"/>
            <a:ext cx="11490722" cy="646331"/>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This is the signal line. We start off buying at the open, then when the MACD line pass the signal line we sell because the signal line is indicating a downwards trend.</a:t>
            </a:r>
          </a:p>
        </p:txBody>
      </p:sp>
      <p:pic>
        <p:nvPicPr>
          <p:cNvPr id="7" name="Picture 6">
            <a:extLst>
              <a:ext uri="{FF2B5EF4-FFF2-40B4-BE49-F238E27FC236}">
                <a16:creationId xmlns:a16="http://schemas.microsoft.com/office/drawing/2014/main" id="{F58A42AF-9850-CA0C-37A2-61780B2D26F5}"/>
              </a:ext>
            </a:extLst>
          </p:cNvPr>
          <p:cNvPicPr>
            <a:picLocks noChangeAspect="1"/>
          </p:cNvPicPr>
          <p:nvPr/>
        </p:nvPicPr>
        <p:blipFill>
          <a:blip r:embed="rId2"/>
          <a:stretch>
            <a:fillRect/>
          </a:stretch>
        </p:blipFill>
        <p:spPr>
          <a:xfrm>
            <a:off x="2312435" y="2012951"/>
            <a:ext cx="7430208" cy="4621227"/>
          </a:xfrm>
          <a:prstGeom prst="rect">
            <a:avLst/>
          </a:prstGeom>
        </p:spPr>
      </p:pic>
    </p:spTree>
    <p:extLst>
      <p:ext uri="{BB962C8B-B14F-4D97-AF65-F5344CB8AC3E}">
        <p14:creationId xmlns:p14="http://schemas.microsoft.com/office/powerpoint/2010/main" val="159877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7" name="TextBox 6">
            <a:extLst>
              <a:ext uri="{FF2B5EF4-FFF2-40B4-BE49-F238E27FC236}">
                <a16:creationId xmlns:a16="http://schemas.microsoft.com/office/drawing/2014/main" id="{24C484EF-37A4-616D-7805-4B1637442430}"/>
              </a:ext>
            </a:extLst>
          </p:cNvPr>
          <p:cNvSpPr txBox="1"/>
          <p:nvPr/>
        </p:nvSpPr>
        <p:spPr>
          <a:xfrm>
            <a:off x="-3525441" y="3306927"/>
            <a:ext cx="3406379" cy="1477328"/>
          </a:xfrm>
          <a:prstGeom prst="rect">
            <a:avLst/>
          </a:prstGeom>
          <a:noFill/>
        </p:spPr>
        <p:txBody>
          <a:bodyPr wrap="square">
            <a:spAutoFit/>
          </a:bodyPr>
          <a:lstStyle/>
          <a:p>
            <a:pPr algn="l"/>
            <a:r>
              <a:rPr lang="en-US" b="0" i="0" dirty="0">
                <a:solidFill>
                  <a:schemeClr val="bg1"/>
                </a:solidFill>
                <a:effectLst/>
                <a:latin typeface="Slack-Lato"/>
              </a:rPr>
              <a:t>Analysis – Michael[SPY] Ryan[AAPL]</a:t>
            </a:r>
            <a:br>
              <a:rPr lang="en-US" b="0" i="0" dirty="0">
                <a:solidFill>
                  <a:schemeClr val="bg1"/>
                </a:solidFill>
                <a:effectLst/>
                <a:latin typeface="Slack-Lato"/>
              </a:rPr>
            </a:br>
            <a:endParaRPr lang="en-US" b="0" i="0" dirty="0">
              <a:solidFill>
                <a:schemeClr val="bg1"/>
              </a:solidFill>
              <a:effectLst/>
              <a:latin typeface="Slack-Lato"/>
            </a:endParaRPr>
          </a:p>
          <a:p>
            <a:br>
              <a:rPr lang="en-US" b="0" i="0" dirty="0">
                <a:solidFill>
                  <a:srgbClr val="1D1C1D"/>
                </a:solidFill>
                <a:effectLst/>
                <a:latin typeface="Slack-Lato"/>
              </a:rPr>
            </a:br>
            <a:endParaRPr lang="en-US" dirty="0"/>
          </a:p>
        </p:txBody>
      </p:sp>
      <p:sp>
        <p:nvSpPr>
          <p:cNvPr id="8" name="TextBox 7">
            <a:extLst>
              <a:ext uri="{FF2B5EF4-FFF2-40B4-BE49-F238E27FC236}">
                <a16:creationId xmlns:a16="http://schemas.microsoft.com/office/drawing/2014/main" id="{38413B10-3FC5-14EC-7CFD-B97C2E54EE71}"/>
              </a:ext>
            </a:extLst>
          </p:cNvPr>
          <p:cNvSpPr txBox="1"/>
          <p:nvPr/>
        </p:nvSpPr>
        <p:spPr>
          <a:xfrm>
            <a:off x="-2999234" y="2103970"/>
            <a:ext cx="6093618" cy="923330"/>
          </a:xfrm>
          <a:prstGeom prst="rect">
            <a:avLst/>
          </a:prstGeom>
          <a:noFill/>
        </p:spPr>
        <p:txBody>
          <a:bodyPr wrap="square">
            <a:spAutoFit/>
          </a:bodyPr>
          <a:lstStyle/>
          <a:p>
            <a:pPr algn="l"/>
            <a:r>
              <a:rPr lang="en-US" b="0" i="0" dirty="0">
                <a:solidFill>
                  <a:schemeClr val="bg1"/>
                </a:solidFill>
                <a:effectLst/>
                <a:latin typeface="Slack-Lato"/>
              </a:rPr>
              <a:t>What were the outputs?</a:t>
            </a:r>
            <a:br>
              <a:rPr lang="en-US" b="0" i="0" dirty="0">
                <a:solidFill>
                  <a:schemeClr val="bg1"/>
                </a:solidFill>
                <a:effectLst/>
                <a:latin typeface="Slack-Lato"/>
              </a:rPr>
            </a:br>
            <a:endParaRPr lang="en-US" b="0" i="0" dirty="0">
              <a:solidFill>
                <a:schemeClr val="bg1"/>
              </a:solidFill>
              <a:effectLst/>
              <a:latin typeface="Slack-Lato"/>
            </a:endParaRPr>
          </a:p>
          <a:p>
            <a:pPr algn="l"/>
            <a:r>
              <a:rPr lang="en-US" b="0" i="0" dirty="0">
                <a:solidFill>
                  <a:schemeClr val="bg1"/>
                </a:solidFill>
                <a:effectLst/>
                <a:latin typeface="Slack-Lato"/>
              </a:rPr>
              <a:t>What did the outputs tell us?</a:t>
            </a:r>
          </a:p>
        </p:txBody>
      </p:sp>
      <p:sp>
        <p:nvSpPr>
          <p:cNvPr id="12" name="TextBox 11">
            <a:extLst>
              <a:ext uri="{FF2B5EF4-FFF2-40B4-BE49-F238E27FC236}">
                <a16:creationId xmlns:a16="http://schemas.microsoft.com/office/drawing/2014/main" id="{0F3E3CE8-0878-0354-74CE-9ACDA279CCCD}"/>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Ryan Stowers</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934E4D6-40A6-1091-2230-929980990F95}"/>
              </a:ext>
            </a:extLst>
          </p:cNvPr>
          <p:cNvSpPr txBox="1"/>
          <p:nvPr/>
        </p:nvSpPr>
        <p:spPr>
          <a:xfrm>
            <a:off x="318492" y="1378036"/>
            <a:ext cx="11240096" cy="923330"/>
          </a:xfrm>
          <a:prstGeom prst="rect">
            <a:avLst/>
          </a:prstGeom>
          <a:noFill/>
        </p:spPr>
        <p:txBody>
          <a:bodyPr wrap="square">
            <a:spAutoFit/>
          </a:bodyPr>
          <a:lstStyle/>
          <a:p>
            <a:r>
              <a:rPr lang="en-US" dirty="0">
                <a:solidFill>
                  <a:schemeClr val="bg1">
                    <a:lumMod val="85000"/>
                  </a:schemeClr>
                </a:solidFill>
                <a:latin typeface="Arial" panose="020B0604020202020204" pitchFamily="34" charset="0"/>
                <a:cs typeface="Arial" panose="020B0604020202020204" pitchFamily="34" charset="0"/>
              </a:rPr>
              <a:t>In this last graph you can see a better picture of when we buy and sell.  For example, we started with buying at the open, then the MACD passes the signal line we sell until it passes it again. At approximately 1:45 the signal line is indicating a upwards trend where we buy until it crosses again to indicate that we sell. </a:t>
            </a:r>
          </a:p>
        </p:txBody>
      </p:sp>
      <p:pic>
        <p:nvPicPr>
          <p:cNvPr id="14" name="Picture 13">
            <a:extLst>
              <a:ext uri="{FF2B5EF4-FFF2-40B4-BE49-F238E27FC236}">
                <a16:creationId xmlns:a16="http://schemas.microsoft.com/office/drawing/2014/main" id="{91BFAFC5-6049-8A56-A7C9-67686C0F4FDD}"/>
              </a:ext>
            </a:extLst>
          </p:cNvPr>
          <p:cNvPicPr>
            <a:picLocks noChangeAspect="1"/>
          </p:cNvPicPr>
          <p:nvPr/>
        </p:nvPicPr>
        <p:blipFill>
          <a:blip r:embed="rId2"/>
          <a:stretch>
            <a:fillRect/>
          </a:stretch>
        </p:blipFill>
        <p:spPr>
          <a:xfrm>
            <a:off x="1984370" y="2381732"/>
            <a:ext cx="8218495" cy="4189884"/>
          </a:xfrm>
          <a:prstGeom prst="rect">
            <a:avLst/>
          </a:prstGeom>
        </p:spPr>
      </p:pic>
    </p:spTree>
    <p:extLst>
      <p:ext uri="{BB962C8B-B14F-4D97-AF65-F5344CB8AC3E}">
        <p14:creationId xmlns:p14="http://schemas.microsoft.com/office/powerpoint/2010/main" val="2179045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Analysis &amp; Outputs</a:t>
            </a:r>
          </a:p>
        </p:txBody>
      </p:sp>
      <p:sp>
        <p:nvSpPr>
          <p:cNvPr id="15" name="TextBox 14">
            <a:extLst>
              <a:ext uri="{FF2B5EF4-FFF2-40B4-BE49-F238E27FC236}">
                <a16:creationId xmlns:a16="http://schemas.microsoft.com/office/drawing/2014/main" id="{FCBFDD02-51CC-AC9F-F897-ED1643C6B457}"/>
              </a:ext>
            </a:extLst>
          </p:cNvPr>
          <p:cNvSpPr txBox="1"/>
          <p:nvPr/>
        </p:nvSpPr>
        <p:spPr>
          <a:xfrm>
            <a:off x="7886700" y="112991"/>
            <a:ext cx="4186239" cy="738664"/>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096104-3AB8-C326-EFD0-6D5223ADAE2A}"/>
              </a:ext>
            </a:extLst>
          </p:cNvPr>
          <p:cNvSpPr txBox="1"/>
          <p:nvPr/>
        </p:nvSpPr>
        <p:spPr>
          <a:xfrm>
            <a:off x="3872508" y="1845822"/>
            <a:ext cx="8924330" cy="39549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What did we see?</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see it? </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Did we make money?</a:t>
            </a: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solidFill>
                  <a:schemeClr val="bg1">
                    <a:lumMod val="75000"/>
                  </a:schemeClr>
                </a:solidFill>
                <a:latin typeface="Arial" panose="020B0604020202020204" pitchFamily="34" charset="0"/>
                <a:cs typeface="Arial" panose="020B0604020202020204" pitchFamily="34" charset="0"/>
              </a:rPr>
              <a:t>Why did we make money or lose money?</a:t>
            </a:r>
          </a:p>
          <a:p>
            <a:endParaRPr lang="en-US" sz="11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47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5EF7504-00B1-663E-3AD7-5BFA156BEEAD}"/>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latin typeface="Arial" panose="020B0604020202020204" pitchFamily="34" charset="0"/>
                <a:cs typeface="Arial" panose="020B0604020202020204" pitchFamily="34" charset="0"/>
              </a:rPr>
              <a:t>Agenda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2D127-B0AC-DF4B-853E-8B34DF114CD4}"/>
              </a:ext>
            </a:extLst>
          </p:cNvPr>
          <p:cNvSpPr>
            <a:spLocks noGrp="1"/>
          </p:cNvSpPr>
          <p:nvPr>
            <p:ph idx="1"/>
          </p:nvPr>
        </p:nvSpPr>
        <p:spPr>
          <a:xfrm>
            <a:off x="5347146" y="2550219"/>
            <a:ext cx="5452186" cy="3374881"/>
          </a:xfrm>
        </p:spPr>
        <p:txBody>
          <a:bodyPr>
            <a:noAutofit/>
          </a:bodyPr>
          <a:lstStyle/>
          <a:p>
            <a:r>
              <a:rPr lang="en-US" sz="2400" dirty="0">
                <a:solidFill>
                  <a:schemeClr val="bg1">
                    <a:lumMod val="75000"/>
                  </a:schemeClr>
                </a:solidFill>
                <a:latin typeface="Arial" panose="020B0604020202020204" pitchFamily="34" charset="0"/>
                <a:cs typeface="Arial" panose="020B0604020202020204" pitchFamily="34" charset="0"/>
              </a:rPr>
              <a:t>Executive Summary</a:t>
            </a:r>
          </a:p>
          <a:p>
            <a:r>
              <a:rPr lang="en-US" sz="2400" dirty="0">
                <a:solidFill>
                  <a:schemeClr val="bg1">
                    <a:lumMod val="75000"/>
                  </a:schemeClr>
                </a:solidFill>
                <a:latin typeface="Arial" panose="020B0604020202020204" pitchFamily="34" charset="0"/>
                <a:cs typeface="Arial" panose="020B0604020202020204" pitchFamily="34" charset="0"/>
              </a:rPr>
              <a:t>Materials &amp; Methods</a:t>
            </a:r>
          </a:p>
          <a:p>
            <a:r>
              <a:rPr lang="en-US" sz="2400" dirty="0">
                <a:solidFill>
                  <a:schemeClr val="bg1">
                    <a:lumMod val="75000"/>
                  </a:schemeClr>
                </a:solidFill>
                <a:latin typeface="Arial" panose="020B0604020202020204" pitchFamily="34" charset="0"/>
                <a:cs typeface="Arial" panose="020B0604020202020204" pitchFamily="34" charset="0"/>
              </a:rPr>
              <a:t>Analysis &amp; Outputs</a:t>
            </a:r>
          </a:p>
          <a:p>
            <a:r>
              <a:rPr lang="en-US" sz="2400" dirty="0">
                <a:solidFill>
                  <a:schemeClr val="bg1">
                    <a:lumMod val="75000"/>
                  </a:schemeClr>
                </a:solidFill>
                <a:latin typeface="Arial" panose="020B0604020202020204" pitchFamily="34" charset="0"/>
                <a:cs typeface="Arial" panose="020B0604020202020204" pitchFamily="34" charset="0"/>
              </a:rPr>
              <a:t>Lessons Learned</a:t>
            </a:r>
          </a:p>
          <a:p>
            <a:r>
              <a:rPr lang="en-US" sz="2400" dirty="0">
                <a:solidFill>
                  <a:schemeClr val="bg1">
                    <a:lumMod val="75000"/>
                  </a:schemeClr>
                </a:solidFill>
                <a:latin typeface="Arial" panose="020B0604020202020204" pitchFamily="34" charset="0"/>
                <a:cs typeface="Arial" panose="020B0604020202020204" pitchFamily="34" charset="0"/>
              </a:rPr>
              <a:t>Conclusion</a:t>
            </a:r>
          </a:p>
          <a:p>
            <a:r>
              <a:rPr lang="en-US" sz="2400" dirty="0">
                <a:solidFill>
                  <a:schemeClr val="bg1">
                    <a:lumMod val="75000"/>
                  </a:schemeClr>
                </a:solidFill>
                <a:latin typeface="Arial" panose="020B0604020202020204" pitchFamily="34" charset="0"/>
                <a:cs typeface="Arial" panose="020B0604020202020204" pitchFamily="34" charset="0"/>
              </a:rPr>
              <a:t>Q &amp; A</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612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Lessons Learned</a:t>
            </a:r>
          </a:p>
        </p:txBody>
      </p:sp>
      <p:sp>
        <p:nvSpPr>
          <p:cNvPr id="6" name="TextBox 5">
            <a:extLst>
              <a:ext uri="{FF2B5EF4-FFF2-40B4-BE49-F238E27FC236}">
                <a16:creationId xmlns:a16="http://schemas.microsoft.com/office/drawing/2014/main" id="{B31D4CA7-C4C5-98E5-6FA6-41CDEC2E70A7}"/>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D950A60-DECC-F2E1-1C7F-BB10521448F5}"/>
              </a:ext>
            </a:extLst>
          </p:cNvPr>
          <p:cNvSpPr txBox="1"/>
          <p:nvPr/>
        </p:nvSpPr>
        <p:spPr>
          <a:xfrm>
            <a:off x="870347" y="2150566"/>
            <a:ext cx="11321654" cy="3477875"/>
          </a:xfrm>
          <a:prstGeom prst="rect">
            <a:avLst/>
          </a:prstGeom>
          <a:noFill/>
        </p:spPr>
        <p:txBody>
          <a:bodyPr wrap="square" rtlCol="0">
            <a:spAutoFit/>
          </a:bodyPr>
          <a:lstStyle/>
          <a:p>
            <a:r>
              <a:rPr lang="en-US" sz="2000" b="1" i="1" dirty="0">
                <a:solidFill>
                  <a:schemeClr val="bg1">
                    <a:lumMod val="75000"/>
                  </a:schemeClr>
                </a:solidFill>
                <a:latin typeface="Arial" panose="020B0604020202020204" pitchFamily="34" charset="0"/>
                <a:cs typeface="Arial" panose="020B0604020202020204" pitchFamily="34" charset="0"/>
              </a:rPr>
              <a:t>What we did well:  </a:t>
            </a:r>
          </a:p>
          <a:p>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We successfully created a signal that tells the computer to buy or sell</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b="1" i="1" dirty="0">
              <a:solidFill>
                <a:schemeClr val="bg1">
                  <a:lumMod val="75000"/>
                </a:schemeClr>
              </a:solidFill>
              <a:latin typeface="Arial" panose="020B0604020202020204" pitchFamily="34" charset="0"/>
              <a:cs typeface="Arial" panose="020B0604020202020204" pitchFamily="34" charset="0"/>
            </a:endParaRPr>
          </a:p>
          <a:p>
            <a:r>
              <a:rPr lang="en-US" sz="2000" b="1" i="1" dirty="0">
                <a:solidFill>
                  <a:schemeClr val="bg1">
                    <a:lumMod val="75000"/>
                  </a:schemeClr>
                </a:solidFill>
                <a:latin typeface="Arial" panose="020B0604020202020204" pitchFamily="34" charset="0"/>
                <a:cs typeface="Arial" panose="020B0604020202020204" pitchFamily="34" charset="0"/>
              </a:rPr>
              <a:t>What we can do better:</a:t>
            </a:r>
          </a:p>
          <a:p>
            <a:pPr marL="742950" lvl="1"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Add more indicators and make the code do multiple stock analysis at the same time</a:t>
            </a:r>
          </a:p>
          <a:p>
            <a:endParaRPr lang="en-US" sz="2000" dirty="0">
              <a:solidFill>
                <a:schemeClr val="bg1">
                  <a:lumMod val="75000"/>
                </a:schemeClr>
              </a:solidFill>
              <a:latin typeface="Arial" panose="020B0604020202020204" pitchFamily="34" charset="0"/>
              <a:cs typeface="Arial" panose="020B0604020202020204" pitchFamily="34" charset="0"/>
            </a:endParaRPr>
          </a:p>
          <a:p>
            <a:endParaRPr lang="en-US"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411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707886"/>
          </a:xfrm>
          <a:prstGeom prst="rect">
            <a:avLst/>
          </a:prstGeom>
          <a:noFill/>
        </p:spPr>
        <p:txBody>
          <a:bodyPr wrap="square">
            <a:spAutoFit/>
          </a:bodyPr>
          <a:lstStyle/>
          <a:p>
            <a:pPr algn="r"/>
            <a:r>
              <a:rPr lang="en-US" sz="4000" dirty="0">
                <a:solidFill>
                  <a:schemeClr val="bg1"/>
                </a:solidFill>
                <a:latin typeface="Arial" panose="020B0604020202020204" pitchFamily="34" charset="0"/>
                <a:cs typeface="Arial" panose="020B0604020202020204" pitchFamily="34" charset="0"/>
              </a:rPr>
              <a:t>Conclusion</a:t>
            </a:r>
          </a:p>
        </p:txBody>
      </p:sp>
      <p:sp>
        <p:nvSpPr>
          <p:cNvPr id="10" name="TextBox 9">
            <a:extLst>
              <a:ext uri="{FF2B5EF4-FFF2-40B4-BE49-F238E27FC236}">
                <a16:creationId xmlns:a16="http://schemas.microsoft.com/office/drawing/2014/main" id="{BC9B45D6-85F3-6EE1-A48D-1D12838504E4}"/>
              </a:ext>
            </a:extLst>
          </p:cNvPr>
          <p:cNvSpPr txBox="1"/>
          <p:nvPr/>
        </p:nvSpPr>
        <p:spPr>
          <a:xfrm>
            <a:off x="2857495" y="2690336"/>
            <a:ext cx="6757988" cy="1938992"/>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The MACD is just one tool in technical analysis, and it's often used in conjunction with other indicators for more reliable signals. </a:t>
            </a:r>
          </a:p>
          <a:p>
            <a:pPr marL="285750" indent="-285750">
              <a:buFont typeface="Arial" panose="020B0604020202020204" pitchFamily="34" charset="0"/>
              <a:buChar char="•"/>
            </a:pPr>
            <a:endParaRPr lang="en-US" sz="2000" dirty="0">
              <a:solidFill>
                <a:schemeClr val="bg1">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solidFill>
                  <a:schemeClr val="bg1">
                    <a:lumMod val="75000"/>
                  </a:schemeClr>
                </a:solidFill>
                <a:latin typeface="Arial" panose="020B0604020202020204" pitchFamily="34" charset="0"/>
                <a:cs typeface="Arial" panose="020B0604020202020204" pitchFamily="34" charset="0"/>
              </a:rPr>
              <a:t>Always consider the broader context and conduct thorough analysis before making any trading decisions</a:t>
            </a:r>
            <a:r>
              <a:rPr lang="en-US" dirty="0">
                <a:solidFill>
                  <a:schemeClr val="bg1"/>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34F395C-29B2-0C7C-4A0C-B2570FD40E1E}"/>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Michael </a:t>
            </a:r>
            <a:r>
              <a:rPr lang="en-US" sz="1400" i="1" dirty="0" err="1">
                <a:solidFill>
                  <a:schemeClr val="bg1">
                    <a:lumMod val="75000"/>
                  </a:schemeClr>
                </a:solidFill>
                <a:latin typeface="Arial" panose="020B0604020202020204" pitchFamily="34" charset="0"/>
                <a:cs typeface="Arial" panose="020B0604020202020204" pitchFamily="34" charset="0"/>
              </a:rPr>
              <a:t>Drinkard</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4306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196FC43-75B8-DCA5-B6C2-A2B4E1C6188B}"/>
              </a:ext>
            </a:extLst>
          </p:cNvPr>
          <p:cNvSpPr txBox="1"/>
          <p:nvPr/>
        </p:nvSpPr>
        <p:spPr>
          <a:xfrm>
            <a:off x="128592" y="2967037"/>
            <a:ext cx="11958638" cy="646331"/>
          </a:xfrm>
          <a:prstGeom prst="rect">
            <a:avLst/>
          </a:prstGeom>
          <a:noFill/>
        </p:spPr>
        <p:txBody>
          <a:bodyPr wrap="square">
            <a:spAutoFit/>
          </a:bodyPr>
          <a:lstStyle/>
          <a:p>
            <a:pPr algn="ctr"/>
            <a:r>
              <a:rPr lang="en-US" sz="3600" dirty="0">
                <a:solidFill>
                  <a:schemeClr val="bg1"/>
                </a:solidFill>
                <a:latin typeface="Arial" panose="020B0604020202020204" pitchFamily="34" charset="0"/>
                <a:cs typeface="Arial" panose="020B0604020202020204" pitchFamily="34" charset="0"/>
              </a:rPr>
              <a:t>Questions?</a:t>
            </a:r>
          </a:p>
        </p:txBody>
      </p:sp>
    </p:spTree>
    <p:extLst>
      <p:ext uri="{BB962C8B-B14F-4D97-AF65-F5344CB8AC3E}">
        <p14:creationId xmlns:p14="http://schemas.microsoft.com/office/powerpoint/2010/main" val="263055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Frame the Problem</a:t>
            </a:r>
          </a:p>
        </p:txBody>
      </p:sp>
      <p:sp>
        <p:nvSpPr>
          <p:cNvPr id="8" name="TextBox 7">
            <a:extLst>
              <a:ext uri="{FF2B5EF4-FFF2-40B4-BE49-F238E27FC236}">
                <a16:creationId xmlns:a16="http://schemas.microsoft.com/office/drawing/2014/main" id="{A52CF821-9288-CE2D-732A-450345E1ED3B}"/>
              </a:ext>
            </a:extLst>
          </p:cNvPr>
          <p:cNvSpPr txBox="1"/>
          <p:nvPr/>
        </p:nvSpPr>
        <p:spPr>
          <a:xfrm>
            <a:off x="2819397" y="2213313"/>
            <a:ext cx="692467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Our project aims at establishing security trading recommendations depending on moving average convergence and divergence, using exponential moving averages of closing prices of time series data frame.</a:t>
            </a:r>
          </a:p>
          <a:p>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lumMod val="75000"/>
                  </a:schemeClr>
                </a:solidFill>
                <a:effectLst/>
                <a:latin typeface="Arial" panose="020B0604020202020204" pitchFamily="34" charset="0"/>
                <a:cs typeface="Arial" panose="020B0604020202020204" pitchFamily="34" charset="0"/>
              </a:rPr>
              <a:t>The “MACD</a:t>
            </a:r>
            <a:r>
              <a:rPr lang="en-US" dirty="0">
                <a:solidFill>
                  <a:schemeClr val="bg1">
                    <a:lumMod val="75000"/>
                  </a:schemeClr>
                </a:solidFill>
                <a:latin typeface="Arial" panose="020B0604020202020204" pitchFamily="34" charset="0"/>
                <a:cs typeface="Arial" panose="020B0604020202020204" pitchFamily="34" charset="0"/>
              </a:rPr>
              <a:t>”</a:t>
            </a:r>
            <a:r>
              <a:rPr lang="en-US" b="0" i="0" dirty="0">
                <a:solidFill>
                  <a:schemeClr val="bg1">
                    <a:lumMod val="75000"/>
                  </a:schemeClr>
                </a:solidFill>
                <a:effectLst/>
                <a:latin typeface="Arial" panose="020B0604020202020204" pitchFamily="34" charset="0"/>
                <a:cs typeface="Arial" panose="020B0604020202020204" pitchFamily="34" charset="0"/>
              </a:rPr>
              <a:t> is a popular technical indicator used in trading and investing to identify potential  trend reversals, generate buy or sell signals, and  assess the overall momentum of an asset.</a:t>
            </a:r>
            <a:endParaRPr lang="en-US" dirty="0">
              <a:solidFill>
                <a:schemeClr val="bg1">
                  <a:lumMod val="75000"/>
                </a:schemeClr>
              </a:solidFill>
              <a:latin typeface="Arial" panose="020B0604020202020204" pitchFamily="34" charset="0"/>
              <a:cs typeface="Arial" panose="020B0604020202020204" pitchFamily="34" charset="0"/>
            </a:endParaRPr>
          </a:p>
          <a:p>
            <a:r>
              <a:rPr lang="en-US" dirty="0">
                <a:solidFill>
                  <a:schemeClr val="bg1">
                    <a:lumMod val="75000"/>
                  </a:schemeClr>
                </a:solidFill>
                <a:latin typeface="Arial" panose="020B0604020202020204" pitchFamily="34" charset="0"/>
                <a:cs typeface="Arial" panose="020B0604020202020204" pitchFamily="34" charset="0"/>
              </a:rPr>
              <a:t>     </a:t>
            </a:r>
            <a:r>
              <a:rPr lang="en-US" b="0" dirty="0">
                <a:solidFill>
                  <a:schemeClr val="bg1">
                    <a:lumMod val="75000"/>
                  </a:schemeClr>
                </a:solidFill>
                <a:effectLst/>
                <a:latin typeface="Arial" panose="020B0604020202020204" pitchFamily="34" charset="0"/>
                <a:cs typeface="Arial" panose="020B0604020202020204" pitchFamily="34" charset="0"/>
              </a:rPr>
              <a:t>It  consists of two lines: the MACD line and the signal line.</a:t>
            </a:r>
            <a:br>
              <a:rPr lang="en-US" dirty="0">
                <a:solidFill>
                  <a:schemeClr val="bg1">
                    <a:lumMod val="75000"/>
                  </a:schemeClr>
                </a:solidFill>
              </a:rPr>
            </a:br>
            <a:endParaRPr lang="en-US" dirty="0">
              <a:solidFill>
                <a:schemeClr val="bg1">
                  <a:lumMod val="75000"/>
                </a:schemeClr>
              </a:solidFill>
            </a:endParaRPr>
          </a:p>
        </p:txBody>
      </p:sp>
      <p:sp>
        <p:nvSpPr>
          <p:cNvPr id="10" name="TextBox 9">
            <a:extLst>
              <a:ext uri="{FF2B5EF4-FFF2-40B4-BE49-F238E27FC236}">
                <a16:creationId xmlns:a16="http://schemas.microsoft.com/office/drawing/2014/main" id="{991DB775-62CE-BC9F-AD32-1DEE38E317B0}"/>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103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Terms Defined</a:t>
            </a:r>
          </a:p>
        </p:txBody>
      </p:sp>
      <p:sp>
        <p:nvSpPr>
          <p:cNvPr id="13" name="TextBox 12">
            <a:extLst>
              <a:ext uri="{FF2B5EF4-FFF2-40B4-BE49-F238E27FC236}">
                <a16:creationId xmlns:a16="http://schemas.microsoft.com/office/drawing/2014/main" id="{C6953872-7153-48AC-A7C8-56CD5742EB34}"/>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Erin O’Leary</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4DAEBEA-FD9A-DB8D-F134-7A2EA15C144B}"/>
              </a:ext>
            </a:extLst>
          </p:cNvPr>
          <p:cNvSpPr txBox="1"/>
          <p:nvPr/>
        </p:nvSpPr>
        <p:spPr>
          <a:xfrm>
            <a:off x="838200" y="1967021"/>
            <a:ext cx="10945368" cy="4031873"/>
          </a:xfrm>
          <a:prstGeom prst="rect">
            <a:avLst/>
          </a:prstGeom>
          <a:noFill/>
        </p:spPr>
        <p:txBody>
          <a:bodyPr wrap="square">
            <a:spAutoFit/>
          </a:bodyPr>
          <a:lstStyle/>
          <a:p>
            <a:r>
              <a:rPr lang="en-US" sz="1600" b="1" i="0" dirty="0">
                <a:solidFill>
                  <a:srgbClr val="00B0F0"/>
                </a:solidFill>
                <a:effectLst/>
                <a:latin typeface="Arial" panose="020B0604020202020204" pitchFamily="34" charset="0"/>
                <a:cs typeface="Arial" panose="020B0604020202020204" pitchFamily="34" charset="0"/>
              </a:rPr>
              <a:t>Moving Average Convergence and Divergence (MACD):  </a:t>
            </a:r>
            <a:r>
              <a:rPr lang="en-US" sz="1600" b="0" i="0" dirty="0">
                <a:solidFill>
                  <a:schemeClr val="bg1">
                    <a:lumMod val="75000"/>
                  </a:schemeClr>
                </a:solidFill>
                <a:effectLst/>
                <a:latin typeface="Roboto" panose="02000000000000000000" pitchFamily="2" charset="0"/>
              </a:rPr>
              <a:t>a trend-following momentum indicator that shows the relationship between two exponential moving averages (EMAs) of a security's price</a:t>
            </a:r>
          </a:p>
          <a:p>
            <a:endParaRPr lang="en-US" sz="1600" dirty="0">
              <a:solidFill>
                <a:schemeClr val="bg1">
                  <a:lumMod val="75000"/>
                </a:schemeClr>
              </a:solidFill>
              <a:latin typeface="Roboto" panose="02000000000000000000" pitchFamily="2" charset="0"/>
            </a:endParaRPr>
          </a:p>
          <a:p>
            <a:endParaRPr lang="en-US" sz="1600" dirty="0">
              <a:solidFill>
                <a:srgbClr val="00B0F0"/>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Exponentially Weighted Moving Average (EWMA):  </a:t>
            </a:r>
            <a:r>
              <a:rPr lang="en-US" sz="1600" dirty="0">
                <a:solidFill>
                  <a:schemeClr val="bg1">
                    <a:lumMod val="75000"/>
                  </a:schemeClr>
                </a:solidFill>
                <a:latin typeface="Arial" panose="020B0604020202020204" pitchFamily="34" charset="0"/>
                <a:cs typeface="Arial" panose="020B0604020202020204" pitchFamily="34" charset="0"/>
              </a:rPr>
              <a:t>quantitative/statistical measure used to model a time series</a:t>
            </a:r>
            <a:endParaRPr lang="en-US" sz="1600" b="0" i="0" dirty="0">
              <a:solidFill>
                <a:srgbClr val="636E72"/>
              </a:solidFill>
              <a:effectLst/>
              <a:latin typeface="Inter"/>
            </a:endParaRP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Signal line:  </a:t>
            </a:r>
            <a:r>
              <a:rPr lang="en-US" sz="1600" dirty="0">
                <a:solidFill>
                  <a:schemeClr val="bg1">
                    <a:lumMod val="75000"/>
                  </a:schemeClr>
                </a:solidFill>
                <a:latin typeface="Arial" panose="020B0604020202020204" pitchFamily="34" charset="0"/>
                <a:cs typeface="Arial" panose="020B0604020202020204" pitchFamily="34" charset="0"/>
              </a:rPr>
              <a:t>a nine-period EMA of the MACD line; n</a:t>
            </a:r>
            <a:r>
              <a:rPr lang="en-US" sz="1600" dirty="0">
                <a:solidFill>
                  <a:schemeClr val="bg1">
                    <a:lumMod val="75000"/>
                  </a:schemeClr>
                </a:solidFill>
                <a:latin typeface="Roboto" panose="02000000000000000000" pitchFamily="2" charset="0"/>
              </a:rPr>
              <a:t>ormally consist of moving averages used in combination with other technical indicators to generate buy or sell signals</a:t>
            </a:r>
          </a:p>
          <a:p>
            <a:endParaRPr lang="en-US" sz="1600"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Short – “shorting” / “short selling”: </a:t>
            </a:r>
            <a:r>
              <a:rPr lang="en-US" sz="1600" dirty="0">
                <a:solidFill>
                  <a:schemeClr val="bg1">
                    <a:lumMod val="75000"/>
                  </a:schemeClr>
                </a:solidFill>
                <a:latin typeface="Arial" panose="020B0604020202020204" pitchFamily="34" charset="0"/>
                <a:cs typeface="Arial" panose="020B0604020202020204" pitchFamily="34" charset="0"/>
              </a:rPr>
              <a:t>an investment or trading strategy that speculates on the decline in a stock price; involves borrowing a security whose price you think is going to fall from your brokerage and selling</a:t>
            </a:r>
          </a:p>
          <a:p>
            <a:endParaRPr lang="en-US" sz="1600" b="1" dirty="0">
              <a:solidFill>
                <a:schemeClr val="bg1">
                  <a:lumMod val="75000"/>
                </a:schemeClr>
              </a:solidFill>
              <a:latin typeface="Arial" panose="020B0604020202020204" pitchFamily="34" charset="0"/>
              <a:cs typeface="Arial" panose="020B0604020202020204" pitchFamily="34" charset="0"/>
            </a:endParaRPr>
          </a:p>
          <a:p>
            <a:endParaRPr lang="en-US" sz="1600" b="1" dirty="0">
              <a:solidFill>
                <a:schemeClr val="bg1">
                  <a:lumMod val="75000"/>
                </a:schemeClr>
              </a:solidFill>
              <a:latin typeface="Arial" panose="020B0604020202020204" pitchFamily="34" charset="0"/>
              <a:cs typeface="Arial" panose="020B0604020202020204" pitchFamily="34" charset="0"/>
            </a:endParaRPr>
          </a:p>
          <a:p>
            <a:r>
              <a:rPr lang="en-US" sz="1600" b="1" dirty="0">
                <a:solidFill>
                  <a:srgbClr val="00B0F0"/>
                </a:solidFill>
                <a:latin typeface="Arial" panose="020B0604020202020204" pitchFamily="34" charset="0"/>
                <a:cs typeface="Arial" panose="020B0604020202020204" pitchFamily="34" charset="0"/>
              </a:rPr>
              <a:t>Long – “taking a long position”:  </a:t>
            </a:r>
            <a:r>
              <a:rPr lang="en-US" sz="1600" b="1" dirty="0">
                <a:solidFill>
                  <a:schemeClr val="bg1">
                    <a:lumMod val="75000"/>
                  </a:schemeClr>
                </a:solidFill>
                <a:latin typeface="Arial" panose="020B0604020202020204" pitchFamily="34" charset="0"/>
                <a:cs typeface="Arial" panose="020B0604020202020204" pitchFamily="34" charset="0"/>
              </a:rPr>
              <a:t>h</a:t>
            </a:r>
            <a:r>
              <a:rPr lang="en-US" sz="1600" dirty="0">
                <a:solidFill>
                  <a:schemeClr val="bg1">
                    <a:lumMod val="75000"/>
                  </a:schemeClr>
                </a:solidFill>
                <a:latin typeface="Arial" panose="020B0604020202020204" pitchFamily="34" charset="0"/>
                <a:cs typeface="Arial" panose="020B0604020202020204" pitchFamily="34" charset="0"/>
              </a:rPr>
              <a:t>aving a “long” position in a security means that you own the security</a:t>
            </a:r>
          </a:p>
        </p:txBody>
      </p:sp>
    </p:spTree>
    <p:extLst>
      <p:ext uri="{BB962C8B-B14F-4D97-AF65-F5344CB8AC3E}">
        <p14:creationId xmlns:p14="http://schemas.microsoft.com/office/powerpoint/2010/main" val="74379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So What?</a:t>
            </a:r>
          </a:p>
        </p:txBody>
      </p:sp>
      <p:sp>
        <p:nvSpPr>
          <p:cNvPr id="10" name="TextBox 9">
            <a:extLst>
              <a:ext uri="{FF2B5EF4-FFF2-40B4-BE49-F238E27FC236}">
                <a16:creationId xmlns:a16="http://schemas.microsoft.com/office/drawing/2014/main" id="{387ED061-CD0A-AA1C-6DB7-AE84826EC15D}"/>
              </a:ext>
            </a:extLst>
          </p:cNvPr>
          <p:cNvSpPr txBox="1"/>
          <p:nvPr/>
        </p:nvSpPr>
        <p:spPr>
          <a:xfrm>
            <a:off x="1414463" y="1720840"/>
            <a:ext cx="9286875" cy="2585323"/>
          </a:xfrm>
          <a:prstGeom prst="rect">
            <a:avLst/>
          </a:prstGeom>
          <a:noFill/>
        </p:spPr>
        <p:txBody>
          <a:bodyPr wrap="square">
            <a:spAutoFit/>
          </a:bodyPr>
          <a:lstStyle/>
          <a:p>
            <a:br>
              <a:rPr lang="en-US" b="0" i="0" dirty="0">
                <a:solidFill>
                  <a:schemeClr val="bg1">
                    <a:lumMod val="75000"/>
                  </a:schemeClr>
                </a:solidFill>
                <a:effectLst/>
                <a:latin typeface="Arial" panose="020B0604020202020204" pitchFamily="34" charset="0"/>
              </a:rPr>
            </a:br>
            <a:r>
              <a:rPr lang="en-US" b="0" i="0" dirty="0">
                <a:solidFill>
                  <a:srgbClr val="FF0000"/>
                </a:solidFill>
                <a:effectLst/>
                <a:latin typeface="Arial" panose="020B0604020202020204" pitchFamily="34" charset="0"/>
              </a:rPr>
              <a:t>Crossovers: </a:t>
            </a:r>
            <a:r>
              <a:rPr lang="en-US" b="0" i="0" dirty="0">
                <a:solidFill>
                  <a:schemeClr val="bg1">
                    <a:lumMod val="75000"/>
                  </a:schemeClr>
                </a:solidFill>
                <a:effectLst/>
                <a:latin typeface="Arial" panose="020B0604020202020204" pitchFamily="34" charset="0"/>
              </a:rPr>
              <a:t>When the </a:t>
            </a:r>
            <a:r>
              <a:rPr lang="en-US" b="0" i="0" dirty="0">
                <a:solidFill>
                  <a:srgbClr val="FF0000"/>
                </a:solidFill>
                <a:effectLst/>
                <a:latin typeface="Arial" panose="020B0604020202020204" pitchFamily="34" charset="0"/>
              </a:rPr>
              <a:t>MACD line crosses above the signal line</a:t>
            </a:r>
            <a:r>
              <a:rPr lang="en-US" b="0" i="0" dirty="0">
                <a:solidFill>
                  <a:schemeClr val="bg1">
                    <a:lumMod val="75000"/>
                  </a:schemeClr>
                </a:solidFill>
                <a:effectLst/>
                <a:latin typeface="Arial" panose="020B0604020202020204" pitchFamily="34" charset="0"/>
              </a:rPr>
              <a:t>, it generates a </a:t>
            </a:r>
            <a:r>
              <a:rPr lang="en-US" b="0" i="0" dirty="0">
                <a:solidFill>
                  <a:srgbClr val="FF0000"/>
                </a:solidFill>
                <a:effectLst/>
                <a:latin typeface="Arial" panose="020B0604020202020204" pitchFamily="34" charset="0"/>
              </a:rPr>
              <a:t>bullish signal</a:t>
            </a:r>
            <a:r>
              <a:rPr lang="en-US" b="0" i="0" dirty="0">
                <a:solidFill>
                  <a:schemeClr val="bg1">
                    <a:lumMod val="75000"/>
                  </a:schemeClr>
                </a:solidFill>
                <a:effectLst/>
                <a:latin typeface="Arial" panose="020B0604020202020204" pitchFamily="34" charset="0"/>
              </a:rPr>
              <a:t>, indicating a potential buying opportunity. Conversely, when the </a:t>
            </a:r>
            <a:r>
              <a:rPr lang="en-US" b="0" i="0" dirty="0">
                <a:solidFill>
                  <a:schemeClr val="accent1"/>
                </a:solidFill>
                <a:effectLst/>
                <a:latin typeface="Arial" panose="020B0604020202020204" pitchFamily="34" charset="0"/>
              </a:rPr>
              <a:t>MACD line crosses below the signal line</a:t>
            </a:r>
            <a:r>
              <a:rPr lang="en-US" b="0" i="0" dirty="0">
                <a:solidFill>
                  <a:schemeClr val="bg1">
                    <a:lumMod val="75000"/>
                  </a:schemeClr>
                </a:solidFill>
                <a:effectLst/>
                <a:latin typeface="Arial" panose="020B0604020202020204" pitchFamily="34" charset="0"/>
              </a:rPr>
              <a:t>, it generates a </a:t>
            </a:r>
            <a:r>
              <a:rPr lang="en-US" b="0" i="0" dirty="0">
                <a:solidFill>
                  <a:schemeClr val="accent1"/>
                </a:solidFill>
                <a:effectLst/>
                <a:latin typeface="Arial" panose="020B0604020202020204" pitchFamily="34" charset="0"/>
              </a:rPr>
              <a:t>bearish signal</a:t>
            </a:r>
            <a:r>
              <a:rPr lang="en-US" b="0" i="0" dirty="0">
                <a:solidFill>
                  <a:schemeClr val="bg1">
                    <a:lumMod val="75000"/>
                  </a:schemeClr>
                </a:solidFill>
                <a:effectLst/>
                <a:latin typeface="Arial" panose="020B0604020202020204" pitchFamily="34" charset="0"/>
              </a:rPr>
              <a:t>, suggesting a possible selling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opportunity.</a:t>
            </a:r>
          </a:p>
          <a:p>
            <a:br>
              <a:rPr lang="en-US" dirty="0">
                <a:solidFill>
                  <a:schemeClr val="bg1">
                    <a:lumMod val="75000"/>
                  </a:schemeClr>
                </a:solidFill>
              </a:rPr>
            </a:br>
            <a:r>
              <a:rPr lang="en-US" b="0" i="0" dirty="0">
                <a:solidFill>
                  <a:srgbClr val="FF0000"/>
                </a:solidFill>
                <a:effectLst/>
                <a:latin typeface="Arial" panose="020B0604020202020204" pitchFamily="34" charset="0"/>
              </a:rPr>
              <a:t>Divergences: </a:t>
            </a:r>
            <a:r>
              <a:rPr lang="en-US" b="0" i="0" dirty="0">
                <a:solidFill>
                  <a:schemeClr val="bg1">
                    <a:lumMod val="75000"/>
                  </a:schemeClr>
                </a:solidFill>
                <a:effectLst/>
                <a:latin typeface="Arial" panose="020B0604020202020204" pitchFamily="34" charset="0"/>
              </a:rPr>
              <a:t>Pay attention to divergences between the MACD and the price action. If the price is making higher highs, but the MACD is making lower highs, it could </a:t>
            </a:r>
            <a:br>
              <a:rPr lang="en-US" dirty="0">
                <a:solidFill>
                  <a:schemeClr val="bg1">
                    <a:lumMod val="75000"/>
                  </a:schemeClr>
                </a:solidFill>
              </a:rPr>
            </a:br>
            <a:r>
              <a:rPr lang="en-US" b="0" i="0" dirty="0">
                <a:solidFill>
                  <a:schemeClr val="bg1">
                    <a:lumMod val="75000"/>
                  </a:schemeClr>
                </a:solidFill>
                <a:effectLst/>
                <a:latin typeface="Arial" panose="020B0604020202020204" pitchFamily="34" charset="0"/>
              </a:rPr>
              <a:t>indicate a </a:t>
            </a:r>
            <a:r>
              <a:rPr lang="en-US" b="0" i="0" dirty="0">
                <a:solidFill>
                  <a:schemeClr val="accent4">
                    <a:lumMod val="60000"/>
                    <a:lumOff val="40000"/>
                  </a:schemeClr>
                </a:solidFill>
                <a:effectLst/>
                <a:latin typeface="Arial" panose="020B0604020202020204" pitchFamily="34" charset="0"/>
              </a:rPr>
              <a:t>weakening trend </a:t>
            </a:r>
            <a:r>
              <a:rPr lang="en-US" b="0" i="0" dirty="0">
                <a:solidFill>
                  <a:schemeClr val="bg1">
                    <a:lumMod val="75000"/>
                  </a:schemeClr>
                </a:solidFill>
                <a:effectLst/>
                <a:latin typeface="Arial" panose="020B0604020202020204" pitchFamily="34" charset="0"/>
              </a:rPr>
              <a:t>and a possible </a:t>
            </a:r>
            <a:r>
              <a:rPr lang="en-US" b="0" i="0" dirty="0">
                <a:solidFill>
                  <a:schemeClr val="accent4">
                    <a:lumMod val="60000"/>
                    <a:lumOff val="40000"/>
                  </a:schemeClr>
                </a:solidFill>
                <a:effectLst/>
                <a:latin typeface="Arial" panose="020B0604020202020204" pitchFamily="34" charset="0"/>
              </a:rPr>
              <a:t>trend reversal.</a:t>
            </a:r>
            <a:endParaRPr lang="en-US" dirty="0">
              <a:solidFill>
                <a:schemeClr val="accent4">
                  <a:lumMod val="60000"/>
                  <a:lumOff val="40000"/>
                </a:schemeClr>
              </a:solidFill>
            </a:endParaRPr>
          </a:p>
        </p:txBody>
      </p:sp>
      <p:sp>
        <p:nvSpPr>
          <p:cNvPr id="12" name="TextBox 11">
            <a:extLst>
              <a:ext uri="{FF2B5EF4-FFF2-40B4-BE49-F238E27FC236}">
                <a16:creationId xmlns:a16="http://schemas.microsoft.com/office/drawing/2014/main" id="{2A592B42-F315-3190-CB5D-8C1DCCA1B6DA}"/>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13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0" name="TextBox 9">
            <a:extLst>
              <a:ext uri="{FF2B5EF4-FFF2-40B4-BE49-F238E27FC236}">
                <a16:creationId xmlns:a16="http://schemas.microsoft.com/office/drawing/2014/main" id="{6E406BAA-833B-B14F-A462-6FDF937754D8}"/>
              </a:ext>
            </a:extLst>
          </p:cNvPr>
          <p:cNvSpPr txBox="1"/>
          <p:nvPr/>
        </p:nvSpPr>
        <p:spPr>
          <a:xfrm>
            <a:off x="154781" y="1316429"/>
            <a:ext cx="4114796" cy="369332"/>
          </a:xfrm>
          <a:prstGeom prst="rect">
            <a:avLst/>
          </a:prstGeom>
          <a:noFill/>
        </p:spPr>
        <p:txBody>
          <a:bodyPr wrap="square">
            <a:spAutoFit/>
          </a:bodyPr>
          <a:lstStyle/>
          <a:p>
            <a:r>
              <a:rPr lang="en-US" b="1" dirty="0">
                <a:solidFill>
                  <a:schemeClr val="bg1">
                    <a:lumMod val="85000"/>
                  </a:schemeClr>
                </a:solidFill>
                <a:latin typeface="Arial" panose="020B0604020202020204" pitchFamily="34" charset="0"/>
                <a:cs typeface="Arial" panose="020B0604020202020204" pitchFamily="34" charset="0"/>
              </a:rPr>
              <a:t>MACD line signal formula: </a:t>
            </a:r>
          </a:p>
        </p:txBody>
      </p:sp>
      <p:sp>
        <p:nvSpPr>
          <p:cNvPr id="8" name="TextBox 7">
            <a:extLst>
              <a:ext uri="{FF2B5EF4-FFF2-40B4-BE49-F238E27FC236}">
                <a16:creationId xmlns:a16="http://schemas.microsoft.com/office/drawing/2014/main" id="{CFC47641-E628-0BD2-BBE6-2DE07263858E}"/>
              </a:ext>
            </a:extLst>
          </p:cNvPr>
          <p:cNvSpPr txBox="1"/>
          <p:nvPr/>
        </p:nvSpPr>
        <p:spPr>
          <a:xfrm>
            <a:off x="2032397" y="1726678"/>
            <a:ext cx="8868966" cy="4555093"/>
          </a:xfrm>
          <a:prstGeom prst="rect">
            <a:avLst/>
          </a:prstGeom>
          <a:noFill/>
        </p:spPr>
        <p:txBody>
          <a:bodyPr wrap="square">
            <a:spAutoFit/>
          </a:bodyPr>
          <a:lstStyle/>
          <a:p>
            <a:endParaRPr lang="en-US" sz="2000"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Select a time period (commonly 12 or 26 periods) for the MACD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Let's assume we choose 12 periods.</a:t>
            </a: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12-period exponential moving average (EMA) of  the asset's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Next, select another time period (often 26 periods) for the signal line. </a:t>
            </a:r>
            <a:br>
              <a:rPr lang="en-US" b="0" i="0" dirty="0">
                <a:solidFill>
                  <a:schemeClr val="bg1">
                    <a:lumMod val="75000"/>
                  </a:schemeClr>
                </a:solidFill>
                <a:effectLst/>
                <a:latin typeface="Arial" panose="020B0604020202020204" pitchFamily="34" charset="0"/>
                <a:cs typeface="Arial" panose="020B0604020202020204" pitchFamily="34" charset="0"/>
              </a:rPr>
            </a:br>
            <a:r>
              <a:rPr lang="en-US" b="0" i="0" dirty="0">
                <a:solidFill>
                  <a:schemeClr val="bg1">
                    <a:lumMod val="75000"/>
                  </a:schemeClr>
                </a:solidFill>
                <a:effectLst/>
                <a:latin typeface="Arial" panose="020B0604020202020204" pitchFamily="34" charset="0"/>
                <a:cs typeface="Arial" panose="020B0604020202020204" pitchFamily="34" charset="0"/>
              </a:rPr>
              <a:t>In this case, we'll use 26 periods.</a:t>
            </a: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endParaRPr lang="en-US" b="0" i="0" dirty="0">
              <a:solidFill>
                <a:schemeClr val="bg1">
                  <a:lumMod val="75000"/>
                </a:schemeClr>
              </a:solidFill>
              <a:effectLst/>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Calculate the 26-period EMA of the closing prices.</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Subtract the 26-period EMA from the 12-period EMA to get the MACD line value.</a:t>
            </a:r>
          </a:p>
          <a:p>
            <a:pPr marL="342900" indent="-342900">
              <a:buFont typeface="+mj-lt"/>
              <a:buAutoNum type="arabicPeriod"/>
            </a:pPr>
            <a:endParaRPr lang="en-US" dirty="0">
              <a:solidFill>
                <a:schemeClr val="bg1">
                  <a:lumMod val="75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b="0" i="0" dirty="0">
                <a:solidFill>
                  <a:schemeClr val="bg1">
                    <a:lumMod val="75000"/>
                  </a:schemeClr>
                </a:solidFill>
                <a:effectLst/>
                <a:latin typeface="Arial" panose="020B0604020202020204" pitchFamily="34" charset="0"/>
                <a:cs typeface="Arial" panose="020B0604020202020204" pitchFamily="34" charset="0"/>
              </a:rPr>
              <a:t>Finally, calculate a 9-period EMA of the MACD line to obtain the signal line.</a:t>
            </a:r>
            <a:br>
              <a:rPr lang="en-US" dirty="0">
                <a:solidFill>
                  <a:schemeClr val="bg1">
                    <a:lumMod val="75000"/>
                  </a:schemeClr>
                </a:solidFill>
                <a:latin typeface="Arial" panose="020B0604020202020204" pitchFamily="34" charset="0"/>
                <a:cs typeface="Arial" panose="020B0604020202020204" pitchFamily="34" charset="0"/>
              </a:rPr>
            </a:br>
            <a:endParaRPr lang="en-US" dirty="0">
              <a:solidFill>
                <a:schemeClr val="bg1">
                  <a:lumMod val="75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E6111B1-391C-6CB8-8E97-97B8E9F0081C}"/>
              </a:ext>
            </a:extLst>
          </p:cNvPr>
          <p:cNvSpPr txBox="1"/>
          <p:nvPr/>
        </p:nvSpPr>
        <p:spPr>
          <a:xfrm>
            <a:off x="7886699" y="128587"/>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Harith </a:t>
            </a:r>
            <a:r>
              <a:rPr lang="en-US" sz="1400" i="1" dirty="0" err="1">
                <a:solidFill>
                  <a:schemeClr val="bg1">
                    <a:lumMod val="75000"/>
                  </a:schemeClr>
                </a:solidFill>
                <a:latin typeface="Arial" panose="020B0604020202020204" pitchFamily="34" charset="0"/>
                <a:cs typeface="Arial" panose="020B0604020202020204" pitchFamily="34" charset="0"/>
              </a:rPr>
              <a:t>Alshuwaykh</a:t>
            </a:r>
            <a:endParaRPr lang="en-US" sz="1400" i="1" dirty="0">
              <a:solidFill>
                <a:schemeClr val="bg1">
                  <a:lumMod val="75000"/>
                </a:schemeClr>
              </a:solidFill>
              <a:latin typeface="Arial" panose="020B0604020202020204" pitchFamily="34" charset="0"/>
              <a:cs typeface="Arial" panose="020B0604020202020204" pitchFamily="34" charset="0"/>
            </a:endParaRPr>
          </a:p>
          <a:p>
            <a:pPr algn="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1" y="1372666"/>
            <a:ext cx="7000871"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What data did we use and how did we get it?: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1926432" y="1757594"/>
            <a:ext cx="892254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To begin checking our program we  pulled historical stock data for Apple from Alpaca </a:t>
            </a:r>
          </a:p>
        </p:txBody>
      </p:sp>
      <p:pic>
        <p:nvPicPr>
          <p:cNvPr id="13" name="Picture 12">
            <a:extLst>
              <a:ext uri="{FF2B5EF4-FFF2-40B4-BE49-F238E27FC236}">
                <a16:creationId xmlns:a16="http://schemas.microsoft.com/office/drawing/2014/main" id="{73F065CF-1C94-B580-F088-ECEFCB59BE5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2443162" y="2142522"/>
            <a:ext cx="5200651" cy="2619512"/>
          </a:xfrm>
          <a:prstGeom prst="rect">
            <a:avLst/>
          </a:prstGeom>
        </p:spPr>
      </p:pic>
      <p:pic>
        <p:nvPicPr>
          <p:cNvPr id="18" name="Picture 17">
            <a:extLst>
              <a:ext uri="{FF2B5EF4-FFF2-40B4-BE49-F238E27FC236}">
                <a16:creationId xmlns:a16="http://schemas.microsoft.com/office/drawing/2014/main" id="{B6B73E85-2566-046C-91A8-8ADFFCEF6861}"/>
              </a:ext>
            </a:extLst>
          </p:cNvPr>
          <p:cNvPicPr>
            <a:picLocks noChangeAspect="1"/>
          </p:cNvPicPr>
          <p:nvPr/>
        </p:nvPicPr>
        <p:blipFill>
          <a:blip r:embed="rId3">
            <a:clrChange>
              <a:clrFrom>
                <a:srgbClr val="181818"/>
              </a:clrFrom>
              <a:clrTo>
                <a:srgbClr val="181818">
                  <a:alpha val="0"/>
                </a:srgbClr>
              </a:clrTo>
            </a:clrChange>
          </a:blip>
          <a:stretch>
            <a:fillRect/>
          </a:stretch>
        </p:blipFill>
        <p:spPr>
          <a:xfrm>
            <a:off x="2543178" y="4659947"/>
            <a:ext cx="7616550" cy="2292481"/>
          </a:xfrm>
          <a:prstGeom prst="rect">
            <a:avLst/>
          </a:prstGeom>
        </p:spPr>
      </p:pic>
    </p:spTree>
    <p:extLst>
      <p:ext uri="{BB962C8B-B14F-4D97-AF65-F5344CB8AC3E}">
        <p14:creationId xmlns:p14="http://schemas.microsoft.com/office/powerpoint/2010/main" val="375565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E406BAA-833B-B14F-A462-6FDF937754D8}"/>
              </a:ext>
            </a:extLst>
          </p:cNvPr>
          <p:cNvSpPr txBox="1"/>
          <p:nvPr/>
        </p:nvSpPr>
        <p:spPr>
          <a:xfrm>
            <a:off x="242892" y="1372666"/>
            <a:ext cx="4114796" cy="369332"/>
          </a:xfrm>
          <a:prstGeom prst="rect">
            <a:avLst/>
          </a:prstGeom>
          <a:noFill/>
        </p:spPr>
        <p:txBody>
          <a:bodyPr wrap="square">
            <a:spAutoFit/>
          </a:bodyPr>
          <a:lstStyle/>
          <a:p>
            <a:r>
              <a:rPr lang="en-US" b="1" dirty="0">
                <a:solidFill>
                  <a:schemeClr val="bg1">
                    <a:lumMod val="75000"/>
                  </a:schemeClr>
                </a:solidFill>
                <a:latin typeface="Arial" panose="020B0604020202020204" pitchFamily="34" charset="0"/>
                <a:cs typeface="Arial" panose="020B0604020202020204" pitchFamily="34" charset="0"/>
              </a:rPr>
              <a:t>How did we process the data? </a:t>
            </a:r>
          </a:p>
        </p:txBody>
      </p:sp>
      <p:sp>
        <p:nvSpPr>
          <p:cNvPr id="14" name="TextBox 13">
            <a:extLst>
              <a:ext uri="{FF2B5EF4-FFF2-40B4-BE49-F238E27FC236}">
                <a16:creationId xmlns:a16="http://schemas.microsoft.com/office/drawing/2014/main" id="{60E261D6-F75F-3D15-6B4D-B5FEDDA8CB80}"/>
              </a:ext>
            </a:extLst>
          </p:cNvPr>
          <p:cNvSpPr txBox="1"/>
          <p:nvPr/>
        </p:nvSpPr>
        <p:spPr>
          <a:xfrm>
            <a:off x="616756" y="1887194"/>
            <a:ext cx="11515713" cy="369332"/>
          </a:xfrm>
          <a:prstGeom prst="rect">
            <a:avLst/>
          </a:prstGeom>
          <a:noFill/>
        </p:spPr>
        <p:txBody>
          <a:bodyPr wrap="square">
            <a:spAutoFit/>
          </a:bodyPr>
          <a:lstStyle/>
          <a:p>
            <a:pPr marL="45720" indent="0">
              <a:buNone/>
            </a:pPr>
            <a:r>
              <a:rPr lang="en-US" dirty="0">
                <a:solidFill>
                  <a:schemeClr val="bg1">
                    <a:lumMod val="85000"/>
                  </a:schemeClr>
                </a:solidFill>
                <a:latin typeface="Arial" panose="020B0604020202020204" pitchFamily="34" charset="0"/>
                <a:cs typeface="Arial" panose="020B0604020202020204" pitchFamily="34" charset="0"/>
              </a:rPr>
              <a:t>After creating the Alpaca </a:t>
            </a:r>
            <a:r>
              <a:rPr lang="en-US" dirty="0" err="1">
                <a:solidFill>
                  <a:schemeClr val="bg1">
                    <a:lumMod val="85000"/>
                  </a:schemeClr>
                </a:solidFill>
                <a:latin typeface="Arial" panose="020B0604020202020204" pitchFamily="34" charset="0"/>
                <a:cs typeface="Arial" panose="020B0604020202020204" pitchFamily="34" charset="0"/>
              </a:rPr>
              <a:t>dataframe</a:t>
            </a:r>
            <a:r>
              <a:rPr lang="en-US" dirty="0">
                <a:solidFill>
                  <a:schemeClr val="bg1">
                    <a:lumMod val="85000"/>
                  </a:schemeClr>
                </a:solidFill>
                <a:latin typeface="Arial" panose="020B0604020202020204" pitchFamily="34" charset="0"/>
                <a:cs typeface="Arial" panose="020B0604020202020204" pitchFamily="34" charset="0"/>
              </a:rPr>
              <a:t>, we defined functions to calculate the MACD and Signal Line</a:t>
            </a:r>
            <a:endParaRPr lang="en-US" b="0" dirty="0">
              <a:solidFill>
                <a:schemeClr val="bg1">
                  <a:lumMod val="85000"/>
                </a:schemeClr>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A847F1D-CFDB-6892-D7C5-C6967DF17E0A}"/>
              </a:ext>
            </a:extLst>
          </p:cNvPr>
          <p:cNvPicPr>
            <a:picLocks noChangeAspect="1"/>
          </p:cNvPicPr>
          <p:nvPr/>
        </p:nvPicPr>
        <p:blipFill>
          <a:blip r:embed="rId2">
            <a:clrChange>
              <a:clrFrom>
                <a:srgbClr val="181818"/>
              </a:clrFrom>
              <a:clrTo>
                <a:srgbClr val="181818">
                  <a:alpha val="0"/>
                </a:srgbClr>
              </a:clrTo>
            </a:clrChange>
          </a:blip>
          <a:stretch>
            <a:fillRect/>
          </a:stretch>
        </p:blipFill>
        <p:spPr>
          <a:xfrm>
            <a:off x="1325139" y="2523405"/>
            <a:ext cx="9536960" cy="3385257"/>
          </a:xfrm>
          <a:prstGeom prst="rect">
            <a:avLst/>
          </a:prstGeom>
        </p:spPr>
      </p:pic>
    </p:spTree>
    <p:extLst>
      <p:ext uri="{BB962C8B-B14F-4D97-AF65-F5344CB8AC3E}">
        <p14:creationId xmlns:p14="http://schemas.microsoft.com/office/powerpoint/2010/main" val="411416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C7FB-7974-6495-C221-8D11C0475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33FF64-B905-CF6F-BFC1-107D49805FEA}"/>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1D65FFF8-FDBD-9E73-6E91-C79F67CA9122}"/>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EBA741-66CB-37F4-E061-7AF35B5FC633}"/>
              </a:ext>
            </a:extLst>
          </p:cNvPr>
          <p:cNvSpPr/>
          <p:nvPr/>
        </p:nvSpPr>
        <p:spPr>
          <a:xfrm>
            <a:off x="114300" y="128587"/>
            <a:ext cx="11958638" cy="6600825"/>
          </a:xfrm>
          <a:prstGeom prst="rect">
            <a:avLst/>
          </a:prstGeom>
          <a:solidFill>
            <a:schemeClr val="tx1"/>
          </a:solidFill>
          <a:ln w="127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AC673B1-26F6-4416-3E21-C88A8DB70859}"/>
              </a:ext>
            </a:extLst>
          </p:cNvPr>
          <p:cNvCxnSpPr>
            <a:cxnSpLocks/>
          </p:cNvCxnSpPr>
          <p:nvPr/>
        </p:nvCxnSpPr>
        <p:spPr>
          <a:xfrm>
            <a:off x="126206" y="1285868"/>
            <a:ext cx="5220940" cy="1180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196FC43-75B8-DCA5-B6C2-A2B4E1C6188B}"/>
              </a:ext>
            </a:extLst>
          </p:cNvPr>
          <p:cNvSpPr txBox="1"/>
          <p:nvPr/>
        </p:nvSpPr>
        <p:spPr>
          <a:xfrm>
            <a:off x="126205" y="541869"/>
            <a:ext cx="5220941" cy="646331"/>
          </a:xfrm>
          <a:prstGeom prst="rect">
            <a:avLst/>
          </a:prstGeom>
          <a:noFill/>
        </p:spPr>
        <p:txBody>
          <a:bodyPr wrap="square">
            <a:spAutoFit/>
          </a:bodyPr>
          <a:lstStyle/>
          <a:p>
            <a:pPr algn="r"/>
            <a:r>
              <a:rPr lang="en-US" sz="3600" dirty="0">
                <a:solidFill>
                  <a:schemeClr val="bg1"/>
                </a:solidFill>
                <a:latin typeface="Arial" panose="020B0604020202020204" pitchFamily="34" charset="0"/>
                <a:cs typeface="Arial" panose="020B0604020202020204" pitchFamily="34" charset="0"/>
              </a:rPr>
              <a:t>Materials &amp; Methods</a:t>
            </a:r>
          </a:p>
        </p:txBody>
      </p:sp>
      <p:sp>
        <p:nvSpPr>
          <p:cNvPr id="7" name="TextBox 6">
            <a:extLst>
              <a:ext uri="{FF2B5EF4-FFF2-40B4-BE49-F238E27FC236}">
                <a16:creationId xmlns:a16="http://schemas.microsoft.com/office/drawing/2014/main" id="{5B8DD3EC-7FEA-D98A-7C9C-30B3444E28F6}"/>
              </a:ext>
            </a:extLst>
          </p:cNvPr>
          <p:cNvSpPr txBox="1"/>
          <p:nvPr/>
        </p:nvSpPr>
        <p:spPr>
          <a:xfrm>
            <a:off x="-4054079" y="1364944"/>
            <a:ext cx="3225404" cy="1754326"/>
          </a:xfrm>
          <a:prstGeom prst="rect">
            <a:avLst/>
          </a:prstGeom>
          <a:noFill/>
        </p:spPr>
        <p:txBody>
          <a:bodyPr wrap="square">
            <a:spAutoFit/>
          </a:bodyPr>
          <a:lstStyle/>
          <a:p>
            <a:r>
              <a:rPr lang="en-US" b="0" i="0" dirty="0">
                <a:effectLst/>
                <a:latin typeface="Slack-Lato"/>
              </a:rPr>
              <a:t>Sam[Data format]</a:t>
            </a:r>
          </a:p>
          <a:p>
            <a:endParaRPr lang="en-US" dirty="0">
              <a:latin typeface="Slack-Lato"/>
            </a:endParaRPr>
          </a:p>
          <a:p>
            <a:r>
              <a:rPr lang="en-US" dirty="0"/>
              <a:t>What Data did we use and where did we get it from?</a:t>
            </a:r>
          </a:p>
          <a:p>
            <a:endParaRPr lang="en-US" dirty="0"/>
          </a:p>
          <a:p>
            <a:r>
              <a:rPr lang="en-US" dirty="0"/>
              <a:t>How did we access it?</a:t>
            </a:r>
          </a:p>
        </p:txBody>
      </p:sp>
      <p:sp>
        <p:nvSpPr>
          <p:cNvPr id="12" name="TextBox 11">
            <a:extLst>
              <a:ext uri="{FF2B5EF4-FFF2-40B4-BE49-F238E27FC236}">
                <a16:creationId xmlns:a16="http://schemas.microsoft.com/office/drawing/2014/main" id="{71E95032-214D-0FF8-37A2-AA93BACC2AA6}"/>
              </a:ext>
            </a:extLst>
          </p:cNvPr>
          <p:cNvSpPr txBox="1"/>
          <p:nvPr/>
        </p:nvSpPr>
        <p:spPr>
          <a:xfrm>
            <a:off x="7886700" y="112991"/>
            <a:ext cx="4186239" cy="523220"/>
          </a:xfrm>
          <a:prstGeom prst="rect">
            <a:avLst/>
          </a:prstGeom>
          <a:noFill/>
        </p:spPr>
        <p:txBody>
          <a:bodyPr wrap="square" rtlCol="0">
            <a:spAutoFit/>
          </a:bodyPr>
          <a:lstStyle/>
          <a:p>
            <a:pPr algn="r"/>
            <a:r>
              <a:rPr lang="en-US" sz="1400" i="1" dirty="0">
                <a:solidFill>
                  <a:schemeClr val="bg1">
                    <a:lumMod val="75000"/>
                  </a:schemeClr>
                </a:solidFill>
                <a:latin typeface="Arial" panose="020B0604020202020204" pitchFamily="34" charset="0"/>
                <a:cs typeface="Arial" panose="020B0604020202020204" pitchFamily="34" charset="0"/>
              </a:rPr>
              <a:t>Briefer: Sam Muslin</a:t>
            </a:r>
          </a:p>
          <a:p>
            <a:pPr algn="r"/>
            <a:endParaRPr lang="en-US" sz="1400"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0E261D6-F75F-3D15-6B4D-B5FEDDA8CB80}"/>
              </a:ext>
            </a:extLst>
          </p:cNvPr>
          <p:cNvSpPr txBox="1"/>
          <p:nvPr/>
        </p:nvSpPr>
        <p:spPr>
          <a:xfrm>
            <a:off x="335761" y="1380945"/>
            <a:ext cx="11515713" cy="646331"/>
          </a:xfrm>
          <a:prstGeom prst="rect">
            <a:avLst/>
          </a:prstGeom>
          <a:noFill/>
        </p:spPr>
        <p:txBody>
          <a:bodyPr wrap="square">
            <a:spAutoFit/>
          </a:bodyPr>
          <a:lstStyle/>
          <a:p>
            <a:r>
              <a:rPr lang="en-US" dirty="0">
                <a:solidFill>
                  <a:schemeClr val="bg1">
                    <a:lumMod val="75000"/>
                  </a:schemeClr>
                </a:solidFill>
                <a:latin typeface="Arial" panose="020B0604020202020204" pitchFamily="34" charset="0"/>
                <a:cs typeface="Arial" panose="020B0604020202020204" pitchFamily="34" charset="0"/>
              </a:rPr>
              <a:t>Using a loop to Calculate buy and sell signals based on MACD Line indicator and defining the total cashflow for that period. This shows if we made a profit or not.</a:t>
            </a:r>
          </a:p>
        </p:txBody>
      </p:sp>
      <p:pic>
        <p:nvPicPr>
          <p:cNvPr id="13" name="Picture 12">
            <a:extLst>
              <a:ext uri="{FF2B5EF4-FFF2-40B4-BE49-F238E27FC236}">
                <a16:creationId xmlns:a16="http://schemas.microsoft.com/office/drawing/2014/main" id="{AC96E97B-1769-6CA4-C372-502596501358}"/>
              </a:ext>
            </a:extLst>
          </p:cNvPr>
          <p:cNvPicPr>
            <a:picLocks noChangeAspect="1"/>
          </p:cNvPicPr>
          <p:nvPr/>
        </p:nvPicPr>
        <p:blipFill rotWithShape="1">
          <a:blip r:embed="rId3">
            <a:clrChange>
              <a:clrFrom>
                <a:srgbClr val="181818"/>
              </a:clrFrom>
              <a:clrTo>
                <a:srgbClr val="181818">
                  <a:alpha val="0"/>
                </a:srgbClr>
              </a:clrTo>
            </a:clrChange>
          </a:blip>
          <a:srcRect t="1394"/>
          <a:stretch/>
        </p:blipFill>
        <p:spPr>
          <a:xfrm>
            <a:off x="838199" y="2103970"/>
            <a:ext cx="10910386" cy="4413386"/>
          </a:xfrm>
          <a:prstGeom prst="rect">
            <a:avLst/>
          </a:prstGeom>
        </p:spPr>
      </p:pic>
    </p:spTree>
    <p:extLst>
      <p:ext uri="{BB962C8B-B14F-4D97-AF65-F5344CB8AC3E}">
        <p14:creationId xmlns:p14="http://schemas.microsoft.com/office/powerpoint/2010/main" val="3111644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4410</TotalTime>
  <Words>1311</Words>
  <Application>Microsoft Office PowerPoint</Application>
  <PresentationFormat>Widescreen</PresentationFormat>
  <Paragraphs>184</Paragraphs>
  <Slides>22</Slides>
  <Notes>3</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Inter</vt:lpstr>
      <vt:lpstr>Roboto</vt:lpstr>
      <vt:lpstr>Slack-Lato</vt:lpstr>
      <vt:lpstr>Office Theme</vt:lpstr>
      <vt:lpstr>MACD Indicator as a Trading Strategy 13 November 2023</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MACD Indicator as a Trading Strategy 14 November 2023</dc:title>
  <dc:creator>Erin OLeary</dc:creator>
  <cp:lastModifiedBy>Erin OLeary</cp:lastModifiedBy>
  <cp:revision>30</cp:revision>
  <dcterms:created xsi:type="dcterms:W3CDTF">2023-11-08T04:02:47Z</dcterms:created>
  <dcterms:modified xsi:type="dcterms:W3CDTF">2023-11-14T01:24:41Z</dcterms:modified>
</cp:coreProperties>
</file>