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58" r:id="rId5"/>
    <p:sldId id="268" r:id="rId6"/>
    <p:sldId id="275" r:id="rId7"/>
    <p:sldId id="261" r:id="rId8"/>
    <p:sldId id="269" r:id="rId9"/>
    <p:sldId id="277" r:id="rId10"/>
    <p:sldId id="284" r:id="rId11"/>
    <p:sldId id="270" r:id="rId12"/>
    <p:sldId id="262" r:id="rId13"/>
    <p:sldId id="274" r:id="rId14"/>
    <p:sldId id="283" r:id="rId15"/>
    <p:sldId id="282"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01" autoAdjust="0"/>
    <p:restoredTop sz="91020" autoAdjust="0"/>
  </p:normalViewPr>
  <p:slideViewPr>
    <p:cSldViewPr snapToGrid="0">
      <p:cViewPr varScale="1">
        <p:scale>
          <a:sx n="116" d="100"/>
          <a:sy n="116" d="100"/>
        </p:scale>
        <p:origin x="408" y="1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15</a:t>
            </a:fld>
            <a:endParaRPr lang="en-US"/>
          </a:p>
        </p:txBody>
      </p:sp>
    </p:spTree>
    <p:extLst>
      <p:ext uri="{BB962C8B-B14F-4D97-AF65-F5344CB8AC3E}">
        <p14:creationId xmlns:p14="http://schemas.microsoft.com/office/powerpoint/2010/main" val="65401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11/14/23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11/14/23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13 </a:t>
            </a: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B61602FD-A843-4263-FC24-46E6DD03C869}"/>
              </a:ext>
            </a:extLst>
          </p:cNvPr>
          <p:cNvSpPr/>
          <p:nvPr/>
        </p:nvSpPr>
        <p:spPr>
          <a:xfrm>
            <a:off x="3623975" y="675237"/>
            <a:ext cx="4822869" cy="9088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1962" kern="1200">
                <a:solidFill>
                  <a:schemeClr val="lt1"/>
                </a:solidFill>
                <a:latin typeface="+mn-lt"/>
                <a:ea typeface="+mn-ea"/>
                <a:cs typeface="+mn-cs"/>
              </a:rPr>
              <a:t>MACD vs SIGNAL values</a:t>
            </a:r>
            <a:endParaRPr lang="en-US"/>
          </a:p>
        </p:txBody>
      </p:sp>
      <p:sp>
        <p:nvSpPr>
          <p:cNvPr id="5" name="Rounded Rectangle 4">
            <a:extLst>
              <a:ext uri="{FF2B5EF4-FFF2-40B4-BE49-F238E27FC236}">
                <a16:creationId xmlns:a16="http://schemas.microsoft.com/office/drawing/2014/main" id="{C1F3B665-7627-709A-B7D2-D8A8ADCEE4AE}"/>
              </a:ext>
            </a:extLst>
          </p:cNvPr>
          <p:cNvSpPr/>
          <p:nvPr/>
        </p:nvSpPr>
        <p:spPr>
          <a:xfrm>
            <a:off x="457200" y="2093016"/>
            <a:ext cx="3186972" cy="12238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1962" kern="1200">
                <a:solidFill>
                  <a:schemeClr val="lt1"/>
                </a:solidFill>
                <a:latin typeface="+mn-lt"/>
                <a:ea typeface="+mn-ea"/>
                <a:cs typeface="+mn-cs"/>
              </a:rPr>
              <a:t>MACD &gt; SIGNAL now &amp; MACD &lt; SIGNAL before</a:t>
            </a:r>
            <a:endParaRPr lang="en-US"/>
          </a:p>
        </p:txBody>
      </p:sp>
      <p:sp>
        <p:nvSpPr>
          <p:cNvPr id="6" name="Rounded Rectangle 5">
            <a:extLst>
              <a:ext uri="{FF2B5EF4-FFF2-40B4-BE49-F238E27FC236}">
                <a16:creationId xmlns:a16="http://schemas.microsoft.com/office/drawing/2014/main" id="{3981ED3B-518C-ABB2-DA28-3D88AF08F32E}"/>
              </a:ext>
            </a:extLst>
          </p:cNvPr>
          <p:cNvSpPr/>
          <p:nvPr/>
        </p:nvSpPr>
        <p:spPr>
          <a:xfrm>
            <a:off x="8426650" y="2093016"/>
            <a:ext cx="3308150" cy="11269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1962" kern="1200">
                <a:solidFill>
                  <a:schemeClr val="lt1"/>
                </a:solidFill>
                <a:latin typeface="+mn-lt"/>
                <a:ea typeface="+mn-ea"/>
                <a:cs typeface="+mn-cs"/>
              </a:rPr>
              <a:t>SIGNAL &gt; MACD now &amp; SIGNAL &lt; MACD before</a:t>
            </a:r>
            <a:endParaRPr lang="en-US"/>
          </a:p>
        </p:txBody>
      </p:sp>
      <p:sp>
        <p:nvSpPr>
          <p:cNvPr id="7" name="Rounded Rectangle 6">
            <a:extLst>
              <a:ext uri="{FF2B5EF4-FFF2-40B4-BE49-F238E27FC236}">
                <a16:creationId xmlns:a16="http://schemas.microsoft.com/office/drawing/2014/main" id="{5F6DD1F6-11BD-AAEF-B050-F3E5E031427D}"/>
              </a:ext>
            </a:extLst>
          </p:cNvPr>
          <p:cNvSpPr/>
          <p:nvPr/>
        </p:nvSpPr>
        <p:spPr>
          <a:xfrm>
            <a:off x="790439" y="4777101"/>
            <a:ext cx="2520494" cy="14056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1962" kern="1200">
                <a:solidFill>
                  <a:schemeClr val="lt1"/>
                </a:solidFill>
                <a:latin typeface="+mn-lt"/>
                <a:ea typeface="+mn-ea"/>
                <a:cs typeface="+mn-cs"/>
              </a:rPr>
              <a:t>BUY</a:t>
            </a:r>
            <a:endParaRPr lang="en-US"/>
          </a:p>
        </p:txBody>
      </p:sp>
      <p:sp>
        <p:nvSpPr>
          <p:cNvPr id="8" name="Rounded Rectangle 7">
            <a:extLst>
              <a:ext uri="{FF2B5EF4-FFF2-40B4-BE49-F238E27FC236}">
                <a16:creationId xmlns:a16="http://schemas.microsoft.com/office/drawing/2014/main" id="{ADE66C43-F281-86F3-02BE-D32C8D9516C5}"/>
              </a:ext>
            </a:extLst>
          </p:cNvPr>
          <p:cNvSpPr/>
          <p:nvPr/>
        </p:nvSpPr>
        <p:spPr>
          <a:xfrm>
            <a:off x="8820478" y="4595334"/>
            <a:ext cx="2520494" cy="14056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1962" kern="1200">
                <a:solidFill>
                  <a:schemeClr val="lt1"/>
                </a:solidFill>
                <a:latin typeface="+mn-lt"/>
                <a:ea typeface="+mn-ea"/>
                <a:cs typeface="+mn-cs"/>
              </a:rPr>
              <a:t>SELL</a:t>
            </a:r>
            <a:endParaRPr lang="en-US"/>
          </a:p>
        </p:txBody>
      </p:sp>
      <p:sp>
        <p:nvSpPr>
          <p:cNvPr id="9" name="Down Arrow 8">
            <a:extLst>
              <a:ext uri="{FF2B5EF4-FFF2-40B4-BE49-F238E27FC236}">
                <a16:creationId xmlns:a16="http://schemas.microsoft.com/office/drawing/2014/main" id="{82F46803-09AF-447C-3CCB-806B423EA693}"/>
              </a:ext>
            </a:extLst>
          </p:cNvPr>
          <p:cNvSpPr/>
          <p:nvPr/>
        </p:nvSpPr>
        <p:spPr>
          <a:xfrm>
            <a:off x="9892900" y="3498677"/>
            <a:ext cx="375650" cy="811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87205EB9-C862-93E5-551C-A583A8EB3ADB}"/>
              </a:ext>
            </a:extLst>
          </p:cNvPr>
          <p:cNvSpPr/>
          <p:nvPr/>
        </p:nvSpPr>
        <p:spPr>
          <a:xfrm>
            <a:off x="1862861" y="3641060"/>
            <a:ext cx="375650" cy="811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D38D0E99-82D3-8F96-8798-60867D4F7746}"/>
              </a:ext>
            </a:extLst>
          </p:cNvPr>
          <p:cNvSpPr/>
          <p:nvPr/>
        </p:nvSpPr>
        <p:spPr>
          <a:xfrm rot="2278219">
            <a:off x="8576100" y="1450774"/>
            <a:ext cx="848244" cy="2665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E08922D-0067-B4F5-4156-BCEEAD8BD10C}"/>
              </a:ext>
            </a:extLst>
          </p:cNvPr>
          <p:cNvSpPr/>
          <p:nvPr/>
        </p:nvSpPr>
        <p:spPr>
          <a:xfrm rot="8664746">
            <a:off x="2640354" y="1461582"/>
            <a:ext cx="848244" cy="2665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81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0" name="Picture 9">
            <a:extLst>
              <a:ext uri="{FF2B5EF4-FFF2-40B4-BE49-F238E27FC236}">
                <a16:creationId xmlns:a16="http://schemas.microsoft.com/office/drawing/2014/main" id="{DDD7F135-0BFD-EADE-6AF2-C3DE6D5EA351}"/>
              </a:ext>
            </a:extLst>
          </p:cNvPr>
          <p:cNvPicPr>
            <a:picLocks noChangeAspect="1"/>
          </p:cNvPicPr>
          <p:nvPr/>
        </p:nvPicPr>
        <p:blipFill>
          <a:blip r:embed="rId2"/>
          <a:stretch>
            <a:fillRect/>
          </a:stretch>
        </p:blipFill>
        <p:spPr>
          <a:xfrm>
            <a:off x="2514601" y="1927226"/>
            <a:ext cx="6815722" cy="4623848"/>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0" name="Picture 9">
            <a:extLst>
              <a:ext uri="{FF2B5EF4-FFF2-40B4-BE49-F238E27FC236}">
                <a16:creationId xmlns:a16="http://schemas.microsoft.com/office/drawing/2014/main" id="{193CABCB-71D4-37C0-81CD-532B0EA12B82}"/>
              </a:ext>
            </a:extLst>
          </p:cNvPr>
          <p:cNvPicPr>
            <a:picLocks noChangeAspect="1"/>
          </p:cNvPicPr>
          <p:nvPr/>
        </p:nvPicPr>
        <p:blipFill>
          <a:blip r:embed="rId2"/>
          <a:stretch>
            <a:fillRect/>
          </a:stretch>
        </p:blipFill>
        <p:spPr>
          <a:xfrm>
            <a:off x="1705217" y="1955339"/>
            <a:ext cx="8644644" cy="4635416"/>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number of numbers&#10;&#10;Description automatically generated with medium confidence">
            <a:extLst>
              <a:ext uri="{FF2B5EF4-FFF2-40B4-BE49-F238E27FC236}">
                <a16:creationId xmlns:a16="http://schemas.microsoft.com/office/drawing/2014/main" id="{88D11D52-7970-42F0-D29B-52B1A53AE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62" y="168720"/>
            <a:ext cx="10657676" cy="6520559"/>
          </a:xfrm>
          <a:prstGeom prst="rect">
            <a:avLst/>
          </a:prstGeom>
        </p:spPr>
      </p:pic>
    </p:spTree>
    <p:extLst>
      <p:ext uri="{BB962C8B-B14F-4D97-AF65-F5344CB8AC3E}">
        <p14:creationId xmlns:p14="http://schemas.microsoft.com/office/powerpoint/2010/main" val="310905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923330"/>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First 10 &amp; Last 10 results</a:t>
            </a:r>
            <a:r>
              <a:rPr lang="en-US" dirty="0">
                <a:solidFill>
                  <a:schemeClr val="bg1">
                    <a:lumMod val="85000"/>
                  </a:schemeClr>
                </a:solidFill>
                <a:latin typeface="Arial" panose="020B0604020202020204" pitchFamily="34" charset="0"/>
                <a:cs typeface="Arial" panose="020B0604020202020204" pitchFamily="34" charset="0"/>
              </a:rPr>
              <a:t>:  This is a short example of what the trades look like as time stamps.  We start off buying at the open, then when the MACD line pass the signal line we sell because the signal line is indicating a downwards trend.</a:t>
            </a:r>
          </a:p>
        </p:txBody>
      </p:sp>
      <p:grpSp>
        <p:nvGrpSpPr>
          <p:cNvPr id="17" name="Group 16">
            <a:extLst>
              <a:ext uri="{FF2B5EF4-FFF2-40B4-BE49-F238E27FC236}">
                <a16:creationId xmlns:a16="http://schemas.microsoft.com/office/drawing/2014/main" id="{13009220-63CC-D824-1DA6-B3E0BF140528}"/>
              </a:ext>
            </a:extLst>
          </p:cNvPr>
          <p:cNvGrpSpPr/>
          <p:nvPr/>
        </p:nvGrpSpPr>
        <p:grpSpPr>
          <a:xfrm>
            <a:off x="2659667" y="2273452"/>
            <a:ext cx="6289692" cy="4191621"/>
            <a:chOff x="2013225" y="2243676"/>
            <a:chExt cx="6289692" cy="4191621"/>
          </a:xfrm>
        </p:grpSpPr>
        <p:pic>
          <p:nvPicPr>
            <p:cNvPr id="8" name="Picture 7">
              <a:extLst>
                <a:ext uri="{FF2B5EF4-FFF2-40B4-BE49-F238E27FC236}">
                  <a16:creationId xmlns:a16="http://schemas.microsoft.com/office/drawing/2014/main" id="{1EBDAE8A-3A15-5A39-1191-1C13F08965A4}"/>
                </a:ext>
              </a:extLst>
            </p:cNvPr>
            <p:cNvPicPr>
              <a:picLocks noChangeAspect="1"/>
            </p:cNvPicPr>
            <p:nvPr/>
          </p:nvPicPr>
          <p:blipFill rotWithShape="1">
            <a:blip r:embed="rId3"/>
            <a:srcRect t="482" r="868"/>
            <a:stretch/>
          </p:blipFill>
          <p:spPr>
            <a:xfrm>
              <a:off x="2013225" y="2247934"/>
              <a:ext cx="3887845" cy="4171409"/>
            </a:xfrm>
            <a:prstGeom prst="rect">
              <a:avLst/>
            </a:prstGeom>
          </p:spPr>
        </p:pic>
        <p:pic>
          <p:nvPicPr>
            <p:cNvPr id="15" name="Picture 14">
              <a:extLst>
                <a:ext uri="{FF2B5EF4-FFF2-40B4-BE49-F238E27FC236}">
                  <a16:creationId xmlns:a16="http://schemas.microsoft.com/office/drawing/2014/main" id="{179F9DA8-7DD2-3347-8FF2-E7BE3544EBDF}"/>
                </a:ext>
              </a:extLst>
            </p:cNvPr>
            <p:cNvPicPr>
              <a:picLocks noChangeAspect="1"/>
            </p:cNvPicPr>
            <p:nvPr/>
          </p:nvPicPr>
          <p:blipFill rotWithShape="1">
            <a:blip r:embed="rId4"/>
            <a:srcRect l="5217" t="1495"/>
            <a:stretch/>
          </p:blipFill>
          <p:spPr>
            <a:xfrm>
              <a:off x="5912858" y="2243676"/>
              <a:ext cx="2390059" cy="4191621"/>
            </a:xfrm>
            <a:prstGeom prst="rect">
              <a:avLst/>
            </a:prstGeom>
          </p:spPr>
        </p:pic>
      </p:grpSp>
    </p:spTree>
    <p:extLst>
      <p:ext uri="{BB962C8B-B14F-4D97-AF65-F5344CB8AC3E}">
        <p14:creationId xmlns:p14="http://schemas.microsoft.com/office/powerpoint/2010/main" val="391170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2206624"/>
            <a:ext cx="9286875" cy="1754326"/>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4502</TotalTime>
  <Words>948</Words>
  <Application>Microsoft Macintosh PowerPoint</Application>
  <PresentationFormat>Widescreen</PresentationFormat>
  <Paragraphs>131</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Inter</vt:lpstr>
      <vt:lpstr>Roboto</vt:lpstr>
      <vt:lpstr>Slack-Lato</vt:lpstr>
      <vt:lpstr>Office Theme</vt:lpstr>
      <vt:lpstr>MACD Indicator as a Trading Strategy 13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Harith Al-Shuwaykh</cp:lastModifiedBy>
  <cp:revision>35</cp:revision>
  <dcterms:created xsi:type="dcterms:W3CDTF">2023-11-08T04:02:47Z</dcterms:created>
  <dcterms:modified xsi:type="dcterms:W3CDTF">2023-11-15T06:30:50Z</dcterms:modified>
</cp:coreProperties>
</file>