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8e5c5f2c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8e5c5f2c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6ef032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6ef032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8e5c5f2c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e5c5f2c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8e5c5f2c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e5c5f2c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8e5c5f2c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8e5c5f2c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8e5c5f2c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8e5c5f2c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softstarsystems.com/demo.htm" TargetMode="External"/><Relationship Id="rId4" Type="http://schemas.openxmlformats.org/officeDocument/2006/relationships/hyperlink" Target="https://www.wrike.com/project-management-guide/faq/what-is-cost-estimation-in-project-managemen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2985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Cost Estimation</a:t>
            </a:r>
            <a:endParaRPr/>
          </a:p>
        </p:txBody>
      </p:sp>
      <p:sp>
        <p:nvSpPr>
          <p:cNvPr id="129" name="Google Shape;129;p13"/>
          <p:cNvSpPr txBox="1"/>
          <p:nvPr>
            <p:ph idx="1" type="subTitle"/>
          </p:nvPr>
        </p:nvSpPr>
        <p:spPr>
          <a:xfrm>
            <a:off x="1858700" y="281060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Prepared by: Siti Nur Syahirah Bt Mohd Ashri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35" name="Google Shape;135;p14"/>
          <p:cNvSpPr txBox="1"/>
          <p:nvPr>
            <p:ph idx="1" type="body"/>
          </p:nvPr>
        </p:nvSpPr>
        <p:spPr>
          <a:xfrm>
            <a:off x="819150" y="1711275"/>
            <a:ext cx="7505700" cy="274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highlight>
                  <a:srgbClr val="FFFFFF"/>
                </a:highlight>
              </a:rPr>
              <a:t>We use SystemStar tools for Algorithmic Cost Modeling technique using Function Point (FP) approach to calculate estimation cost. Our project is basic project because it is simple as the main thing of the system is only to recognize the fingerprint and no other functionalities. It also displays only attendance list of students include name and matric id. From the supporting tools, we calculate the FP to find the total cost of the project.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Data</a:t>
            </a:r>
            <a:endParaRPr/>
          </a:p>
        </p:txBody>
      </p:sp>
      <p:sp>
        <p:nvSpPr>
          <p:cNvPr id="141" name="Google Shape;141;p15"/>
          <p:cNvSpPr txBox="1"/>
          <p:nvPr>
            <p:ph idx="1" type="body"/>
          </p:nvPr>
        </p:nvSpPr>
        <p:spPr>
          <a:xfrm>
            <a:off x="819150" y="1642600"/>
            <a:ext cx="7505700" cy="27912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 sz="1400">
                <a:solidFill>
                  <a:srgbClr val="000000"/>
                </a:solidFill>
              </a:rPr>
              <a:t>The requirement specification for the </a:t>
            </a:r>
            <a:r>
              <a:rPr b="1" lang="en" sz="1400">
                <a:solidFill>
                  <a:srgbClr val="000000"/>
                </a:solidFill>
              </a:rPr>
              <a:t>Student Attendance System using a Fingerprint Recognition Approach System </a:t>
            </a:r>
            <a:r>
              <a:rPr lang="en" sz="1400">
                <a:solidFill>
                  <a:srgbClr val="000000"/>
                </a:solidFill>
              </a:rPr>
              <a:t>project has been carefully analyzed and the following estimates have been obtained.</a:t>
            </a:r>
            <a:endParaRPr sz="1400">
              <a:solidFill>
                <a:srgbClr val="000000"/>
              </a:solidFill>
            </a:endParaRPr>
          </a:p>
          <a:p>
            <a:pPr indent="-228600" lvl="0" marL="0" rtl="0" algn="just">
              <a:lnSpc>
                <a:spcPct val="100000"/>
              </a:lnSpc>
              <a:spcBef>
                <a:spcPts val="1200"/>
              </a:spcBef>
              <a:spcAft>
                <a:spcPts val="0"/>
              </a:spcAft>
              <a:buNone/>
            </a:pPr>
            <a:r>
              <a:rPr lang="en" sz="1400">
                <a:solidFill>
                  <a:srgbClr val="000000"/>
                </a:solidFill>
              </a:rPr>
              <a:t>·         Input – Fingerprint data.</a:t>
            </a:r>
            <a:endParaRPr sz="1400">
              <a:solidFill>
                <a:srgbClr val="000000"/>
              </a:solidFill>
            </a:endParaRPr>
          </a:p>
          <a:p>
            <a:pPr indent="-228600" lvl="0" marL="0" rtl="0" algn="just">
              <a:lnSpc>
                <a:spcPct val="100000"/>
              </a:lnSpc>
              <a:spcBef>
                <a:spcPts val="1200"/>
              </a:spcBef>
              <a:spcAft>
                <a:spcPts val="0"/>
              </a:spcAft>
              <a:buNone/>
            </a:pPr>
            <a:r>
              <a:rPr lang="en" sz="1400">
                <a:solidFill>
                  <a:srgbClr val="000000"/>
                </a:solidFill>
              </a:rPr>
              <a:t>·         Outputs – Name, Matric ID, Status Attendance.</a:t>
            </a:r>
            <a:endParaRPr sz="1400">
              <a:solidFill>
                <a:srgbClr val="000000"/>
              </a:solidFill>
            </a:endParaRPr>
          </a:p>
          <a:p>
            <a:pPr indent="-228600" lvl="0" marL="0" rtl="0" algn="just">
              <a:lnSpc>
                <a:spcPct val="100000"/>
              </a:lnSpc>
              <a:spcBef>
                <a:spcPts val="1200"/>
              </a:spcBef>
              <a:spcAft>
                <a:spcPts val="0"/>
              </a:spcAft>
              <a:buNone/>
            </a:pPr>
            <a:r>
              <a:rPr lang="en" sz="1400">
                <a:solidFill>
                  <a:srgbClr val="000000"/>
                </a:solidFill>
              </a:rPr>
              <a:t>·         Inquiries – Fingerprint data.</a:t>
            </a:r>
            <a:endParaRPr sz="1400">
              <a:solidFill>
                <a:srgbClr val="000000"/>
              </a:solidFill>
            </a:endParaRPr>
          </a:p>
          <a:p>
            <a:pPr indent="-228600" lvl="0" marL="0" rtl="0" algn="just">
              <a:lnSpc>
                <a:spcPct val="100000"/>
              </a:lnSpc>
              <a:spcBef>
                <a:spcPts val="1200"/>
              </a:spcBef>
              <a:spcAft>
                <a:spcPts val="0"/>
              </a:spcAft>
              <a:buNone/>
            </a:pPr>
            <a:r>
              <a:rPr lang="en" sz="1400">
                <a:solidFill>
                  <a:srgbClr val="000000"/>
                </a:solidFill>
              </a:rPr>
              <a:t>·         Files – Fingerprint data, Name, Matric ID, Status Attendance.</a:t>
            </a:r>
            <a:endParaRPr sz="1400">
              <a:solidFill>
                <a:srgbClr val="000000"/>
              </a:solidFill>
            </a:endParaRPr>
          </a:p>
          <a:p>
            <a:pPr indent="-228600" lvl="0" marL="0" rtl="0" algn="just">
              <a:lnSpc>
                <a:spcPct val="100000"/>
              </a:lnSpc>
              <a:spcBef>
                <a:spcPts val="1200"/>
              </a:spcBef>
              <a:spcAft>
                <a:spcPts val="0"/>
              </a:spcAft>
              <a:buNone/>
            </a:pPr>
            <a:r>
              <a:rPr lang="en" sz="1400">
                <a:solidFill>
                  <a:srgbClr val="000000"/>
                </a:solidFill>
              </a:rPr>
              <a:t>·         Interface – Recorded Attendance list.</a:t>
            </a:r>
            <a:endParaRPr sz="1400">
              <a:solidFill>
                <a:srgbClr val="000000"/>
              </a:solidFill>
            </a:endParaRPr>
          </a:p>
          <a:p>
            <a:pPr indent="0" lvl="0" marL="0" rtl="0" algn="l">
              <a:lnSpc>
                <a:spcPct val="100000"/>
              </a:lnSpc>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SystemStar tool</a:t>
            </a:r>
            <a:endParaRPr/>
          </a:p>
        </p:txBody>
      </p:sp>
      <p:sp>
        <p:nvSpPr>
          <p:cNvPr id="147" name="Google Shape;147;p16"/>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Function Point (FP) approach.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Point Value: 64FP</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000000"/>
                </a:solidFill>
                <a:highlight>
                  <a:srgbClr val="FFFFFF"/>
                </a:highlight>
                <a:latin typeface="Arial"/>
                <a:ea typeface="Arial"/>
                <a:cs typeface="Arial"/>
                <a:sym typeface="Arial"/>
              </a:rPr>
              <a:t>The cost estimated per FP is RM470/FP.</a:t>
            </a:r>
            <a:endParaRPr sz="2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2400">
                <a:solidFill>
                  <a:srgbClr val="000000"/>
                </a:solidFill>
                <a:highlight>
                  <a:srgbClr val="FFFFFF"/>
                </a:highlight>
                <a:latin typeface="Arial"/>
                <a:ea typeface="Arial"/>
                <a:cs typeface="Arial"/>
                <a:sym typeface="Arial"/>
              </a:rPr>
              <a:t>Total Cost Project: RM470/FP*64FP </a:t>
            </a:r>
            <a:endParaRPr sz="2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2400">
                <a:solidFill>
                  <a:srgbClr val="000000"/>
                </a:solidFill>
                <a:highlight>
                  <a:srgbClr val="FFFFFF"/>
                </a:highlight>
                <a:latin typeface="Arial"/>
                <a:ea typeface="Arial"/>
                <a:cs typeface="Arial"/>
                <a:sym typeface="Arial"/>
              </a:rPr>
              <a:t>Total Cost Project: RM30800.</a:t>
            </a:r>
            <a:endParaRPr sz="2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highlight>
                  <a:srgbClr val="FFFFFF"/>
                </a:highlight>
              </a:rPr>
              <a:t>This report shows the usage of our total cost estimation is RM30800 based on using SystemStar tool. RM30800 for 110 days which is duration in Project Planning is totally a good cost estimation for this project. The SoftStar System is a great tool that can be used to calculate the function point automatically. Other than that, it is open-source and can be used freely by the user.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685800" rtl="0" algn="l">
              <a:spcBef>
                <a:spcPts val="0"/>
              </a:spcBef>
              <a:spcAft>
                <a:spcPts val="0"/>
              </a:spcAft>
              <a:buClr>
                <a:srgbClr val="000000"/>
              </a:buClr>
              <a:buSzPts val="1200"/>
              <a:buAutoNum type="arabicPeriod"/>
            </a:pPr>
            <a:r>
              <a:rPr i="1" lang="en" sz="1200">
                <a:solidFill>
                  <a:srgbClr val="000000"/>
                </a:solidFill>
                <a:highlight>
                  <a:srgbClr val="FFFFFF"/>
                </a:highlight>
                <a:latin typeface="Arial"/>
                <a:ea typeface="Arial"/>
                <a:cs typeface="Arial"/>
                <a:sym typeface="Arial"/>
              </a:rPr>
              <a:t>SoftStar System</a:t>
            </a:r>
            <a:r>
              <a:rPr lang="en" sz="1200">
                <a:solidFill>
                  <a:srgbClr val="000000"/>
                </a:solidFill>
                <a:highlight>
                  <a:srgbClr val="FFFFFF"/>
                </a:highlight>
                <a:latin typeface="Arial"/>
                <a:ea typeface="Arial"/>
                <a:cs typeface="Arial"/>
                <a:sym typeface="Arial"/>
              </a:rPr>
              <a:t>. Downloaded from </a:t>
            </a:r>
            <a:r>
              <a:rPr lang="en" sz="1200" u="sng">
                <a:solidFill>
                  <a:srgbClr val="0563C1"/>
                </a:solidFill>
                <a:highlight>
                  <a:srgbClr val="FFFFFF"/>
                </a:highlight>
                <a:latin typeface="Arial"/>
                <a:ea typeface="Arial"/>
                <a:cs typeface="Arial"/>
                <a:sym typeface="Arial"/>
                <a:hlinkClick r:id="rId3"/>
              </a:rPr>
              <a:t>http://www.softstarsystems.com/demo.htm</a:t>
            </a:r>
            <a:r>
              <a:rPr lang="en" sz="1200">
                <a:solidFill>
                  <a:srgbClr val="000000"/>
                </a:solidFill>
                <a:highlight>
                  <a:srgbClr val="FFFFFF"/>
                </a:highlight>
                <a:latin typeface="Arial"/>
                <a:ea typeface="Arial"/>
                <a:cs typeface="Arial"/>
                <a:sym typeface="Arial"/>
              </a:rPr>
              <a:t> </a:t>
            </a:r>
            <a:endParaRPr sz="1200">
              <a:solidFill>
                <a:srgbClr val="000000"/>
              </a:solidFill>
              <a:highlight>
                <a:srgbClr val="FFFFFF"/>
              </a:highlight>
              <a:latin typeface="Arial"/>
              <a:ea typeface="Arial"/>
              <a:cs typeface="Arial"/>
              <a:sym typeface="Arial"/>
            </a:endParaRPr>
          </a:p>
          <a:p>
            <a:pPr indent="-304800" lvl="0" marL="685800" rtl="0" algn="l">
              <a:spcBef>
                <a:spcPts val="0"/>
              </a:spcBef>
              <a:spcAft>
                <a:spcPts val="0"/>
              </a:spcAft>
              <a:buClr>
                <a:srgbClr val="000000"/>
              </a:buClr>
              <a:buSzPts val="1200"/>
              <a:buFont typeface="Arial"/>
              <a:buAutoNum type="arabicPeriod" startAt="2"/>
            </a:pPr>
            <a:r>
              <a:rPr lang="en" sz="1200">
                <a:solidFill>
                  <a:srgbClr val="000000"/>
                </a:solidFill>
                <a:highlight>
                  <a:srgbClr val="FFFFFF"/>
                </a:highlight>
                <a:latin typeface="Arial"/>
                <a:ea typeface="Arial"/>
                <a:cs typeface="Arial"/>
                <a:sym typeface="Arial"/>
              </a:rPr>
              <a:t>Wrike(n.d.), </a:t>
            </a:r>
            <a:r>
              <a:rPr i="1" lang="en" sz="1200">
                <a:solidFill>
                  <a:srgbClr val="000000"/>
                </a:solidFill>
                <a:highlight>
                  <a:srgbClr val="FFFFFF"/>
                </a:highlight>
                <a:latin typeface="Arial"/>
                <a:ea typeface="Arial"/>
                <a:cs typeface="Arial"/>
                <a:sym typeface="Arial"/>
              </a:rPr>
              <a:t>Cost Estimation in Project Management</a:t>
            </a:r>
            <a:r>
              <a:rPr lang="en" sz="1200">
                <a:solidFill>
                  <a:srgbClr val="000000"/>
                </a:solidFill>
                <a:highlight>
                  <a:srgbClr val="FFFFFF"/>
                </a:highlight>
                <a:latin typeface="Arial"/>
                <a:ea typeface="Arial"/>
                <a:cs typeface="Arial"/>
                <a:sym typeface="Arial"/>
              </a:rPr>
              <a:t>. Retrieved from: </a:t>
            </a:r>
            <a:br>
              <a:rPr lang="en" sz="1200">
                <a:solidFill>
                  <a:srgbClr val="000000"/>
                </a:solidFill>
                <a:highlight>
                  <a:srgbClr val="FFFFFF"/>
                </a:highlight>
                <a:latin typeface="Arial"/>
                <a:ea typeface="Arial"/>
                <a:cs typeface="Arial"/>
                <a:sym typeface="Arial"/>
              </a:rPr>
            </a:br>
            <a:r>
              <a:rPr lang="en" sz="1200" u="sng">
                <a:solidFill>
                  <a:srgbClr val="0563C1"/>
                </a:solidFill>
                <a:highlight>
                  <a:srgbClr val="FFFFFF"/>
                </a:highlight>
                <a:latin typeface="Arial"/>
                <a:ea typeface="Arial"/>
                <a:cs typeface="Arial"/>
                <a:sym typeface="Arial"/>
                <a:hlinkClick r:id="rId4"/>
              </a:rPr>
              <a:t>https://www.wrike.com/project-management-guide/faq/what-is-cost-estimation-in-project-management/</a:t>
            </a:r>
            <a:r>
              <a:rPr lang="en" sz="1200">
                <a:solidFill>
                  <a:srgbClr val="000000"/>
                </a:solidFill>
                <a:highlight>
                  <a:srgbClr val="FFFFFF"/>
                </a:highlight>
                <a:latin typeface="Arial"/>
                <a:ea typeface="Arial"/>
                <a:cs typeface="Arial"/>
                <a:sym typeface="Arial"/>
              </a:rPr>
              <a:t>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