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2"/>
  </p:notesMasterIdLst>
  <p:sldIdLst>
    <p:sldId id="297" r:id="rId6"/>
    <p:sldId id="321" r:id="rId7"/>
    <p:sldId id="322" r:id="rId8"/>
    <p:sldId id="340" r:id="rId9"/>
    <p:sldId id="323" r:id="rId10"/>
    <p:sldId id="324" r:id="rId11"/>
    <p:sldId id="325" r:id="rId12"/>
    <p:sldId id="326" r:id="rId13"/>
    <p:sldId id="328" r:id="rId14"/>
    <p:sldId id="329" r:id="rId15"/>
    <p:sldId id="330" r:id="rId16"/>
    <p:sldId id="335" r:id="rId17"/>
    <p:sldId id="336" r:id="rId18"/>
    <p:sldId id="337" r:id="rId19"/>
    <p:sldId id="339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A843"/>
    <a:srgbClr val="D7DC44"/>
    <a:srgbClr val="E9893A"/>
    <a:srgbClr val="E6E6E6"/>
    <a:srgbClr val="02A7F9"/>
    <a:srgbClr val="EB8B96"/>
    <a:srgbClr val="C8234B"/>
    <a:srgbClr val="B02F33"/>
    <a:srgbClr val="D32033"/>
    <a:srgbClr val="B72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5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2A7-E2BF-495A-8EB6-2700F190DE71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FC3A3-F0A3-4F30-8FF7-AD044F859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96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DB8-5A05-C34F-ADB7-EC7FE69ED6FB}" type="datetime1">
              <a:rPr lang="en-MY" smtClean="0"/>
              <a:t>23/6/2020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D9DE-243C-4C6F-96C9-223D6B538F2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4932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7DFD-913E-F04A-AA21-37C6D2BBAF62}" type="datetime1">
              <a:rPr lang="en-MY" smtClean="0"/>
              <a:t>23/6/2020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D9DE-243C-4C6F-96C9-223D6B538F2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7745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DFA4-2740-634B-AF8C-5BA3CEBE34C2}" type="datetime1">
              <a:rPr lang="en-MY" smtClean="0"/>
              <a:t>23/6/2020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D9DE-243C-4C6F-96C9-223D6B538F2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1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41351" y="152401"/>
            <a:ext cx="10972800" cy="646113"/>
          </a:xfrm>
          <a:prstGeom prst="rect">
            <a:avLst/>
          </a:prstGeom>
          <a:solidFill>
            <a:srgbClr val="C00000"/>
          </a:solidFill>
        </p:spPr>
        <p:txBody>
          <a:bodyPr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</a:rPr>
              <a:t>Sub-Title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0B8CFD-867A-804D-A5E3-B8130137A76F}" type="datetime1">
              <a:rPr lang="en-MY" smtClean="0"/>
              <a:t>23/6/2020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D649324F-CDC0-404D-A1F6-4B5EF7CEBA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1964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A8A0AF1-5AD8-844A-8C6C-E1613060D712}" type="datetime1">
              <a:rPr lang="en-MY" smtClean="0"/>
              <a:t>23/6/2020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073003A-18E8-46E6-A526-35D76CB62C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497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1056B38-2E36-7B41-9375-2BC0C636D01D}" type="datetime1">
              <a:rPr lang="en-MY" smtClean="0"/>
              <a:t>23/6/2020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D87BB06E-5369-4AC1-92E8-628C3A9662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954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CAA081-95AC-B146-8EFA-95C08D007398}" type="datetime1">
              <a:rPr lang="en-MY" smtClean="0"/>
              <a:t>23/6/2020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5CFC9D3-C411-4972-BD91-3D74086C4D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0497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4B0796C-57DA-B846-9FD8-157A930FB92F}" type="datetime1">
              <a:rPr lang="en-MY" smtClean="0"/>
              <a:t>23/6/2020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A0B78DB-76CA-4F49-8521-38B601A05A5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0083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70E04B-0406-C349-8F37-4C72AC1785BC}" type="datetime1">
              <a:rPr lang="en-MY" smtClean="0"/>
              <a:t>23/6/2020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05E987C4-13D3-44CD-A9AF-2BEF7D09B0D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7663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CCFE632-E875-2F4D-AB5E-24F77E8F15C9}" type="datetime1">
              <a:rPr lang="en-MY" smtClean="0"/>
              <a:t>23/6/2020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75336CD2-EAB6-42F8-B1F1-1D5C1A23BD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6342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1FC3F4F-215D-F549-B92D-F44E09206FDC}" type="datetime1">
              <a:rPr lang="en-MY" smtClean="0"/>
              <a:t>23/6/2020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D84B2663-4D25-4CCE-A0C0-FE6909D995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7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EB7-980D-B94E-9F7E-95B7B4C2EB7A}" type="datetime1">
              <a:rPr lang="en-MY" smtClean="0"/>
              <a:t>23/6/2020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D9DE-243C-4C6F-96C9-223D6B538F2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4281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C30CF20-44AA-874C-891D-A41A0DCB053B}" type="datetime1">
              <a:rPr lang="en-MY" smtClean="0"/>
              <a:t>23/6/2020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1F9DC1F3-504C-4808-B98A-C53FBE1E1D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8529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9B150F0-3AE7-3E49-9E85-F26926C524B4}" type="datetime1">
              <a:rPr lang="en-MY" smtClean="0"/>
              <a:t>23/6/2020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D3852055-6998-4749-ABE0-EB876CF7C3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3228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4A31AF-DE5F-5B40-A6B4-903C963BEEA4}" type="datetime1">
              <a:rPr lang="en-MY" smtClean="0"/>
              <a:t>23/6/2020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82AE2EA4-F2A9-4499-A9ED-C243EF61F0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25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493D-3B0C-CB42-A09F-DA18EA095185}" type="datetime1">
              <a:rPr lang="en-MY" smtClean="0"/>
              <a:t>23/6/2020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D9DE-243C-4C6F-96C9-223D6B538F2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7194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0B12-DBD8-A446-AD0A-5B1BCFA242FE}" type="datetime1">
              <a:rPr lang="en-MY" smtClean="0"/>
              <a:t>23/6/2020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D9DE-243C-4C6F-96C9-223D6B538F2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8375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B6F5-2CA1-8341-8DA4-23C39C11B9DA}" type="datetime1">
              <a:rPr lang="en-MY" smtClean="0"/>
              <a:t>23/6/2020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D9DE-243C-4C6F-96C9-223D6B538F2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4498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DD1E-65BF-5040-B2E6-C45B644F52B1}" type="datetime1">
              <a:rPr lang="en-MY" smtClean="0"/>
              <a:t>23/6/2020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D9DE-243C-4C6F-96C9-223D6B538F2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72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8132-5337-5749-934B-78DCC0C98A17}" type="datetime1">
              <a:rPr lang="en-MY" smtClean="0"/>
              <a:t>23/6/2020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D9DE-243C-4C6F-96C9-223D6B538F2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2954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3641-9F69-9242-9C26-2AB7DCC82E04}" type="datetime1">
              <a:rPr lang="en-MY" smtClean="0"/>
              <a:t>23/6/2020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D9DE-243C-4C6F-96C9-223D6B538F2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3409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AFC-32E9-7541-9C0E-D7323F7A2A6A}" type="datetime1">
              <a:rPr lang="en-MY" smtClean="0"/>
              <a:t>23/6/2020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D9DE-243C-4C6F-96C9-223D6B538F2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1954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0D23-BBC9-3B4D-9095-C4ACDBEE06EE}" type="datetime1">
              <a:rPr lang="en-MY" smtClean="0"/>
              <a:t>23/6/2020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D9DE-243C-4C6F-96C9-223D6B538F2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7355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27" name="Content Placeholder 4" descr="Inner-UPM-Template_Option-1A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753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Placeholder 9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58340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xxx@student.upm.edu.my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xxx@student.upm.edu.my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xxx@student.upm.edu.my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Cover-UPM-Template_Option-1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2286000"/>
            <a:ext cx="1219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SOFTWARE ENGINEERING TEAM PROJECT</a:t>
            </a:r>
          </a:p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SSE4301:</a:t>
            </a:r>
          </a:p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DEMONSTRATION PRESENTATION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4088524"/>
            <a:ext cx="12192000" cy="75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GB" sz="2800" b="1" dirty="0">
                <a:solidFill>
                  <a:srgbClr val="92A8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Buddy</a:t>
            </a:r>
          </a:p>
          <a:p>
            <a:pPr marL="0" indent="0" algn="ctr" eaLnBrk="1" hangingPunct="1">
              <a:buNone/>
            </a:pPr>
            <a:endParaRPr lang="en-MY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MY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 Leader: 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Muhammad Harith Bin 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Zainudin</a:t>
            </a:r>
            <a:endParaRPr lang="en-MY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MY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Lecturer`s Name: 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Salfarina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Abdullah </a:t>
            </a:r>
            <a:r>
              <a:rPr lang="en-MY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 eaLnBrk="1" hangingPunct="1">
              <a:buNone/>
            </a:pPr>
            <a:r>
              <a:rPr lang="en-MY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MY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MY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June 2020</a:t>
            </a:r>
          </a:p>
          <a:p>
            <a:pPr marL="0" indent="0" algn="ctr" eaLnBrk="1" hangingPunct="1"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96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81FE4C-CA7A-44ED-ADDA-233120A58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61567"/>
              </p:ext>
            </p:extLst>
          </p:nvPr>
        </p:nvGraphicFramePr>
        <p:xfrm>
          <a:off x="738189" y="1112982"/>
          <a:ext cx="10715622" cy="5284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986">
                  <a:extLst>
                    <a:ext uri="{9D8B030D-6E8A-4147-A177-3AD203B41FA5}">
                      <a16:colId xmlns:a16="http://schemas.microsoft.com/office/drawing/2014/main" val="24354007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15981397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83177841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93795336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76001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56895094"/>
                    </a:ext>
                  </a:extLst>
                </a:gridCol>
                <a:gridCol w="991744">
                  <a:extLst>
                    <a:ext uri="{9D8B030D-6E8A-4147-A177-3AD203B41FA5}">
                      <a16:colId xmlns:a16="http://schemas.microsoft.com/office/drawing/2014/main" val="3588251402"/>
                    </a:ext>
                  </a:extLst>
                </a:gridCol>
                <a:gridCol w="405569">
                  <a:extLst>
                    <a:ext uri="{9D8B030D-6E8A-4147-A177-3AD203B41FA5}">
                      <a16:colId xmlns:a16="http://schemas.microsoft.com/office/drawing/2014/main" val="527832334"/>
                    </a:ext>
                  </a:extLst>
                </a:gridCol>
                <a:gridCol w="405569">
                  <a:extLst>
                    <a:ext uri="{9D8B030D-6E8A-4147-A177-3AD203B41FA5}">
                      <a16:colId xmlns:a16="http://schemas.microsoft.com/office/drawing/2014/main" val="2702931290"/>
                    </a:ext>
                  </a:extLst>
                </a:gridCol>
                <a:gridCol w="1459429">
                  <a:extLst>
                    <a:ext uri="{9D8B030D-6E8A-4147-A177-3AD203B41FA5}">
                      <a16:colId xmlns:a16="http://schemas.microsoft.com/office/drawing/2014/main" val="4150335928"/>
                    </a:ext>
                  </a:extLst>
                </a:gridCol>
              </a:tblGrid>
              <a:tr h="402313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Scenario ID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Profile – 2</a:t>
                      </a:r>
                      <a:endParaRPr lang="en-MY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 -6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753798"/>
                  </a:ext>
                </a:extLst>
              </a:tr>
              <a:tr h="483116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Description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Profile – Edit profile Negative Test Case</a:t>
                      </a:r>
                      <a:endParaRPr lang="en-MY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144696"/>
                  </a:ext>
                </a:extLst>
              </a:tr>
              <a:tr h="563920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Pre-Requisite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 User Account and Logged In</a:t>
                      </a:r>
                      <a:endParaRPr lang="en-MY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80550"/>
                  </a:ext>
                </a:extLst>
              </a:tr>
              <a:tr h="78984">
                <a:tc gridSpan="10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Execution Steps: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54087"/>
                  </a:ext>
                </a:extLst>
              </a:tr>
              <a:tr h="44271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5" marR="155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Result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Comments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extLst>
                  <a:ext uri="{0D108BD9-81ED-4DB2-BD59-A6C34878D82A}">
                    <a16:rowId xmlns:a16="http://schemas.microsoft.com/office/drawing/2014/main" val="1414278815"/>
                  </a:ext>
                </a:extLst>
              </a:tr>
              <a:tr h="84673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User Profile Page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Clicks User Profile Button and edit profile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Profile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5" marR="155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extLst>
                  <a:ext uri="{0D108BD9-81ED-4DB2-BD59-A6C34878D82A}">
                    <a16:rowId xmlns:a16="http://schemas.microsoft.com/office/drawing/2014/main" val="2250175379"/>
                  </a:ext>
                </a:extLst>
              </a:tr>
              <a:tr h="153356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an invalid phone number and press Edit Button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Phone: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23 567 (not starting with 01)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01X-XXX XXX (unfinished phone number)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(blank)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Password:</a:t>
                      </a:r>
                    </a:p>
                    <a:p>
                      <a:pPr marL="0" lvl="0" indent="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(blank)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 e-mail/blank password Refreshed User Profile with Existing Data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5" marR="155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5" marR="15595" marT="0" marB="0"/>
                </a:tc>
                <a:extLst>
                  <a:ext uri="{0D108BD9-81ED-4DB2-BD59-A6C34878D82A}">
                    <a16:rowId xmlns:a16="http://schemas.microsoft.com/office/drawing/2014/main" val="4224716075"/>
                  </a:ext>
                </a:extLst>
              </a:tr>
            </a:tbl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F00DE6CD-4275-4C3D-8DDF-A99C89DE0749}"/>
              </a:ext>
            </a:extLst>
          </p:cNvPr>
          <p:cNvSpPr txBox="1">
            <a:spLocks/>
          </p:cNvSpPr>
          <p:nvPr/>
        </p:nvSpPr>
        <p:spPr>
          <a:xfrm>
            <a:off x="0" y="267048"/>
            <a:ext cx="12192000" cy="6187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TESTING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– Edit profile-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59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AF9501-F2D9-4EE9-BFF4-5E5C32A7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10885"/>
              </p:ext>
            </p:extLst>
          </p:nvPr>
        </p:nvGraphicFramePr>
        <p:xfrm>
          <a:off x="623888" y="1147875"/>
          <a:ext cx="10944224" cy="4880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187">
                  <a:extLst>
                    <a:ext uri="{9D8B030D-6E8A-4147-A177-3AD203B41FA5}">
                      <a16:colId xmlns:a16="http://schemas.microsoft.com/office/drawing/2014/main" val="530339660"/>
                    </a:ext>
                  </a:extLst>
                </a:gridCol>
                <a:gridCol w="2060768">
                  <a:extLst>
                    <a:ext uri="{9D8B030D-6E8A-4147-A177-3AD203B41FA5}">
                      <a16:colId xmlns:a16="http://schemas.microsoft.com/office/drawing/2014/main" val="2817122828"/>
                    </a:ext>
                  </a:extLst>
                </a:gridCol>
                <a:gridCol w="272857">
                  <a:extLst>
                    <a:ext uri="{9D8B030D-6E8A-4147-A177-3AD203B41FA5}">
                      <a16:colId xmlns:a16="http://schemas.microsoft.com/office/drawing/2014/main" val="4013990157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629739235"/>
                    </a:ext>
                  </a:extLst>
                </a:gridCol>
                <a:gridCol w="970075">
                  <a:extLst>
                    <a:ext uri="{9D8B030D-6E8A-4147-A177-3AD203B41FA5}">
                      <a16:colId xmlns:a16="http://schemas.microsoft.com/office/drawing/2014/main" val="4284379835"/>
                    </a:ext>
                  </a:extLst>
                </a:gridCol>
                <a:gridCol w="411050">
                  <a:extLst>
                    <a:ext uri="{9D8B030D-6E8A-4147-A177-3AD203B41FA5}">
                      <a16:colId xmlns:a16="http://schemas.microsoft.com/office/drawing/2014/main" val="1252147447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1362051547"/>
                    </a:ext>
                  </a:extLst>
                </a:gridCol>
                <a:gridCol w="1149518">
                  <a:extLst>
                    <a:ext uri="{9D8B030D-6E8A-4147-A177-3AD203B41FA5}">
                      <a16:colId xmlns:a16="http://schemas.microsoft.com/office/drawing/2014/main" val="854893749"/>
                    </a:ext>
                  </a:extLst>
                </a:gridCol>
                <a:gridCol w="793582">
                  <a:extLst>
                    <a:ext uri="{9D8B030D-6E8A-4147-A177-3AD203B41FA5}">
                      <a16:colId xmlns:a16="http://schemas.microsoft.com/office/drawing/2014/main" val="766471212"/>
                    </a:ext>
                  </a:extLst>
                </a:gridCol>
                <a:gridCol w="1323974">
                  <a:extLst>
                    <a:ext uri="{9D8B030D-6E8A-4147-A177-3AD203B41FA5}">
                      <a16:colId xmlns:a16="http://schemas.microsoft.com/office/drawing/2014/main" val="458062782"/>
                    </a:ext>
                  </a:extLst>
                </a:gridCol>
              </a:tblGrid>
              <a:tr h="25181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Scenario ID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MENU 1</a:t>
                      </a:r>
                      <a:endParaRPr lang="en-MY"/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 dirty="0"/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TC-11</a:t>
                      </a:r>
                      <a:endParaRPr lang="en-MY" dirty="0"/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64726"/>
                  </a:ext>
                </a:extLst>
              </a:tr>
              <a:tr h="52525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Description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MENU- Positive test case </a:t>
                      </a:r>
                      <a:endParaRPr lang="en-MY" dirty="0"/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/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/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74200"/>
                  </a:ext>
                </a:extLst>
              </a:tr>
              <a:tr h="25181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Pre-Requisite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valid user </a:t>
                      </a:r>
                      <a:endParaRPr lang="en-MY" dirty="0"/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dirty="0"/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dirty="0"/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97280"/>
                  </a:ext>
                </a:extLst>
              </a:tr>
              <a:tr h="249889">
                <a:tc gridSpan="10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Execution Steps: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18691"/>
                  </a:ext>
                </a:extLst>
              </a:tr>
              <a:tr h="519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MY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MY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MY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Output</a:t>
                      </a:r>
                      <a:endParaRPr lang="en-MY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Result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Comments</a:t>
                      </a:r>
                      <a:endParaRPr lang="en-MY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extLst>
                  <a:ext uri="{0D108BD9-81ED-4DB2-BD59-A6C34878D82A}">
                    <a16:rowId xmlns:a16="http://schemas.microsoft.com/office/drawing/2014/main" val="2717237434"/>
                  </a:ext>
                </a:extLst>
              </a:tr>
              <a:tr h="2921456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product name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price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description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RECIPE: French Fries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PRICE: 30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INGREDIENTS: Potato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Available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name: French Fries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PRICE: RM30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 Potato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Uploaded successfully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200" marR="17200" marT="0" marB="0"/>
                </a:tc>
                <a:extLst>
                  <a:ext uri="{0D108BD9-81ED-4DB2-BD59-A6C34878D82A}">
                    <a16:rowId xmlns:a16="http://schemas.microsoft.com/office/drawing/2014/main" val="4126421134"/>
                  </a:ext>
                </a:extLst>
              </a:tr>
            </a:tbl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AD37A7BE-C10F-4EA6-AA67-6DA9CD3233A0}"/>
              </a:ext>
            </a:extLst>
          </p:cNvPr>
          <p:cNvSpPr txBox="1">
            <a:spLocks/>
          </p:cNvSpPr>
          <p:nvPr/>
        </p:nvSpPr>
        <p:spPr>
          <a:xfrm>
            <a:off x="0" y="267048"/>
            <a:ext cx="12192000" cy="6187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TESTING – Add Menu+</a:t>
            </a:r>
            <a:r>
              <a:rPr lang="en-GB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439C36-1334-45CE-9119-418887A2B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76307"/>
              </p:ext>
            </p:extLst>
          </p:nvPr>
        </p:nvGraphicFramePr>
        <p:xfrm>
          <a:off x="742948" y="1109952"/>
          <a:ext cx="10706103" cy="5037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0552">
                  <a:extLst>
                    <a:ext uri="{9D8B030D-6E8A-4147-A177-3AD203B41FA5}">
                      <a16:colId xmlns:a16="http://schemas.microsoft.com/office/drawing/2014/main" val="4136616291"/>
                    </a:ext>
                  </a:extLst>
                </a:gridCol>
                <a:gridCol w="1927285">
                  <a:extLst>
                    <a:ext uri="{9D8B030D-6E8A-4147-A177-3AD203B41FA5}">
                      <a16:colId xmlns:a16="http://schemas.microsoft.com/office/drawing/2014/main" val="4048954502"/>
                    </a:ext>
                  </a:extLst>
                </a:gridCol>
                <a:gridCol w="320613">
                  <a:extLst>
                    <a:ext uri="{9D8B030D-6E8A-4147-A177-3AD203B41FA5}">
                      <a16:colId xmlns:a16="http://schemas.microsoft.com/office/drawing/2014/main" val="1273520439"/>
                    </a:ext>
                  </a:extLst>
                </a:gridCol>
                <a:gridCol w="1885952">
                  <a:extLst>
                    <a:ext uri="{9D8B030D-6E8A-4147-A177-3AD203B41FA5}">
                      <a16:colId xmlns:a16="http://schemas.microsoft.com/office/drawing/2014/main" val="3704368356"/>
                    </a:ext>
                  </a:extLst>
                </a:gridCol>
                <a:gridCol w="1400173">
                  <a:extLst>
                    <a:ext uri="{9D8B030D-6E8A-4147-A177-3AD203B41FA5}">
                      <a16:colId xmlns:a16="http://schemas.microsoft.com/office/drawing/2014/main" val="2739246203"/>
                    </a:ext>
                  </a:extLst>
                </a:gridCol>
                <a:gridCol w="796340">
                  <a:extLst>
                    <a:ext uri="{9D8B030D-6E8A-4147-A177-3AD203B41FA5}">
                      <a16:colId xmlns:a16="http://schemas.microsoft.com/office/drawing/2014/main" val="1326392660"/>
                    </a:ext>
                  </a:extLst>
                </a:gridCol>
                <a:gridCol w="241885">
                  <a:extLst>
                    <a:ext uri="{9D8B030D-6E8A-4147-A177-3AD203B41FA5}">
                      <a16:colId xmlns:a16="http://schemas.microsoft.com/office/drawing/2014/main" val="232187048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54491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95037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20280884"/>
                    </a:ext>
                  </a:extLst>
                </a:gridCol>
                <a:gridCol w="1257303">
                  <a:extLst>
                    <a:ext uri="{9D8B030D-6E8A-4147-A177-3AD203B41FA5}">
                      <a16:colId xmlns:a16="http://schemas.microsoft.com/office/drawing/2014/main" val="2533117412"/>
                    </a:ext>
                  </a:extLst>
                </a:gridCol>
              </a:tblGrid>
              <a:tr h="264229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Scenario ID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MENU 2</a:t>
                      </a:r>
                      <a:endParaRPr lang="en-MY"/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/>
                    </a:p>
                  </a:txBody>
                  <a:tcPr marL="15025" marR="15025" marT="0" marB="0"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 dirty="0"/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TC-12</a:t>
                      </a:r>
                      <a:endParaRPr lang="en-MY" dirty="0"/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14618"/>
                  </a:ext>
                </a:extLst>
              </a:tr>
              <a:tr h="264229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Description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MENU- Negative test case </a:t>
                      </a:r>
                      <a:endParaRPr lang="en-MY"/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 dirty="0"/>
                    </a:p>
                  </a:txBody>
                  <a:tcPr marL="15025" marR="15025" marT="0" marB="0"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/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MY"/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78821"/>
                  </a:ext>
                </a:extLst>
              </a:tr>
              <a:tr h="264229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Pre-Requisite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valid user </a:t>
                      </a:r>
                      <a:endParaRPr lang="en-MY" dirty="0"/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dirty="0"/>
                    </a:p>
                  </a:txBody>
                  <a:tcPr marL="15025" marR="15025" marT="0" marB="0"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dirty="0"/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dirty="0"/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86735"/>
                  </a:ext>
                </a:extLst>
              </a:tr>
              <a:tr h="262211">
                <a:tc gridSpan="1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Execution Steps: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18318"/>
                  </a:ext>
                </a:extLst>
              </a:tr>
              <a:tr h="544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Result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Comments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extLst>
                  <a:ext uri="{0D108BD9-81ED-4DB2-BD59-A6C34878D82A}">
                    <a16:rowId xmlns:a16="http://schemas.microsoft.com/office/drawing/2014/main" val="3838665105"/>
                  </a:ext>
                </a:extLst>
              </a:tr>
              <a:tr h="3376711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not enter product name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price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descriptions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RECIPE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: (blank)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PRICE: </a:t>
                      </a:r>
                      <a:r>
                        <a:rPr lang="en-MY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RM15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Descriptions: Potato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RECIPE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: (blank)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PRICE: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(blank)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INGREDIENTS: Potato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Available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for product name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025" marR="15025" marT="0" marB="0"/>
                </a:tc>
                <a:extLst>
                  <a:ext uri="{0D108BD9-81ED-4DB2-BD59-A6C34878D82A}">
                    <a16:rowId xmlns:a16="http://schemas.microsoft.com/office/drawing/2014/main" val="3093435823"/>
                  </a:ext>
                </a:extLst>
              </a:tr>
            </a:tbl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8D28DC56-D519-45EA-8CF8-944115919634}"/>
              </a:ext>
            </a:extLst>
          </p:cNvPr>
          <p:cNvSpPr txBox="1">
            <a:spLocks/>
          </p:cNvSpPr>
          <p:nvPr/>
        </p:nvSpPr>
        <p:spPr>
          <a:xfrm>
            <a:off x="0" y="267048"/>
            <a:ext cx="12192000" cy="6187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TESTING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– Add Menu-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15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3B96C8-C063-4D5D-8727-C4D83BCDD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71777"/>
              </p:ext>
            </p:extLst>
          </p:nvPr>
        </p:nvGraphicFramePr>
        <p:xfrm>
          <a:off x="909637" y="980339"/>
          <a:ext cx="10372726" cy="5029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513">
                  <a:extLst>
                    <a:ext uri="{9D8B030D-6E8A-4147-A177-3AD203B41FA5}">
                      <a16:colId xmlns:a16="http://schemas.microsoft.com/office/drawing/2014/main" val="383304356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891140353"/>
                    </a:ext>
                  </a:extLst>
                </a:gridCol>
                <a:gridCol w="250885">
                  <a:extLst>
                    <a:ext uri="{9D8B030D-6E8A-4147-A177-3AD203B41FA5}">
                      <a16:colId xmlns:a16="http://schemas.microsoft.com/office/drawing/2014/main" val="472181825"/>
                    </a:ext>
                  </a:extLst>
                </a:gridCol>
                <a:gridCol w="2111315">
                  <a:extLst>
                    <a:ext uri="{9D8B030D-6E8A-4147-A177-3AD203B41FA5}">
                      <a16:colId xmlns:a16="http://schemas.microsoft.com/office/drawing/2014/main" val="3230243807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842075168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690130793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3107008400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493527263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540183104"/>
                    </a:ext>
                  </a:extLst>
                </a:gridCol>
              </a:tblGrid>
              <a:tr h="55034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Scenario ID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MENU 3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TC-13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14830"/>
                  </a:ext>
                </a:extLst>
              </a:tr>
              <a:tr h="55034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Description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MENU- Negative test case 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41651"/>
                  </a:ext>
                </a:extLst>
              </a:tr>
              <a:tr h="55034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Pre-Requisite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valid user 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60946"/>
                  </a:ext>
                </a:extLst>
              </a:tr>
              <a:tr h="261827">
                <a:tc grid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Execution Steps: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975005"/>
                  </a:ext>
                </a:extLst>
              </a:tr>
              <a:tr h="544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Result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Comments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extLst>
                  <a:ext uri="{0D108BD9-81ED-4DB2-BD59-A6C34878D82A}">
                    <a16:rowId xmlns:a16="http://schemas.microsoft.com/office/drawing/2014/main" val="718249009"/>
                  </a:ext>
                </a:extLst>
              </a:tr>
              <a:tr h="2540612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product name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not enter price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descriptions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RECIPE: French Fries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PRICE: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INGREDIENTS: Potato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Available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RECIPE: French Fries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PRICE: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(blank)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Descriptions: Potato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for price info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extLst>
                  <a:ext uri="{0D108BD9-81ED-4DB2-BD59-A6C34878D82A}">
                    <a16:rowId xmlns:a16="http://schemas.microsoft.com/office/drawing/2014/main" val="3390558892"/>
                  </a:ext>
                </a:extLst>
              </a:tr>
            </a:tbl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1B715DAE-DCB4-4BC7-A0EC-0ABDCAB5528A}"/>
              </a:ext>
            </a:extLst>
          </p:cNvPr>
          <p:cNvSpPr txBox="1">
            <a:spLocks/>
          </p:cNvSpPr>
          <p:nvPr/>
        </p:nvSpPr>
        <p:spPr>
          <a:xfrm>
            <a:off x="0" y="267048"/>
            <a:ext cx="12192000" cy="6187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TESTING – Add Menu</a:t>
            </a:r>
            <a:r>
              <a:rPr lang="en-GB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7EA854-77F4-49AA-9876-2EBC42041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25449"/>
              </p:ext>
            </p:extLst>
          </p:nvPr>
        </p:nvGraphicFramePr>
        <p:xfrm>
          <a:off x="633412" y="1003164"/>
          <a:ext cx="10925176" cy="5390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513">
                  <a:extLst>
                    <a:ext uri="{9D8B030D-6E8A-4147-A177-3AD203B41FA5}">
                      <a16:colId xmlns:a16="http://schemas.microsoft.com/office/drawing/2014/main" val="3988018625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1072388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0495467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60522036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6022745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01744027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9893154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341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0809367"/>
                    </a:ext>
                  </a:extLst>
                </a:gridCol>
                <a:gridCol w="319504">
                  <a:extLst>
                    <a:ext uri="{9D8B030D-6E8A-4147-A177-3AD203B41FA5}">
                      <a16:colId xmlns:a16="http://schemas.microsoft.com/office/drawing/2014/main" val="431796749"/>
                    </a:ext>
                  </a:extLst>
                </a:gridCol>
                <a:gridCol w="1504534">
                  <a:extLst>
                    <a:ext uri="{9D8B030D-6E8A-4147-A177-3AD203B41FA5}">
                      <a16:colId xmlns:a16="http://schemas.microsoft.com/office/drawing/2014/main" val="980482883"/>
                    </a:ext>
                  </a:extLst>
                </a:gridCol>
              </a:tblGrid>
              <a:tr h="56741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Scenario ID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MENU 4</a:t>
                      </a:r>
                      <a:endParaRPr lang="en-MY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/>
                    </a:p>
                  </a:txBody>
                  <a:tcPr marL="16039" marR="16039" marT="0" marB="0"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TC-14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25478"/>
                  </a:ext>
                </a:extLst>
              </a:tr>
              <a:tr h="56741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Description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MENU- Negative test case 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/>
                    </a:p>
                  </a:txBody>
                  <a:tcPr marL="16039" marR="16039" marT="0" marB="0"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74643"/>
                  </a:ext>
                </a:extLst>
              </a:tr>
              <a:tr h="56741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Pre-Requisite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valid user 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dirty="0"/>
                    </a:p>
                  </a:txBody>
                  <a:tcPr marL="16039" marR="16039" marT="0" marB="0"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07075"/>
                  </a:ext>
                </a:extLst>
              </a:tr>
              <a:tr h="269950">
                <a:tc gridSpan="1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Execution Steps: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21521"/>
                  </a:ext>
                </a:extLst>
              </a:tr>
              <a:tr h="5609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Output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Result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Comments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extLst>
                  <a:ext uri="{0D108BD9-81ED-4DB2-BD59-A6C34878D82A}">
                    <a16:rowId xmlns:a16="http://schemas.microsoft.com/office/drawing/2014/main" val="2579828638"/>
                  </a:ext>
                </a:extLst>
              </a:tr>
              <a:tr h="2835868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product name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price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not enter descriptions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RECIPE: French Fries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PRICE: 15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INGREDIENTS: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(blank)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for descriptions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extLst>
                  <a:ext uri="{0D108BD9-81ED-4DB2-BD59-A6C34878D82A}">
                    <a16:rowId xmlns:a16="http://schemas.microsoft.com/office/drawing/2014/main" val="1973829547"/>
                  </a:ext>
                </a:extLst>
              </a:tr>
            </a:tbl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4BD6EE89-DAA7-4117-A874-4E2A839BD4D4}"/>
              </a:ext>
            </a:extLst>
          </p:cNvPr>
          <p:cNvSpPr txBox="1">
            <a:spLocks/>
          </p:cNvSpPr>
          <p:nvPr/>
        </p:nvSpPr>
        <p:spPr>
          <a:xfrm>
            <a:off x="0" y="267048"/>
            <a:ext cx="12192000" cy="6187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TESTING – Add Menu</a:t>
            </a:r>
            <a:r>
              <a:rPr lang="en-GB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37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417B0E-4086-454B-9EBE-FEFFDF9B0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6611"/>
              </p:ext>
            </p:extLst>
          </p:nvPr>
        </p:nvGraphicFramePr>
        <p:xfrm>
          <a:off x="557213" y="1269865"/>
          <a:ext cx="11077573" cy="4981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1974">
                  <a:extLst>
                    <a:ext uri="{9D8B030D-6E8A-4147-A177-3AD203B41FA5}">
                      <a16:colId xmlns:a16="http://schemas.microsoft.com/office/drawing/2014/main" val="1580165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62790429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39483758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86594856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8532574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42579498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3580136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08870525"/>
                    </a:ext>
                  </a:extLst>
                </a:gridCol>
                <a:gridCol w="389003">
                  <a:extLst>
                    <a:ext uri="{9D8B030D-6E8A-4147-A177-3AD203B41FA5}">
                      <a16:colId xmlns:a16="http://schemas.microsoft.com/office/drawing/2014/main" val="313852858"/>
                    </a:ext>
                  </a:extLst>
                </a:gridCol>
                <a:gridCol w="1525521">
                  <a:extLst>
                    <a:ext uri="{9D8B030D-6E8A-4147-A177-3AD203B41FA5}">
                      <a16:colId xmlns:a16="http://schemas.microsoft.com/office/drawing/2014/main" val="693455062"/>
                    </a:ext>
                  </a:extLst>
                </a:gridCol>
              </a:tblGrid>
              <a:tr h="50322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Scenario ID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MENU 5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TC-16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29215"/>
                  </a:ext>
                </a:extLst>
              </a:tr>
              <a:tr h="50322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Description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MENU- Negative test case </a:t>
                      </a:r>
                      <a:endParaRPr lang="en-MY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75557"/>
                  </a:ext>
                </a:extLst>
              </a:tr>
              <a:tr h="50322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Pre-Requisite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valid user 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dirty="0"/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521722"/>
                  </a:ext>
                </a:extLst>
              </a:tr>
              <a:tr h="239408">
                <a:tc gridSpan="10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Execution Steps: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4212"/>
                  </a:ext>
                </a:extLst>
              </a:tr>
              <a:tr h="4975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Result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Comments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extLst>
                  <a:ext uri="{0D108BD9-81ED-4DB2-BD59-A6C34878D82A}">
                    <a16:rowId xmlns:a16="http://schemas.microsoft.com/office/drawing/2014/main" val="2378930881"/>
                  </a:ext>
                </a:extLst>
              </a:tr>
              <a:tr h="2427144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product name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price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descriptions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not 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RECIPE: French Fries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PRICE: 15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DESCRIPTIONS: Potatoes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for choose picture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39" marR="16039" marT="0" marB="0"/>
                </a:tc>
                <a:extLst>
                  <a:ext uri="{0D108BD9-81ED-4DB2-BD59-A6C34878D82A}">
                    <a16:rowId xmlns:a16="http://schemas.microsoft.com/office/drawing/2014/main" val="1852775134"/>
                  </a:ext>
                </a:extLst>
              </a:tr>
            </a:tbl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09375FA6-55C7-4A1A-8AD7-A140143D3BBE}"/>
              </a:ext>
            </a:extLst>
          </p:cNvPr>
          <p:cNvSpPr txBox="1">
            <a:spLocks/>
          </p:cNvSpPr>
          <p:nvPr/>
        </p:nvSpPr>
        <p:spPr>
          <a:xfrm>
            <a:off x="0" y="267048"/>
            <a:ext cx="12192000" cy="6187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TESTING – Add Menu</a:t>
            </a:r>
            <a:r>
              <a:rPr lang="en-GB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69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Sparkle Thank You Sticker for iOS &amp; Android | GIPHY">
            <a:extLst>
              <a:ext uri="{FF2B5EF4-FFF2-40B4-BE49-F238E27FC236}">
                <a16:creationId xmlns:a16="http://schemas.microsoft.com/office/drawing/2014/main" id="{FD4DC0CA-66E6-4738-9A7C-8A62CE0CD73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-133350"/>
            <a:ext cx="683895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49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4D097-4956-48BE-BEA6-62363903EC17}"/>
              </a:ext>
            </a:extLst>
          </p:cNvPr>
          <p:cNvSpPr txBox="1"/>
          <p:nvPr/>
        </p:nvSpPr>
        <p:spPr>
          <a:xfrm>
            <a:off x="0" y="3143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MY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1976E-FC79-4383-A886-B2EB643C8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379041"/>
            <a:ext cx="1339459" cy="18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15BD48-66AC-444C-9001-3068BADB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850" y="1379041"/>
            <a:ext cx="1400000" cy="18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DCBF0-8C92-4B51-8793-9C659F73B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591" y="1416900"/>
            <a:ext cx="1421667" cy="18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559BC-F26F-482A-94F7-315D6DD27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827" y="3975135"/>
            <a:ext cx="1800000" cy="18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21B06-B498-440E-B3EB-538B57859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338" y="3975135"/>
            <a:ext cx="1800000" cy="18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CAB651-5774-4D5C-AD77-89B159303C60}"/>
              </a:ext>
            </a:extLst>
          </p:cNvPr>
          <p:cNvSpPr txBox="1"/>
          <p:nvPr/>
        </p:nvSpPr>
        <p:spPr>
          <a:xfrm>
            <a:off x="1302040" y="3216900"/>
            <a:ext cx="22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Muhammad Harith (192171)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84A8C-0B5A-47D5-9E4F-EDFF06D6115C}"/>
              </a:ext>
            </a:extLst>
          </p:cNvPr>
          <p:cNvSpPr txBox="1"/>
          <p:nvPr/>
        </p:nvSpPr>
        <p:spPr>
          <a:xfrm>
            <a:off x="4956661" y="3216900"/>
            <a:ext cx="22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Mohd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Shakir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Asyraf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(193908)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00DBF-BAD5-4C97-B135-0338C17CCF3B}"/>
              </a:ext>
            </a:extLst>
          </p:cNvPr>
          <p:cNvSpPr txBox="1"/>
          <p:nvPr/>
        </p:nvSpPr>
        <p:spPr>
          <a:xfrm>
            <a:off x="8467924" y="320288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Muhammad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Haris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(194701)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90B5F-0F9E-4D7E-AE70-B165339DD3D1}"/>
              </a:ext>
            </a:extLst>
          </p:cNvPr>
          <p:cNvSpPr txBox="1"/>
          <p:nvPr/>
        </p:nvSpPr>
        <p:spPr>
          <a:xfrm>
            <a:off x="3093436" y="5775135"/>
            <a:ext cx="225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Vishwareena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Vanoo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(194697)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78C8E-A8A1-4E9A-8B0B-70964170D9BA}"/>
              </a:ext>
            </a:extLst>
          </p:cNvPr>
          <p:cNvSpPr txBox="1"/>
          <p:nvPr/>
        </p:nvSpPr>
        <p:spPr>
          <a:xfrm>
            <a:off x="7235338" y="5775134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Wan Nur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Atiqah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(193909)</a:t>
            </a:r>
          </a:p>
        </p:txBody>
      </p:sp>
    </p:spTree>
    <p:extLst>
      <p:ext uri="{BB962C8B-B14F-4D97-AF65-F5344CB8AC3E}">
        <p14:creationId xmlns:p14="http://schemas.microsoft.com/office/powerpoint/2010/main" val="25876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D858D-A15B-4237-9DFF-28274062A4E8}"/>
              </a:ext>
            </a:extLst>
          </p:cNvPr>
          <p:cNvSpPr/>
          <p:nvPr/>
        </p:nvSpPr>
        <p:spPr>
          <a:xfrm>
            <a:off x="4486275" y="5080309"/>
            <a:ext cx="6096000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Existing delivery food platforms are </a:t>
            </a:r>
            <a:r>
              <a:rPr lang="en-US" b="1" dirty="0">
                <a:solidFill>
                  <a:srgbClr val="92A843"/>
                </a:solidFill>
                <a:latin typeface="Arial" panose="020B0604020202020204" pitchFamily="34" charset="0"/>
              </a:rPr>
              <a:t>expensive for students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Food buddy provide very low delivery charges.</a:t>
            </a:r>
            <a:endParaRPr lang="en-MY" dirty="0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665EBAF1-C73A-416B-8679-591E15B4FFD2}"/>
              </a:ext>
            </a:extLst>
          </p:cNvPr>
          <p:cNvSpPr txBox="1">
            <a:spLocks/>
          </p:cNvSpPr>
          <p:nvPr/>
        </p:nvSpPr>
        <p:spPr>
          <a:xfrm>
            <a:off x="0" y="267048"/>
            <a:ext cx="12192000" cy="608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GB" dirty="0"/>
          </a:p>
        </p:txBody>
      </p:sp>
      <p:pic>
        <p:nvPicPr>
          <p:cNvPr id="1026" name="Picture 2" descr="Tips To Survive From A Very Tired And Busy College Student | Go ...">
            <a:extLst>
              <a:ext uri="{FF2B5EF4-FFF2-40B4-BE49-F238E27FC236}">
                <a16:creationId xmlns:a16="http://schemas.microsoft.com/office/drawing/2014/main" id="{2C681503-3C45-4974-A391-4FB27F58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55" y="1271910"/>
            <a:ext cx="256551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87F0C9-B931-46C5-8DF8-18BDC911BBFE}"/>
              </a:ext>
            </a:extLst>
          </p:cNvPr>
          <p:cNvSpPr txBox="1"/>
          <p:nvPr/>
        </p:nvSpPr>
        <p:spPr>
          <a:xfrm>
            <a:off x="4486275" y="1519489"/>
            <a:ext cx="6381750" cy="8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 help students who do not have </a:t>
            </a:r>
            <a:r>
              <a:rPr lang="en-US" b="1" dirty="0">
                <a:solidFill>
                  <a:srgbClr val="92A843"/>
                </a:solidFill>
                <a:latin typeface="Arial" panose="020B0604020202020204" pitchFamily="34" charset="0"/>
              </a:rPr>
              <a:t>time or lazy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 go out to buy foods.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8BB99-173D-47D5-A1B9-6C49B1705812}"/>
              </a:ext>
            </a:extLst>
          </p:cNvPr>
          <p:cNvSpPr txBox="1"/>
          <p:nvPr/>
        </p:nvSpPr>
        <p:spPr>
          <a:xfrm>
            <a:off x="4486275" y="3092150"/>
            <a:ext cx="6381750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 help students that have business in university but </a:t>
            </a:r>
            <a:r>
              <a:rPr lang="en-US" b="1" dirty="0">
                <a:solidFill>
                  <a:srgbClr val="92A843"/>
                </a:solidFill>
                <a:latin typeface="Arial" panose="020B0604020202020204" pitchFamily="34" charset="0"/>
              </a:rPr>
              <a:t>do not have a proper platform to advertise their product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 all the students.</a:t>
            </a:r>
            <a:endParaRPr lang="en-US" dirty="0"/>
          </a:p>
        </p:txBody>
      </p:sp>
      <p:pic>
        <p:nvPicPr>
          <p:cNvPr id="1028" name="Picture 4" descr="Are Your Facebook Ads Reaching the Wrong Audience? - Relevance">
            <a:extLst>
              <a:ext uri="{FF2B5EF4-FFF2-40B4-BE49-F238E27FC236}">
                <a16:creationId xmlns:a16="http://schemas.microsoft.com/office/drawing/2014/main" id="{C2B002D5-A011-46E7-AC77-3CDC341B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12" y="3035753"/>
            <a:ext cx="270044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date] Does Foodpanda Msia secretly hike up prices of their food ...">
            <a:extLst>
              <a:ext uri="{FF2B5EF4-FFF2-40B4-BE49-F238E27FC236}">
                <a16:creationId xmlns:a16="http://schemas.microsoft.com/office/drawing/2014/main" id="{358E3AC9-3CDB-4C86-8B0C-DB601931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94" y="4799596"/>
            <a:ext cx="264867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8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8209E6F-6F15-4F38-AE67-2D978DAE23BB}"/>
              </a:ext>
            </a:extLst>
          </p:cNvPr>
          <p:cNvSpPr txBox="1">
            <a:spLocks/>
          </p:cNvSpPr>
          <p:nvPr/>
        </p:nvSpPr>
        <p:spPr>
          <a:xfrm>
            <a:off x="838200" y="607327"/>
            <a:ext cx="105156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FEATURES FOR INPUT TESTING</a:t>
            </a:r>
            <a:endParaRPr lang="en-GB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D897B00-365C-4FA6-87AE-280034386426}"/>
              </a:ext>
            </a:extLst>
          </p:cNvPr>
          <p:cNvSpPr/>
          <p:nvPr/>
        </p:nvSpPr>
        <p:spPr>
          <a:xfrm>
            <a:off x="3186110" y="2641163"/>
            <a:ext cx="2819400" cy="2171700"/>
          </a:xfrm>
          <a:prstGeom prst="triangle">
            <a:avLst/>
          </a:prstGeom>
          <a:ln w="76200">
            <a:solidFill>
              <a:srgbClr val="92A843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Register/ login</a:t>
            </a:r>
            <a:endParaRPr lang="en-GB" dirty="0">
              <a:ln w="0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1734CF8-B57A-4E81-9E1A-C1BC33976CCC}"/>
              </a:ext>
            </a:extLst>
          </p:cNvPr>
          <p:cNvSpPr/>
          <p:nvPr/>
        </p:nvSpPr>
        <p:spPr>
          <a:xfrm>
            <a:off x="6186492" y="2641163"/>
            <a:ext cx="2819400" cy="2171700"/>
          </a:xfrm>
          <a:prstGeom prst="triangle">
            <a:avLst/>
          </a:prstGeom>
          <a:ln w="76200">
            <a:solidFill>
              <a:srgbClr val="92A843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User Profile</a:t>
            </a:r>
            <a:endParaRPr lang="en-GB" dirty="0">
              <a:ln w="0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882BACD-2049-4F91-BDCA-E5D505AA7459}"/>
              </a:ext>
            </a:extLst>
          </p:cNvPr>
          <p:cNvSpPr/>
          <p:nvPr/>
        </p:nvSpPr>
        <p:spPr>
          <a:xfrm rot="10800000">
            <a:off x="4686300" y="2592169"/>
            <a:ext cx="2819400" cy="2171700"/>
          </a:xfrm>
          <a:prstGeom prst="triangl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EECA3-8D7B-46D9-AB0E-2E24950C5F01}"/>
              </a:ext>
            </a:extLst>
          </p:cNvPr>
          <p:cNvSpPr txBox="1"/>
          <p:nvPr/>
        </p:nvSpPr>
        <p:spPr>
          <a:xfrm>
            <a:off x="5293517" y="3031688"/>
            <a:ext cx="160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Add/ Manage Product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7C41BB06-3864-4187-8153-BE586EE9411A}"/>
              </a:ext>
            </a:extLst>
          </p:cNvPr>
          <p:cNvSpPr txBox="1">
            <a:spLocks/>
          </p:cNvSpPr>
          <p:nvPr/>
        </p:nvSpPr>
        <p:spPr>
          <a:xfrm>
            <a:off x="0" y="267048"/>
            <a:ext cx="12192000" cy="6187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TESTING – Login+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593110-225D-4992-8FBB-B24A5FE9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20833"/>
              </p:ext>
            </p:extLst>
          </p:nvPr>
        </p:nvGraphicFramePr>
        <p:xfrm>
          <a:off x="828676" y="1187450"/>
          <a:ext cx="10534648" cy="4895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28394601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3803027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840090561"/>
                    </a:ext>
                  </a:extLst>
                </a:gridCol>
                <a:gridCol w="2619545">
                  <a:extLst>
                    <a:ext uri="{9D8B030D-6E8A-4147-A177-3AD203B41FA5}">
                      <a16:colId xmlns:a16="http://schemas.microsoft.com/office/drawing/2014/main" val="1966153855"/>
                    </a:ext>
                  </a:extLst>
                </a:gridCol>
                <a:gridCol w="1470824">
                  <a:extLst>
                    <a:ext uri="{9D8B030D-6E8A-4147-A177-3AD203B41FA5}">
                      <a16:colId xmlns:a16="http://schemas.microsoft.com/office/drawing/2014/main" val="2020293666"/>
                    </a:ext>
                  </a:extLst>
                </a:gridCol>
                <a:gridCol w="729281">
                  <a:extLst>
                    <a:ext uri="{9D8B030D-6E8A-4147-A177-3AD203B41FA5}">
                      <a16:colId xmlns:a16="http://schemas.microsoft.com/office/drawing/2014/main" val="2011294580"/>
                    </a:ext>
                  </a:extLst>
                </a:gridCol>
                <a:gridCol w="1042746">
                  <a:extLst>
                    <a:ext uri="{9D8B030D-6E8A-4147-A177-3AD203B41FA5}">
                      <a16:colId xmlns:a16="http://schemas.microsoft.com/office/drawing/2014/main" val="3961492223"/>
                    </a:ext>
                  </a:extLst>
                </a:gridCol>
                <a:gridCol w="909879">
                  <a:extLst>
                    <a:ext uri="{9D8B030D-6E8A-4147-A177-3AD203B41FA5}">
                      <a16:colId xmlns:a16="http://schemas.microsoft.com/office/drawing/2014/main" val="1145147506"/>
                    </a:ext>
                  </a:extLst>
                </a:gridCol>
                <a:gridCol w="1323973">
                  <a:extLst>
                    <a:ext uri="{9D8B030D-6E8A-4147-A177-3AD203B41FA5}">
                      <a16:colId xmlns:a16="http://schemas.microsoft.com/office/drawing/2014/main" val="3881290449"/>
                    </a:ext>
                  </a:extLst>
                </a:gridCol>
              </a:tblGrid>
              <a:tr h="434534">
                <a:tc gridSpan="3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Scenario ID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Login-1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Login-1</a:t>
                      </a:r>
                      <a:endParaRPr lang="en-MY" dirty="0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 dirty="0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TC-1</a:t>
                      </a:r>
                      <a:endParaRPr lang="en-MY" dirty="0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59278"/>
                  </a:ext>
                </a:extLst>
              </a:tr>
              <a:tr h="434534">
                <a:tc gridSpan="3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Description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Login- Positive Test Case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Login- Positive Test Case</a:t>
                      </a:r>
                      <a:endParaRPr lang="en-MY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MY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41863"/>
                  </a:ext>
                </a:extLst>
              </a:tr>
              <a:tr h="531552">
                <a:tc gridSpan="3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Pre-Requisite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valid user account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valid user account</a:t>
                      </a:r>
                      <a:endParaRPr lang="en-MY" dirty="0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dirty="0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dirty="0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60502"/>
                  </a:ext>
                </a:extLst>
              </a:tr>
              <a:tr h="94833">
                <a:tc gridSpan="9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Execution Steps: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14005"/>
                  </a:ext>
                </a:extLst>
              </a:tr>
              <a:tr h="48304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MY" dirty="0"/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Result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Comments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extLst>
                  <a:ext uri="{0D108BD9-81ED-4DB2-BD59-A6C34878D82A}">
                    <a16:rowId xmlns:a16="http://schemas.microsoft.com/office/drawing/2014/main" val="790375583"/>
                  </a:ext>
                </a:extLst>
              </a:tr>
              <a:tr h="67707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Launch Application</a:t>
                      </a:r>
                      <a:endParaRPr lang="en-MY"/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dirty="0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 Page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extLst>
                  <a:ext uri="{0D108BD9-81ED-4DB2-BD59-A6C34878D82A}">
                    <a16:rowId xmlns:a16="http://schemas.microsoft.com/office/drawing/2014/main" val="2597322620"/>
                  </a:ext>
                </a:extLst>
              </a:tr>
              <a:tr h="169576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correct matric number &amp; password hit Login button</a:t>
                      </a:r>
                      <a:endParaRPr lang="en-MY" dirty="0"/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Matric num: </a:t>
                      </a:r>
                      <a:r>
                        <a:rPr lang="en-MY" sz="18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192171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Password: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********</a:t>
                      </a:r>
                      <a:endParaRPr lang="en-MY" dirty="0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id: </a:t>
                      </a:r>
                      <a:r>
                        <a:rPr lang="en-US" sz="18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xxx@student.upm.edu.my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Password: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********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 Success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extLst>
                  <a:ext uri="{0D108BD9-81ED-4DB2-BD59-A6C34878D82A}">
                    <a16:rowId xmlns:a16="http://schemas.microsoft.com/office/drawing/2014/main" val="44311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38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589BB14-871A-4D67-913C-5ACECE2407B3}"/>
              </a:ext>
            </a:extLst>
          </p:cNvPr>
          <p:cNvSpPr txBox="1">
            <a:spLocks/>
          </p:cNvSpPr>
          <p:nvPr/>
        </p:nvSpPr>
        <p:spPr>
          <a:xfrm>
            <a:off x="0" y="267048"/>
            <a:ext cx="12192000" cy="6187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TESTING – Login-</a:t>
            </a:r>
            <a:r>
              <a:rPr lang="en-GB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026FFF-C774-492A-B6A6-EE9FB9A81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36820"/>
              </p:ext>
            </p:extLst>
          </p:nvPr>
        </p:nvGraphicFramePr>
        <p:xfrm>
          <a:off x="647700" y="1206500"/>
          <a:ext cx="10896600" cy="4730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1627516280"/>
                    </a:ext>
                  </a:extLst>
                </a:gridCol>
                <a:gridCol w="1517061">
                  <a:extLst>
                    <a:ext uri="{9D8B030D-6E8A-4147-A177-3AD203B41FA5}">
                      <a16:colId xmlns:a16="http://schemas.microsoft.com/office/drawing/2014/main" val="1340837053"/>
                    </a:ext>
                  </a:extLst>
                </a:gridCol>
                <a:gridCol w="245870">
                  <a:extLst>
                    <a:ext uri="{9D8B030D-6E8A-4147-A177-3AD203B41FA5}">
                      <a16:colId xmlns:a16="http://schemas.microsoft.com/office/drawing/2014/main" val="78988737"/>
                    </a:ext>
                  </a:extLst>
                </a:gridCol>
                <a:gridCol w="2228044">
                  <a:extLst>
                    <a:ext uri="{9D8B030D-6E8A-4147-A177-3AD203B41FA5}">
                      <a16:colId xmlns:a16="http://schemas.microsoft.com/office/drawing/2014/main" val="1737985618"/>
                    </a:ext>
                  </a:extLst>
                </a:gridCol>
                <a:gridCol w="2327828">
                  <a:extLst>
                    <a:ext uri="{9D8B030D-6E8A-4147-A177-3AD203B41FA5}">
                      <a16:colId xmlns:a16="http://schemas.microsoft.com/office/drawing/2014/main" val="2810923682"/>
                    </a:ext>
                  </a:extLst>
                </a:gridCol>
                <a:gridCol w="310597">
                  <a:extLst>
                    <a:ext uri="{9D8B030D-6E8A-4147-A177-3AD203B41FA5}">
                      <a16:colId xmlns:a16="http://schemas.microsoft.com/office/drawing/2014/main" val="410969392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644581204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57816400"/>
                    </a:ext>
                  </a:extLst>
                </a:gridCol>
                <a:gridCol w="764272">
                  <a:extLst>
                    <a:ext uri="{9D8B030D-6E8A-4147-A177-3AD203B41FA5}">
                      <a16:colId xmlns:a16="http://schemas.microsoft.com/office/drawing/2014/main" val="75521675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81763530"/>
                    </a:ext>
                  </a:extLst>
                </a:gridCol>
              </a:tblGrid>
              <a:tr h="439433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Scenario ID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Login-2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/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TC-2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05605"/>
                  </a:ext>
                </a:extLst>
              </a:tr>
              <a:tr h="439433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Description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Login- Negative Test Case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/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24255"/>
                  </a:ext>
                </a:extLst>
              </a:tr>
              <a:tr h="537544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Pre-Requisite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dirty="0"/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10048"/>
                  </a:ext>
                </a:extLst>
              </a:tr>
              <a:tr h="95902">
                <a:tc gridSpan="10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Execution Steps: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55284"/>
                  </a:ext>
                </a:extLst>
              </a:tr>
              <a:tr h="48848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Result</a:t>
                      </a:r>
                      <a:endParaRPr lang="en-MY"/>
                    </a:p>
                  </a:txBody>
                  <a:tcPr marL="18935" marR="189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Comments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extLst>
                  <a:ext uri="{0D108BD9-81ED-4DB2-BD59-A6C34878D82A}">
                    <a16:rowId xmlns:a16="http://schemas.microsoft.com/office/drawing/2014/main" val="1792598647"/>
                  </a:ext>
                </a:extLst>
              </a:tr>
              <a:tr h="68471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Launch Application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 Page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/>
                    </a:p>
                  </a:txBody>
                  <a:tcPr marL="18935" marR="189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extLst>
                  <a:ext uri="{0D108BD9-81ED-4DB2-BD59-A6C34878D82A}">
                    <a16:rowId xmlns:a16="http://schemas.microsoft.com/office/drawing/2014/main" val="1467620061"/>
                  </a:ext>
                </a:extLst>
              </a:tr>
              <a:tr h="166582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invalid matric num &amp; password hit Login button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Matric num: </a:t>
                      </a:r>
                      <a:r>
                        <a:rPr lang="en-MY" sz="18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192171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Password: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********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matric number that you've entered doesn't match any account. Sign up for an account.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dirty="0"/>
                    </a:p>
                  </a:txBody>
                  <a:tcPr marL="18935" marR="189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935" marR="18935" marT="0" marB="0"/>
                </a:tc>
                <a:extLst>
                  <a:ext uri="{0D108BD9-81ED-4DB2-BD59-A6C34878D82A}">
                    <a16:rowId xmlns:a16="http://schemas.microsoft.com/office/drawing/2014/main" val="267433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71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55C671-EC84-405C-A359-3A16B3E54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38322"/>
              </p:ext>
            </p:extLst>
          </p:nvPr>
        </p:nvGraphicFramePr>
        <p:xfrm>
          <a:off x="938213" y="1158875"/>
          <a:ext cx="10315574" cy="4759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737">
                  <a:extLst>
                    <a:ext uri="{9D8B030D-6E8A-4147-A177-3AD203B41FA5}">
                      <a16:colId xmlns:a16="http://schemas.microsoft.com/office/drawing/2014/main" val="4614931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75656473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1395895917"/>
                    </a:ext>
                  </a:extLst>
                </a:gridCol>
                <a:gridCol w="2700101">
                  <a:extLst>
                    <a:ext uri="{9D8B030D-6E8A-4147-A177-3AD203B41FA5}">
                      <a16:colId xmlns:a16="http://schemas.microsoft.com/office/drawing/2014/main" val="3587284627"/>
                    </a:ext>
                  </a:extLst>
                </a:gridCol>
                <a:gridCol w="1128949">
                  <a:extLst>
                    <a:ext uri="{9D8B030D-6E8A-4147-A177-3AD203B41FA5}">
                      <a16:colId xmlns:a16="http://schemas.microsoft.com/office/drawing/2014/main" val="8427689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72325666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24809435"/>
                    </a:ext>
                  </a:extLst>
                </a:gridCol>
                <a:gridCol w="1103489">
                  <a:extLst>
                    <a:ext uri="{9D8B030D-6E8A-4147-A177-3AD203B41FA5}">
                      <a16:colId xmlns:a16="http://schemas.microsoft.com/office/drawing/2014/main" val="1691863319"/>
                    </a:ext>
                  </a:extLst>
                </a:gridCol>
                <a:gridCol w="270116">
                  <a:extLst>
                    <a:ext uri="{9D8B030D-6E8A-4147-A177-3AD203B41FA5}">
                      <a16:colId xmlns:a16="http://schemas.microsoft.com/office/drawing/2014/main" val="4265710774"/>
                    </a:ext>
                  </a:extLst>
                </a:gridCol>
                <a:gridCol w="588545">
                  <a:extLst>
                    <a:ext uri="{9D8B030D-6E8A-4147-A177-3AD203B41FA5}">
                      <a16:colId xmlns:a16="http://schemas.microsoft.com/office/drawing/2014/main" val="2943352570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1880575736"/>
                    </a:ext>
                  </a:extLst>
                </a:gridCol>
              </a:tblGrid>
              <a:tr h="434534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Scenario ID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- 1</a:t>
                      </a:r>
                      <a:endParaRPr lang="en-MY" dirty="0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TC-3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18995"/>
                  </a:ext>
                </a:extLst>
              </a:tr>
              <a:tr h="434534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Description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-Positive Test Case</a:t>
                      </a:r>
                      <a:endParaRPr lang="en-MY" dirty="0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80819"/>
                  </a:ext>
                </a:extLst>
              </a:tr>
              <a:tr h="531552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Pre-Requisite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dirty="0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dirty="0"/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99601"/>
                  </a:ext>
                </a:extLst>
              </a:tr>
              <a:tr h="94833">
                <a:tc gridSpan="1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Execution Steps: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90799"/>
                  </a:ext>
                </a:extLst>
              </a:tr>
              <a:tr h="48304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Output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Result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Comments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extLst>
                  <a:ext uri="{0D108BD9-81ED-4DB2-BD59-A6C34878D82A}">
                    <a16:rowId xmlns:a16="http://schemas.microsoft.com/office/drawing/2014/main" val="3737753765"/>
                  </a:ext>
                </a:extLst>
              </a:tr>
              <a:tr h="67707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Launch Application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Up Page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extLst>
                  <a:ext uri="{0D108BD9-81ED-4DB2-BD59-A6C34878D82A}">
                    <a16:rowId xmlns:a16="http://schemas.microsoft.com/office/drawing/2014/main" val="2014710463"/>
                  </a:ext>
                </a:extLst>
              </a:tr>
              <a:tr h="169576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a name, valid email and valid phone number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id: </a:t>
                      </a:r>
                      <a:r>
                        <a:rPr lang="en-US" sz="18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xxx@student.upm.edu.my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Password: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Phone: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01X-XXX XXXX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id: </a:t>
                      </a:r>
                      <a:r>
                        <a:rPr lang="en-US" sz="18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xxx@student.upm.edu.my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Password:xxxxx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Phone: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01X-XXX XXXX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Up Success and redirected to Login Page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8724" marR="18724" marT="0" marB="0"/>
                </a:tc>
                <a:extLst>
                  <a:ext uri="{0D108BD9-81ED-4DB2-BD59-A6C34878D82A}">
                    <a16:rowId xmlns:a16="http://schemas.microsoft.com/office/drawing/2014/main" val="3479843660"/>
                  </a:ext>
                </a:extLst>
              </a:tr>
            </a:tbl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A9D1950B-45F2-42DA-BE60-DF8AAB9B5C12}"/>
              </a:ext>
            </a:extLst>
          </p:cNvPr>
          <p:cNvSpPr txBox="1">
            <a:spLocks/>
          </p:cNvSpPr>
          <p:nvPr/>
        </p:nvSpPr>
        <p:spPr>
          <a:xfrm>
            <a:off x="0" y="321047"/>
            <a:ext cx="12192000" cy="6187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TESTING – Register+</a:t>
            </a:r>
            <a:r>
              <a:rPr lang="en-GB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34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DE2103-8042-4527-9083-8095DF000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22274"/>
              </p:ext>
            </p:extLst>
          </p:nvPr>
        </p:nvGraphicFramePr>
        <p:xfrm>
          <a:off x="650083" y="1045902"/>
          <a:ext cx="10891834" cy="5389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681">
                  <a:extLst>
                    <a:ext uri="{9D8B030D-6E8A-4147-A177-3AD203B41FA5}">
                      <a16:colId xmlns:a16="http://schemas.microsoft.com/office/drawing/2014/main" val="3551473988"/>
                    </a:ext>
                  </a:extLst>
                </a:gridCol>
                <a:gridCol w="1044500">
                  <a:extLst>
                    <a:ext uri="{9D8B030D-6E8A-4147-A177-3AD203B41FA5}">
                      <a16:colId xmlns:a16="http://schemas.microsoft.com/office/drawing/2014/main" val="2864935605"/>
                    </a:ext>
                  </a:extLst>
                </a:gridCol>
                <a:gridCol w="228486">
                  <a:extLst>
                    <a:ext uri="{9D8B030D-6E8A-4147-A177-3AD203B41FA5}">
                      <a16:colId xmlns:a16="http://schemas.microsoft.com/office/drawing/2014/main" val="4103180063"/>
                    </a:ext>
                  </a:extLst>
                </a:gridCol>
                <a:gridCol w="3805849">
                  <a:extLst>
                    <a:ext uri="{9D8B030D-6E8A-4147-A177-3AD203B41FA5}">
                      <a16:colId xmlns:a16="http://schemas.microsoft.com/office/drawing/2014/main" val="3438717251"/>
                    </a:ext>
                  </a:extLst>
                </a:gridCol>
                <a:gridCol w="1226966">
                  <a:extLst>
                    <a:ext uri="{9D8B030D-6E8A-4147-A177-3AD203B41FA5}">
                      <a16:colId xmlns:a16="http://schemas.microsoft.com/office/drawing/2014/main" val="3238704396"/>
                    </a:ext>
                  </a:extLst>
                </a:gridCol>
                <a:gridCol w="851254">
                  <a:extLst>
                    <a:ext uri="{9D8B030D-6E8A-4147-A177-3AD203B41FA5}">
                      <a16:colId xmlns:a16="http://schemas.microsoft.com/office/drawing/2014/main" val="1973808911"/>
                    </a:ext>
                  </a:extLst>
                </a:gridCol>
                <a:gridCol w="275141">
                  <a:extLst>
                    <a:ext uri="{9D8B030D-6E8A-4147-A177-3AD203B41FA5}">
                      <a16:colId xmlns:a16="http://schemas.microsoft.com/office/drawing/2014/main" val="2686666477"/>
                    </a:ext>
                  </a:extLst>
                </a:gridCol>
                <a:gridCol w="620209">
                  <a:extLst>
                    <a:ext uri="{9D8B030D-6E8A-4147-A177-3AD203B41FA5}">
                      <a16:colId xmlns:a16="http://schemas.microsoft.com/office/drawing/2014/main" val="3651782603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549064105"/>
                    </a:ext>
                  </a:extLst>
                </a:gridCol>
                <a:gridCol w="249683">
                  <a:extLst>
                    <a:ext uri="{9D8B030D-6E8A-4147-A177-3AD203B41FA5}">
                      <a16:colId xmlns:a16="http://schemas.microsoft.com/office/drawing/2014/main" val="3416273932"/>
                    </a:ext>
                  </a:extLst>
                </a:gridCol>
                <a:gridCol w="1074290">
                  <a:extLst>
                    <a:ext uri="{9D8B030D-6E8A-4147-A177-3AD203B41FA5}">
                      <a16:colId xmlns:a16="http://schemas.microsoft.com/office/drawing/2014/main" val="1353905185"/>
                    </a:ext>
                  </a:extLst>
                </a:gridCol>
              </a:tblGrid>
              <a:tr h="486260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Scenario ID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– 2</a:t>
                      </a:r>
                      <a:endParaRPr lang="en-MY" sz="1600" dirty="0"/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 marL="20557" marR="20557" marT="0" marB="0"/>
                </a:tc>
                <a:tc gridSpan="3"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 sz="1600"/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TC-4</a:t>
                      </a:r>
                      <a:endParaRPr lang="en-MY" sz="1600"/>
                    </a:p>
                  </a:txBody>
                  <a:tcPr marL="20557" marR="20557" marT="0" marB="0"/>
                </a:tc>
                <a:extLst>
                  <a:ext uri="{0D108BD9-81ED-4DB2-BD59-A6C34878D82A}">
                    <a16:rowId xmlns:a16="http://schemas.microsoft.com/office/drawing/2014/main" val="1039918617"/>
                  </a:ext>
                </a:extLst>
              </a:tr>
              <a:tr h="477082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Description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-Negative Test Case</a:t>
                      </a:r>
                      <a:endParaRPr lang="en-MY" sz="1600" dirty="0"/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 marL="20557" marR="20557" marT="0" marB="0"/>
                </a:tc>
                <a:tc gridSpan="3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 sz="1600" dirty="0"/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MY" sz="1600"/>
                    </a:p>
                  </a:txBody>
                  <a:tcPr marL="20557" marR="20557" marT="0" marB="0"/>
                </a:tc>
                <a:extLst>
                  <a:ext uri="{0D108BD9-81ED-4DB2-BD59-A6C34878D82A}">
                    <a16:rowId xmlns:a16="http://schemas.microsoft.com/office/drawing/2014/main" val="1499050317"/>
                  </a:ext>
                </a:extLst>
              </a:tr>
              <a:tr h="583600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Pre-Requisite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sz="1600" dirty="0"/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 marL="20557" marR="20557" marT="0" marB="0"/>
                </a:tc>
                <a:tc gridSpan="3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sz="1600" dirty="0"/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sz="1600" dirty="0"/>
                    </a:p>
                  </a:txBody>
                  <a:tcPr marL="20557" marR="20557" marT="0" marB="0"/>
                </a:tc>
                <a:extLst>
                  <a:ext uri="{0D108BD9-81ED-4DB2-BD59-A6C34878D82A}">
                    <a16:rowId xmlns:a16="http://schemas.microsoft.com/office/drawing/2014/main" val="2867284814"/>
                  </a:ext>
                </a:extLst>
              </a:tr>
              <a:tr h="104119">
                <a:tc gridSpan="1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Execution Steps: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898128"/>
                  </a:ext>
                </a:extLst>
              </a:tr>
              <a:tr h="53034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Output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Result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Comments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Comments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extLst>
                  <a:ext uri="{0D108BD9-81ED-4DB2-BD59-A6C34878D82A}">
                    <a16:rowId xmlns:a16="http://schemas.microsoft.com/office/drawing/2014/main" val="3756143483"/>
                  </a:ext>
                </a:extLst>
              </a:tr>
              <a:tr h="74337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Launch Application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Up Page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extLst>
                  <a:ext uri="{0D108BD9-81ED-4DB2-BD59-A6C34878D82A}">
                    <a16:rowId xmlns:a16="http://schemas.microsoft.com/office/drawing/2014/main" val="3091669811"/>
                  </a:ext>
                </a:extLst>
              </a:tr>
              <a:tr h="143573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an invalid email / phone number 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id: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xxx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(no @email provider)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xxx@yahoo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(unfinished email)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(blank) 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Phone: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23 567 (not starting with 01)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01X-XXX XXX (unfinished phone number)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(blank)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id: 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xxx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(no @email provider)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xxx@yahoo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(unfinished email)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(blank) 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Phone: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23 567 (not starting with 01)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01X-XXX XXX (unfinished phone number)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(blank)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 Input, Please Enter a valid email or phone number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557" marR="20557" marT="0" marB="0"/>
                </a:tc>
                <a:extLst>
                  <a:ext uri="{0D108BD9-81ED-4DB2-BD59-A6C34878D82A}">
                    <a16:rowId xmlns:a16="http://schemas.microsoft.com/office/drawing/2014/main" val="1409166207"/>
                  </a:ext>
                </a:extLst>
              </a:tr>
            </a:tbl>
          </a:graphicData>
        </a:graphic>
      </p:graphicFrame>
      <p:sp>
        <p:nvSpPr>
          <p:cNvPr id="5" name="Title 7">
            <a:extLst>
              <a:ext uri="{FF2B5EF4-FFF2-40B4-BE49-F238E27FC236}">
                <a16:creationId xmlns:a16="http://schemas.microsoft.com/office/drawing/2014/main" id="{3F8C9810-0B58-462B-A738-D939F82EA7A4}"/>
              </a:ext>
            </a:extLst>
          </p:cNvPr>
          <p:cNvSpPr txBox="1">
            <a:spLocks/>
          </p:cNvSpPr>
          <p:nvPr/>
        </p:nvSpPr>
        <p:spPr>
          <a:xfrm>
            <a:off x="0" y="267048"/>
            <a:ext cx="12192000" cy="6187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TESTING – Register-</a:t>
            </a:r>
            <a:r>
              <a:rPr lang="en-GB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34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194880-6695-4048-82FD-E7477DF8D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36339"/>
              </p:ext>
            </p:extLst>
          </p:nvPr>
        </p:nvGraphicFramePr>
        <p:xfrm>
          <a:off x="847724" y="1349376"/>
          <a:ext cx="10496551" cy="4697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0076">
                  <a:extLst>
                    <a:ext uri="{9D8B030D-6E8A-4147-A177-3AD203B41FA5}">
                      <a16:colId xmlns:a16="http://schemas.microsoft.com/office/drawing/2014/main" val="3521977027"/>
                    </a:ext>
                  </a:extLst>
                </a:gridCol>
                <a:gridCol w="1833945">
                  <a:extLst>
                    <a:ext uri="{9D8B030D-6E8A-4147-A177-3AD203B41FA5}">
                      <a16:colId xmlns:a16="http://schemas.microsoft.com/office/drawing/2014/main" val="1272548774"/>
                    </a:ext>
                  </a:extLst>
                </a:gridCol>
                <a:gridCol w="2369852">
                  <a:extLst>
                    <a:ext uri="{9D8B030D-6E8A-4147-A177-3AD203B41FA5}">
                      <a16:colId xmlns:a16="http://schemas.microsoft.com/office/drawing/2014/main" val="2899541058"/>
                    </a:ext>
                  </a:extLst>
                </a:gridCol>
                <a:gridCol w="1168303">
                  <a:extLst>
                    <a:ext uri="{9D8B030D-6E8A-4147-A177-3AD203B41FA5}">
                      <a16:colId xmlns:a16="http://schemas.microsoft.com/office/drawing/2014/main" val="4074069131"/>
                    </a:ext>
                  </a:extLst>
                </a:gridCol>
                <a:gridCol w="875691">
                  <a:extLst>
                    <a:ext uri="{9D8B030D-6E8A-4147-A177-3AD203B41FA5}">
                      <a16:colId xmlns:a16="http://schemas.microsoft.com/office/drawing/2014/main" val="871963155"/>
                    </a:ext>
                  </a:extLst>
                </a:gridCol>
                <a:gridCol w="295884">
                  <a:extLst>
                    <a:ext uri="{9D8B030D-6E8A-4147-A177-3AD203B41FA5}">
                      <a16:colId xmlns:a16="http://schemas.microsoft.com/office/drawing/2014/main" val="3159393750"/>
                    </a:ext>
                  </a:extLst>
                </a:gridCol>
                <a:gridCol w="1114890">
                  <a:extLst>
                    <a:ext uri="{9D8B030D-6E8A-4147-A177-3AD203B41FA5}">
                      <a16:colId xmlns:a16="http://schemas.microsoft.com/office/drawing/2014/main" val="727926991"/>
                    </a:ext>
                  </a:extLst>
                </a:gridCol>
                <a:gridCol w="354761">
                  <a:extLst>
                    <a:ext uri="{9D8B030D-6E8A-4147-A177-3AD203B41FA5}">
                      <a16:colId xmlns:a16="http://schemas.microsoft.com/office/drawing/2014/main" val="1020141439"/>
                    </a:ext>
                  </a:extLst>
                </a:gridCol>
                <a:gridCol w="354761">
                  <a:extLst>
                    <a:ext uri="{9D8B030D-6E8A-4147-A177-3AD203B41FA5}">
                      <a16:colId xmlns:a16="http://schemas.microsoft.com/office/drawing/2014/main" val="1296914785"/>
                    </a:ext>
                  </a:extLst>
                </a:gridCol>
                <a:gridCol w="1528388">
                  <a:extLst>
                    <a:ext uri="{9D8B030D-6E8A-4147-A177-3AD203B41FA5}">
                      <a16:colId xmlns:a16="http://schemas.microsoft.com/office/drawing/2014/main" val="2023366360"/>
                    </a:ext>
                  </a:extLst>
                </a:gridCol>
              </a:tblGrid>
              <a:tr h="413840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Scenario ID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Profile - 1</a:t>
                      </a:r>
                      <a:endParaRPr lang="en-MY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MY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 -5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04069"/>
                  </a:ext>
                </a:extLst>
              </a:tr>
              <a:tr h="496959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Description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Profile – Edit profile Positive Test Case</a:t>
                      </a:r>
                      <a:endParaRPr lang="en-MY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Priority</a:t>
                      </a:r>
                      <a:endParaRPr lang="en-MY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80484"/>
                  </a:ext>
                </a:extLst>
              </a:tr>
              <a:tr h="580077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Pre-Requisite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 User Account and Logged In</a:t>
                      </a:r>
                      <a:endParaRPr lang="en-MY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Post-Requisite</a:t>
                      </a:r>
                      <a:endParaRPr lang="en-MY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47084"/>
                  </a:ext>
                </a:extLst>
              </a:tr>
              <a:tr h="81247">
                <a:tc gridSpan="10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Execution Steps: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79337"/>
                  </a:ext>
                </a:extLst>
              </a:tr>
              <a:tr h="45539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Output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1" marR="160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Browser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Result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Comments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extLst>
                  <a:ext uri="{0D108BD9-81ED-4DB2-BD59-A6C34878D82A}">
                    <a16:rowId xmlns:a16="http://schemas.microsoft.com/office/drawing/2014/main" val="4220376182"/>
                  </a:ext>
                </a:extLst>
              </a:tr>
              <a:tr h="87099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User Profile Page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 User Profile Button and edit profile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Profile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1" marR="16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extLst>
                  <a:ext uri="{0D108BD9-81ED-4DB2-BD59-A6C34878D82A}">
                    <a16:rowId xmlns:a16="http://schemas.microsoft.com/office/drawing/2014/main" val="1305054791"/>
                  </a:ext>
                </a:extLst>
              </a:tr>
              <a:tr h="145282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a valid phone number and press Edit Button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Phone: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01X-XXX XXXX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Password: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xxxxxxx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Updated User Profile Page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MY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1" marR="160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Y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041" marR="16041" marT="0" marB="0"/>
                </a:tc>
                <a:extLst>
                  <a:ext uri="{0D108BD9-81ED-4DB2-BD59-A6C34878D82A}">
                    <a16:rowId xmlns:a16="http://schemas.microsoft.com/office/drawing/2014/main" val="3042013978"/>
                  </a:ext>
                </a:extLst>
              </a:tr>
            </a:tbl>
          </a:graphicData>
        </a:graphic>
      </p:graphicFrame>
      <p:sp>
        <p:nvSpPr>
          <p:cNvPr id="7" name="Title 7">
            <a:extLst>
              <a:ext uri="{FF2B5EF4-FFF2-40B4-BE49-F238E27FC236}">
                <a16:creationId xmlns:a16="http://schemas.microsoft.com/office/drawing/2014/main" id="{23669290-565C-4D62-AEA0-BC524BB301F7}"/>
              </a:ext>
            </a:extLst>
          </p:cNvPr>
          <p:cNvSpPr txBox="1">
            <a:spLocks/>
          </p:cNvSpPr>
          <p:nvPr/>
        </p:nvSpPr>
        <p:spPr>
          <a:xfrm>
            <a:off x="0" y="267048"/>
            <a:ext cx="12192000" cy="6187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TESTING – Edit Profile+</a:t>
            </a:r>
            <a:r>
              <a:rPr lang="en-GB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7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864CC9BA995479442778C84ADCE9C" ma:contentTypeVersion="7" ma:contentTypeDescription="Create a new document." ma:contentTypeScope="" ma:versionID="14c8ea0ca5fff5a495fc56f22dce6b08">
  <xsd:schema xmlns:xsd="http://www.w3.org/2001/XMLSchema" xmlns:xs="http://www.w3.org/2001/XMLSchema" xmlns:p="http://schemas.microsoft.com/office/2006/metadata/properties" xmlns:ns3="f471abb0-85d3-483d-a339-d191f4627f19" xmlns:ns4="670c8337-6ae4-4c7b-b9b9-2fce756866c7" targetNamespace="http://schemas.microsoft.com/office/2006/metadata/properties" ma:root="true" ma:fieldsID="6cf990f48b6a106ef65973c1f2d23ee0" ns3:_="" ns4:_="">
    <xsd:import namespace="f471abb0-85d3-483d-a339-d191f4627f19"/>
    <xsd:import namespace="670c8337-6ae4-4c7b-b9b9-2fce756866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1abb0-85d3-483d-a339-d191f4627f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c8337-6ae4-4c7b-b9b9-2fce756866c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226402-FB80-49FF-80A6-C1042656EA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9F485D-DBB7-496A-8CCA-726A87B627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337389-812E-42D6-B822-0A64EA72CA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71abb0-85d3-483d-a339-d191f4627f19"/>
    <ds:schemaRef ds:uri="670c8337-6ae4-4c7b-b9b9-2fce756866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1154</Words>
  <Application>Microsoft Office PowerPoint</Application>
  <PresentationFormat>Widescreen</PresentationFormat>
  <Paragraphs>473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 NUR ATIQAH BINTI WAN AHMAD YUSRI</dc:creator>
  <cp:lastModifiedBy>Muhammad Harith</cp:lastModifiedBy>
  <cp:revision>159</cp:revision>
  <dcterms:created xsi:type="dcterms:W3CDTF">2020-04-20T21:48:56Z</dcterms:created>
  <dcterms:modified xsi:type="dcterms:W3CDTF">2020-06-23T08:04:08Z</dcterms:modified>
</cp:coreProperties>
</file>