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8"/>
  </p:notesMasterIdLst>
  <p:sldIdLst>
    <p:sldId id="291" r:id="rId2"/>
    <p:sldId id="281" r:id="rId3"/>
    <p:sldId id="290" r:id="rId4"/>
    <p:sldId id="293" r:id="rId5"/>
    <p:sldId id="294" r:id="rId6"/>
    <p:sldId id="296" r:id="rId7"/>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1" charset="-128"/>
        <a:cs typeface="+mn-cs"/>
      </a:defRPr>
    </a:lvl1pPr>
    <a:lvl2pPr marL="4572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1" charset="-128"/>
        <a:cs typeface="+mn-cs"/>
      </a:defRPr>
    </a:lvl2pPr>
    <a:lvl3pPr marL="9144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1" charset="-128"/>
        <a:cs typeface="+mn-cs"/>
      </a:defRPr>
    </a:lvl3pPr>
    <a:lvl4pPr marL="13716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1" charset="-128"/>
        <a:cs typeface="+mn-cs"/>
      </a:defRPr>
    </a:lvl4pPr>
    <a:lvl5pPr marL="18288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1" charset="-128"/>
        <a:cs typeface="+mn-cs"/>
      </a:defRPr>
    </a:lvl5pPr>
    <a:lvl6pPr marL="2286000" algn="l" defTabSz="914400" rtl="0" eaLnBrk="1" latinLnBrk="0" hangingPunct="1">
      <a:defRPr kern="1200">
        <a:solidFill>
          <a:schemeClr val="tx1"/>
        </a:solidFill>
        <a:latin typeface="Calibri" panose="020F0502020204030204" pitchFamily="34" charset="0"/>
        <a:ea typeface="MS PGothic" panose="020B0600070205080204" pitchFamily="1" charset="-128"/>
        <a:cs typeface="+mn-cs"/>
      </a:defRPr>
    </a:lvl6pPr>
    <a:lvl7pPr marL="2743200" algn="l" defTabSz="914400" rtl="0" eaLnBrk="1" latinLnBrk="0" hangingPunct="1">
      <a:defRPr kern="1200">
        <a:solidFill>
          <a:schemeClr val="tx1"/>
        </a:solidFill>
        <a:latin typeface="Calibri" panose="020F0502020204030204" pitchFamily="34" charset="0"/>
        <a:ea typeface="MS PGothic" panose="020B0600070205080204" pitchFamily="1" charset="-128"/>
        <a:cs typeface="+mn-cs"/>
      </a:defRPr>
    </a:lvl7pPr>
    <a:lvl8pPr marL="3200400" algn="l" defTabSz="914400" rtl="0" eaLnBrk="1" latinLnBrk="0" hangingPunct="1">
      <a:defRPr kern="1200">
        <a:solidFill>
          <a:schemeClr val="tx1"/>
        </a:solidFill>
        <a:latin typeface="Calibri" panose="020F0502020204030204" pitchFamily="34" charset="0"/>
        <a:ea typeface="MS PGothic" panose="020B0600070205080204" pitchFamily="1" charset="-128"/>
        <a:cs typeface="+mn-cs"/>
      </a:defRPr>
    </a:lvl8pPr>
    <a:lvl9pPr marL="3657600" algn="l" defTabSz="914400" rtl="0" eaLnBrk="1" latinLnBrk="0" hangingPunct="1">
      <a:defRPr kern="1200">
        <a:solidFill>
          <a:schemeClr val="tx1"/>
        </a:solidFill>
        <a:latin typeface="Calibri" panose="020F0502020204030204" pitchFamily="34" charset="0"/>
        <a:ea typeface="MS PGothic" panose="020B0600070205080204" pitchFamily="1" charset="-128"/>
        <a:cs typeface="+mn-cs"/>
      </a:defRPr>
    </a:lvl9pPr>
  </p:defaultTextStyle>
  <p:extLst>
    <p:ext uri="{EFAFB233-063F-42B5-8137-9DF3F51BA10A}">
      <p15:sldGuideLst xmlns:p15="http://schemas.microsoft.com/office/powerpoint/2012/main">
        <p15:guide id="1" orient="horz" pos="2175"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BB59"/>
    <a:srgbClr val="39B0D4"/>
    <a:srgbClr val="727272"/>
    <a:srgbClr val="010000"/>
    <a:srgbClr val="FFA751"/>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showGuides="1">
      <p:cViewPr varScale="1">
        <p:scale>
          <a:sx n="78" d="100"/>
          <a:sy n="78" d="100"/>
        </p:scale>
        <p:origin x="850" y="62"/>
      </p:cViewPr>
      <p:guideLst>
        <p:guide orient="horz" pos="2175"/>
        <p:guide pos="3840"/>
      </p:guideLst>
    </p:cSldViewPr>
  </p:slid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a:defRPr sz="1200"/>
            </a:lvl1pPr>
          </a:lstStyle>
          <a:p>
            <a:fld id="{C4D5ADD5-2BBC-4A94-8F86-D9013941F742}" type="datetimeFigureOut">
              <a:rPr lang="en-US"/>
              <a:t>9/17/2024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EC790738-CFC9-4A5E-8424-6B42AA5706F7}" type="slidenum">
              <a:rPr lang="en-US"/>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1" charset="-128"/>
        <a:cs typeface="MS PGothic" panose="020B0600070205080204" pitchFamily="1" charset="-128"/>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1"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1"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1"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ln>
        </p:spPr>
      </p:sp>
      <p:sp>
        <p:nvSpPr>
          <p:cNvPr id="16386"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US">
              <a:ea typeface="MS PGothic" panose="020B0600070205080204" pitchFamily="1" charset="-128"/>
            </a:endParaRPr>
          </a:p>
        </p:txBody>
      </p:sp>
      <p:sp>
        <p:nvSpPr>
          <p:cNvPr id="16387" name="Slide Number Placeholder 3"/>
          <p:cNvSpPr>
            <a:spLocks noGrp="1"/>
          </p:cNvSpPr>
          <p:nvPr>
            <p:ph type="sldNum" sz="quarter" idx="5"/>
          </p:nvPr>
        </p:nvSpPr>
        <p:spPr bwMode="auto">
          <a:noFill/>
          <a:ln>
            <a:miter lim="800000"/>
          </a:ln>
        </p:spPr>
        <p:txBody>
          <a:bodyPr/>
          <a:lstStyle/>
          <a:p>
            <a:fld id="{65F62A7E-A2F8-438F-9CF8-47DE63F471B4}" type="slidenum">
              <a:rPr lang="en-US"/>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ln>
        </p:spPr>
      </p:sp>
      <p:sp>
        <p:nvSpPr>
          <p:cNvPr id="18434"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US">
              <a:ea typeface="MS PGothic" panose="020B0600070205080204" pitchFamily="1" charset="-128"/>
            </a:endParaRPr>
          </a:p>
        </p:txBody>
      </p:sp>
      <p:sp>
        <p:nvSpPr>
          <p:cNvPr id="18435" name="Slide Number Placeholder 3"/>
          <p:cNvSpPr>
            <a:spLocks noGrp="1"/>
          </p:cNvSpPr>
          <p:nvPr>
            <p:ph type="sldNum" sz="quarter" idx="5"/>
          </p:nvPr>
        </p:nvSpPr>
        <p:spPr bwMode="auto">
          <a:noFill/>
          <a:ln>
            <a:miter lim="800000"/>
          </a:ln>
        </p:spPr>
        <p:txBody>
          <a:bodyPr/>
          <a:lstStyle/>
          <a:p>
            <a:fld id="{0CA7B74D-3791-4AC6-8451-F10DBCCCDD9A}" type="slidenum">
              <a:rPr lang="en-US"/>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ln>
        </p:spPr>
      </p:sp>
      <p:sp>
        <p:nvSpPr>
          <p:cNvPr id="18434"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US">
              <a:ea typeface="MS PGothic" panose="020B0600070205080204" pitchFamily="1" charset="-128"/>
            </a:endParaRPr>
          </a:p>
        </p:txBody>
      </p:sp>
      <p:sp>
        <p:nvSpPr>
          <p:cNvPr id="18435" name="Slide Number Placeholder 3"/>
          <p:cNvSpPr>
            <a:spLocks noGrp="1"/>
          </p:cNvSpPr>
          <p:nvPr>
            <p:ph type="sldNum" sz="quarter" idx="5"/>
          </p:nvPr>
        </p:nvSpPr>
        <p:spPr bwMode="auto">
          <a:noFill/>
          <a:ln>
            <a:miter lim="800000"/>
          </a:ln>
        </p:spPr>
        <p:txBody>
          <a:bodyPr/>
          <a:lstStyle/>
          <a:p>
            <a:pPr marL="0" marR="0" lvl="0" indent="0" algn="r" defTabSz="457200" rtl="0" eaLnBrk="1" fontAlgn="base" latinLnBrk="0" hangingPunct="1">
              <a:lnSpc>
                <a:spcPct val="100000"/>
              </a:lnSpc>
              <a:spcBef>
                <a:spcPct val="0"/>
              </a:spcBef>
              <a:spcAft>
                <a:spcPct val="0"/>
              </a:spcAft>
              <a:buClrTx/>
              <a:buSzTx/>
              <a:buFontTx/>
              <a:buNone/>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S PGothic" panose="020B0600070205080204" pitchFamily="1" charset="-128"/>
                <a:cs typeface="+mn-cs"/>
              </a:rPr>
              <a:t>4</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S PGothic" panose="020B0600070205080204" pitchFamily="1" charset="-128"/>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ln>
        </p:spPr>
      </p:sp>
      <p:sp>
        <p:nvSpPr>
          <p:cNvPr id="18434"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US">
              <a:ea typeface="MS PGothic" panose="020B0600070205080204" pitchFamily="1" charset="-128"/>
            </a:endParaRPr>
          </a:p>
        </p:txBody>
      </p:sp>
      <p:sp>
        <p:nvSpPr>
          <p:cNvPr id="18435" name="Slide Number Placeholder 3"/>
          <p:cNvSpPr>
            <a:spLocks noGrp="1"/>
          </p:cNvSpPr>
          <p:nvPr>
            <p:ph type="sldNum" sz="quarter" idx="5"/>
          </p:nvPr>
        </p:nvSpPr>
        <p:spPr bwMode="auto">
          <a:noFill/>
          <a:ln>
            <a:miter lim="800000"/>
          </a:ln>
        </p:spPr>
        <p:txBody>
          <a:bodyPr/>
          <a:lstStyle/>
          <a:p>
            <a:pPr marL="0" marR="0" lvl="0" indent="0" algn="r" defTabSz="457200" rtl="0" eaLnBrk="1" fontAlgn="base" latinLnBrk="0" hangingPunct="1">
              <a:lnSpc>
                <a:spcPct val="100000"/>
              </a:lnSpc>
              <a:spcBef>
                <a:spcPct val="0"/>
              </a:spcBef>
              <a:spcAft>
                <a:spcPct val="0"/>
              </a:spcAft>
              <a:buClrTx/>
              <a:buSzTx/>
              <a:buFontTx/>
              <a:buNone/>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S PGothic" panose="020B0600070205080204" pitchFamily="1" charset="-128"/>
                <a:cs typeface="+mn-cs"/>
              </a:rPr>
              <a:t>5</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S PGothic" panose="020B0600070205080204" pitchFamily="1" charset="-128"/>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ln>
        </p:spPr>
      </p:sp>
      <p:sp>
        <p:nvSpPr>
          <p:cNvPr id="18434"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US">
              <a:ea typeface="MS PGothic" panose="020B0600070205080204" pitchFamily="1" charset="-128"/>
            </a:endParaRPr>
          </a:p>
        </p:txBody>
      </p:sp>
      <p:sp>
        <p:nvSpPr>
          <p:cNvPr id="18435" name="Slide Number Placeholder 3"/>
          <p:cNvSpPr>
            <a:spLocks noGrp="1"/>
          </p:cNvSpPr>
          <p:nvPr>
            <p:ph type="sldNum" sz="quarter" idx="5"/>
          </p:nvPr>
        </p:nvSpPr>
        <p:spPr bwMode="auto">
          <a:noFill/>
          <a:ln>
            <a:miter lim="800000"/>
          </a:ln>
        </p:spPr>
        <p:txBody>
          <a:bodyPr/>
          <a:lstStyle/>
          <a:p>
            <a:pPr marL="0" marR="0" lvl="0" indent="0" algn="r" defTabSz="457200" rtl="0" eaLnBrk="1" fontAlgn="base" latinLnBrk="0" hangingPunct="1">
              <a:lnSpc>
                <a:spcPct val="100000"/>
              </a:lnSpc>
              <a:spcBef>
                <a:spcPct val="0"/>
              </a:spcBef>
              <a:spcAft>
                <a:spcPct val="0"/>
              </a:spcAft>
              <a:buClrTx/>
              <a:buSzTx/>
              <a:buFontTx/>
              <a:buNone/>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S PGothic" panose="020B0600070205080204" pitchFamily="1" charset="-128"/>
                <a:cs typeface="+mn-cs"/>
              </a:rPr>
              <a:t>6</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S PGothic" panose="020B0600070205080204" pitchFamily="1" charset="-128"/>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60792E3-D524-454C-8AFD-A91972900BCB}" type="datetime1">
              <a:rPr lang="en-US" smtClean="0"/>
              <a:t>9/17/2024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5B7E1BAA-A38D-40DE-B22C-DF9BD7D82058}"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53C3A68-6922-42D3-8905-ECC2D82A3469}" type="datetime1">
              <a:rPr lang="en-US" smtClean="0"/>
              <a:t>9/17/2024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94FDD027-5576-4F27-AAB6-1D994836EE78}"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B69E9F4-7604-4950-A8B2-8ACDEDB1506E}" type="datetime1">
              <a:rPr lang="en-US" smtClean="0"/>
              <a:t>9/17/2024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2957CE61-8714-431B-A40A-01B1C5541AB7}" type="slidenum">
              <a:rPr 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0A9602-A9A9-453F-AEF1-37B5837E02CD}" type="datetime1">
              <a:rPr lang="en-US" smtClean="0"/>
              <a:t>9/17/2024</a:t>
            </a:fld>
            <a:endParaRPr lang="en-US"/>
          </a:p>
        </p:txBody>
      </p:sp>
      <p:sp>
        <p:nvSpPr>
          <p:cNvPr id="5" name="Footer Placeholder 4"/>
          <p:cNvSpPr>
            <a:spLocks noGrp="1"/>
          </p:cNvSpPr>
          <p:nvPr>
            <p:ph type="ftr" sz="quarter" idx="11"/>
          </p:nvPr>
        </p:nvSpPr>
        <p:spPr/>
        <p:txBody>
          <a:bodyPr/>
          <a:lstStyle/>
          <a:p>
            <a:pPr>
              <a:defRPr/>
            </a:pPr>
            <a:r>
              <a:rPr lang="en-US"/>
              <a:t>@SIH Idea submission- Template</a:t>
            </a:r>
          </a:p>
        </p:txBody>
      </p:sp>
      <p:sp>
        <p:nvSpPr>
          <p:cNvPr id="6" name="Slide Number Placeholder 5"/>
          <p:cNvSpPr>
            <a:spLocks noGrp="1"/>
          </p:cNvSpPr>
          <p:nvPr>
            <p:ph type="sldNum" sz="quarter" idx="12"/>
          </p:nvPr>
        </p:nvSpPr>
        <p:spPr/>
        <p:txBody>
          <a:bodyPr/>
          <a:lstStyle/>
          <a:p>
            <a:fld id="{1411BA53-830D-4830-BB65-E58DBE17D0B7}"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08B7524-32A2-4C20-A58C-BC3BAA1042FC}" type="datetime1">
              <a:rPr lang="en-US" smtClean="0"/>
              <a:t>9/17/2024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677C3CE7-23F7-4828-823C-E0205DF2CF97}"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E994447-D6B2-43BB-A877-57F1A267B999}" type="datetime1">
              <a:rPr lang="en-US" smtClean="0"/>
              <a:t>9/17/2024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41DB31D2-2A87-4F4C-A9AD-05C6CC2B321D}"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68920E16-BD35-483C-AA6B-346FC7E46DEA}" type="datetime1">
              <a:rPr lang="en-US" smtClean="0"/>
              <a:t>9/17/2024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E1FC16D9-1635-4844-816A-0A8A2160FADA}"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EAC6F8-5103-4FC0-A69E-5C6AE6469DA8}" type="datetime1">
              <a:rPr lang="en-US" smtClean="0"/>
              <a:t>9/17/2024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9" name="Slide Number Placeholder 5"/>
          <p:cNvSpPr>
            <a:spLocks noGrp="1"/>
          </p:cNvSpPr>
          <p:nvPr>
            <p:ph type="sldNum" sz="quarter" idx="12"/>
          </p:nvPr>
        </p:nvSpPr>
        <p:spPr/>
        <p:txBody>
          <a:bodyPr/>
          <a:lstStyle>
            <a:lvl1pPr>
              <a:defRPr/>
            </a:lvl1pPr>
          </a:lstStyle>
          <a:p>
            <a:fld id="{71C4100A-98DE-4944-910A-A93F5CA9F72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60C6921-0627-4C8F-83D5-0CF936D2FFDD}" type="datetime1">
              <a:rPr lang="en-US" smtClean="0"/>
              <a:t>9/17/2024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5" name="Slide Number Placeholder 5"/>
          <p:cNvSpPr>
            <a:spLocks noGrp="1"/>
          </p:cNvSpPr>
          <p:nvPr>
            <p:ph type="sldNum" sz="quarter" idx="12"/>
          </p:nvPr>
        </p:nvSpPr>
        <p:spPr/>
        <p:txBody>
          <a:bodyPr/>
          <a:lstStyle>
            <a:lvl1pPr>
              <a:defRPr/>
            </a:lvl1pPr>
          </a:lstStyle>
          <a:p>
            <a:fld id="{6A63342B-5A73-45DC-864D-086DE78037EF}"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F08AD7-8103-40F8-983C-E2BA6BB9CBE0}" type="datetime1">
              <a:rPr lang="en-US" smtClean="0"/>
              <a:t>9/17/2024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4" name="Slide Number Placeholder 5"/>
          <p:cNvSpPr>
            <a:spLocks noGrp="1"/>
          </p:cNvSpPr>
          <p:nvPr>
            <p:ph type="sldNum" sz="quarter" idx="12"/>
          </p:nvPr>
        </p:nvSpPr>
        <p:spPr/>
        <p:txBody>
          <a:bodyPr/>
          <a:lstStyle>
            <a:lvl1pPr>
              <a:defRPr/>
            </a:lvl1pPr>
          </a:lstStyle>
          <a:p>
            <a:fld id="{B635AFB3-1ACD-44AC-8702-86B1729DF035}"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F8C06B4-9380-4A4D-AF49-A3596E17DAF5}" type="datetime1">
              <a:rPr lang="en-US" smtClean="0"/>
              <a:t>9/17/2024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05CF15F3-5E77-4C57-9E21-50D6D1D6C022}"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F7FDEF1-C582-4E22-9E77-D68326471F28}" type="datetime1">
              <a:rPr lang="en-US" smtClean="0"/>
              <a:t>9/17/2024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1242169A-B3C7-4FB6-967F-AF95F4EB3315}"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47625"/>
            <a:ext cx="10972800" cy="1143000"/>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p>
        </p:txBody>
      </p:sp>
      <p:sp>
        <p:nvSpPr>
          <p:cNvPr id="1027" name="Text Placeholder 2"/>
          <p:cNvSpPr>
            <a:spLocks noGrp="1"/>
          </p:cNvSpPr>
          <p:nvPr>
            <p:ph type="body" idx="1"/>
          </p:nvPr>
        </p:nvSpPr>
        <p:spPr bwMode="auto">
          <a:xfrm>
            <a:off x="609600" y="1095375"/>
            <a:ext cx="10972800" cy="5030788"/>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wrap="square" lIns="91440" tIns="45720" rIns="91440" bIns="45720" numCol="1" anchor="ctr" anchorCtr="0" compatLnSpc="1"/>
          <a:lstStyle>
            <a:lvl1pPr>
              <a:defRPr sz="1200">
                <a:solidFill>
                  <a:srgbClr val="898989"/>
                </a:solidFill>
                <a:latin typeface="TradeGothic" pitchFamily="1" charset="0"/>
              </a:defRPr>
            </a:lvl1pPr>
          </a:lstStyle>
          <a:p>
            <a:fld id="{780A9602-A9A9-453F-AEF1-37B5837E02CD}" type="datetime1">
              <a:rPr lang="en-US" smtClean="0"/>
              <a:t>9/17/2024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r>
              <a:rPr lang="en-US"/>
              <a:t>@SIH Idea submission- Template</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lstStyle>
            <a:lvl1pPr algn="r">
              <a:defRPr sz="1200">
                <a:solidFill>
                  <a:srgbClr val="898989"/>
                </a:solidFill>
                <a:latin typeface="TradeGothic" pitchFamily="1" charset="0"/>
              </a:defRPr>
            </a:lvl1pPr>
          </a:lstStyle>
          <a:p>
            <a:fld id="{1411BA53-830D-4830-BB65-E58DBE17D0B7}"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457200" rtl="0" eaLnBrk="0" fontAlgn="base" hangingPunct="0">
        <a:spcBef>
          <a:spcPct val="0"/>
        </a:spcBef>
        <a:spcAft>
          <a:spcPct val="0"/>
        </a:spcAft>
        <a:defRPr sz="4400" kern="1200">
          <a:solidFill>
            <a:schemeClr val="tx1"/>
          </a:solidFill>
          <a:latin typeface="TradeGothic"/>
          <a:ea typeface="MS PGothic" panose="020B0600070205080204" pitchFamily="1" charset="-128"/>
          <a:cs typeface="MS PGothic" panose="020B0600070205080204" pitchFamily="1" charset="-128"/>
        </a:defRPr>
      </a:lvl1pPr>
      <a:lvl2pPr algn="ctr" defTabSz="457200" rtl="0" eaLnBrk="0" fontAlgn="base" hangingPunct="0">
        <a:spcBef>
          <a:spcPct val="0"/>
        </a:spcBef>
        <a:spcAft>
          <a:spcPct val="0"/>
        </a:spcAft>
        <a:defRPr sz="4400">
          <a:solidFill>
            <a:schemeClr val="tx1"/>
          </a:solidFill>
          <a:latin typeface="TradeGothic" pitchFamily="1" charset="0"/>
          <a:ea typeface="MS PGothic" panose="020B0600070205080204" pitchFamily="1" charset="-128"/>
          <a:cs typeface="MS PGothic" panose="020B0600070205080204" pitchFamily="1" charset="-128"/>
        </a:defRPr>
      </a:lvl2pPr>
      <a:lvl3pPr algn="ctr" defTabSz="457200" rtl="0" eaLnBrk="0" fontAlgn="base" hangingPunct="0">
        <a:spcBef>
          <a:spcPct val="0"/>
        </a:spcBef>
        <a:spcAft>
          <a:spcPct val="0"/>
        </a:spcAft>
        <a:defRPr sz="4400">
          <a:solidFill>
            <a:schemeClr val="tx1"/>
          </a:solidFill>
          <a:latin typeface="TradeGothic" pitchFamily="1" charset="0"/>
          <a:ea typeface="MS PGothic" panose="020B0600070205080204" pitchFamily="1" charset="-128"/>
          <a:cs typeface="MS PGothic" panose="020B0600070205080204" pitchFamily="1" charset="-128"/>
        </a:defRPr>
      </a:lvl3pPr>
      <a:lvl4pPr algn="ctr" defTabSz="457200" rtl="0" eaLnBrk="0" fontAlgn="base" hangingPunct="0">
        <a:spcBef>
          <a:spcPct val="0"/>
        </a:spcBef>
        <a:spcAft>
          <a:spcPct val="0"/>
        </a:spcAft>
        <a:defRPr sz="4400">
          <a:solidFill>
            <a:schemeClr val="tx1"/>
          </a:solidFill>
          <a:latin typeface="TradeGothic" pitchFamily="1" charset="0"/>
          <a:ea typeface="MS PGothic" panose="020B0600070205080204" pitchFamily="1" charset="-128"/>
          <a:cs typeface="MS PGothic" panose="020B0600070205080204" pitchFamily="1" charset="-128"/>
        </a:defRPr>
      </a:lvl4pPr>
      <a:lvl5pPr algn="ctr" defTabSz="457200" rtl="0" eaLnBrk="0" fontAlgn="base" hangingPunct="0">
        <a:spcBef>
          <a:spcPct val="0"/>
        </a:spcBef>
        <a:spcAft>
          <a:spcPct val="0"/>
        </a:spcAft>
        <a:defRPr sz="4400">
          <a:solidFill>
            <a:schemeClr val="tx1"/>
          </a:solidFill>
          <a:latin typeface="TradeGothic" pitchFamily="1" charset="0"/>
          <a:ea typeface="MS PGothic" panose="020B0600070205080204" pitchFamily="1" charset="-128"/>
          <a:cs typeface="MS PGothic" panose="020B0600070205080204" pitchFamily="1" charset="-128"/>
        </a:defRPr>
      </a:lvl5pPr>
      <a:lvl6pPr marL="457200" algn="ctr" defTabSz="457200" rtl="0" fontAlgn="base">
        <a:spcBef>
          <a:spcPct val="0"/>
        </a:spcBef>
        <a:spcAft>
          <a:spcPct val="0"/>
        </a:spcAft>
        <a:defRPr sz="4400">
          <a:solidFill>
            <a:schemeClr val="tx1"/>
          </a:solidFill>
          <a:latin typeface="TradeGothic" pitchFamily="1" charset="0"/>
          <a:ea typeface="MS PGothic" panose="020B0600070205080204" pitchFamily="1" charset="-128"/>
          <a:cs typeface="MS PGothic" panose="020B0600070205080204" pitchFamily="1" charset="-128"/>
        </a:defRPr>
      </a:lvl6pPr>
      <a:lvl7pPr marL="914400" algn="ctr" defTabSz="457200" rtl="0" fontAlgn="base">
        <a:spcBef>
          <a:spcPct val="0"/>
        </a:spcBef>
        <a:spcAft>
          <a:spcPct val="0"/>
        </a:spcAft>
        <a:defRPr sz="4400">
          <a:solidFill>
            <a:schemeClr val="tx1"/>
          </a:solidFill>
          <a:latin typeface="TradeGothic" pitchFamily="1" charset="0"/>
          <a:ea typeface="MS PGothic" panose="020B0600070205080204" pitchFamily="1" charset="-128"/>
          <a:cs typeface="MS PGothic" panose="020B0600070205080204" pitchFamily="1" charset="-128"/>
        </a:defRPr>
      </a:lvl7pPr>
      <a:lvl8pPr marL="1371600" algn="ctr" defTabSz="457200" rtl="0" fontAlgn="base">
        <a:spcBef>
          <a:spcPct val="0"/>
        </a:spcBef>
        <a:spcAft>
          <a:spcPct val="0"/>
        </a:spcAft>
        <a:defRPr sz="4400">
          <a:solidFill>
            <a:schemeClr val="tx1"/>
          </a:solidFill>
          <a:latin typeface="TradeGothic" pitchFamily="1" charset="0"/>
          <a:ea typeface="MS PGothic" panose="020B0600070205080204" pitchFamily="1" charset="-128"/>
          <a:cs typeface="MS PGothic" panose="020B0600070205080204" pitchFamily="1" charset="-128"/>
        </a:defRPr>
      </a:lvl8pPr>
      <a:lvl9pPr marL="1828800" algn="ctr" defTabSz="457200" rtl="0" fontAlgn="base">
        <a:spcBef>
          <a:spcPct val="0"/>
        </a:spcBef>
        <a:spcAft>
          <a:spcPct val="0"/>
        </a:spcAft>
        <a:defRPr sz="4400">
          <a:solidFill>
            <a:schemeClr val="tx1"/>
          </a:solidFill>
          <a:latin typeface="TradeGothic" pitchFamily="1" charset="0"/>
          <a:ea typeface="MS PGothic" panose="020B0600070205080204" pitchFamily="1" charset="-128"/>
          <a:cs typeface="MS PGothic" panose="020B0600070205080204" pitchFamily="1"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TradeGothic"/>
          <a:ea typeface="MS PGothic" panose="020B0600070205080204" pitchFamily="1" charset="-128"/>
          <a:cs typeface="MS PGothic" panose="020B0600070205080204" pitchFamily="1" charset="-128"/>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TradeGothic"/>
          <a:ea typeface="MS PGothic" panose="020B0600070205080204" pitchFamily="1"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TradeGothic"/>
          <a:ea typeface="MS PGothic" panose="020B0600070205080204" pitchFamily="1"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TradeGothic"/>
          <a:ea typeface="MS PGothic" panose="020B0600070205080204" pitchFamily="1"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TradeGothic"/>
          <a:ea typeface="MS PGothic" panose="020B0600070205080204" pitchFamily="1" charset="-128"/>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2.png"/><Relationship Id="rId5" Type="http://schemas.openxmlformats.org/officeDocument/2006/relationships/notesSlide" Target="../notesSlides/notesSlide3.xml"/><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p:cNvSpPr>
            <a:spLocks noGrp="1" noRot="1" noChangeAspect="1" noMove="1" noResize="1" noEditPoints="1" noAdjustHandles="1" noChangeArrowheads="1" noChangeShapeType="1" noTextEdit="1"/>
          </p:cNvSpPr>
          <p:nvPr/>
        </p:nvSpPr>
        <p:spPr>
          <a:xfrm>
            <a:off x="152400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6"/>
          <p:cNvSpPr>
            <a:spLocks noGrp="1" noRot="1" noChangeAspect="1" noMove="1" noResize="1" noEditPoints="1" noAdjustHandles="1" noChangeArrowheads="1" noChangeShapeType="1" noTextEdit="1"/>
          </p:cNvSpPr>
          <p:nvPr/>
        </p:nvSpPr>
        <p:spPr>
          <a:xfrm>
            <a:off x="6460690" y="851521"/>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p:cNvPicPr>
            <a:picLocks noChangeAspect="1"/>
          </p:cNvPicPr>
          <p:nvPr/>
        </p:nvPicPr>
        <p:blipFill rotWithShape="1">
          <a:blip r:embed="rId2"/>
          <a:srcRect r="59916"/>
          <a:stretch>
            <a:fillRect/>
          </a:stretch>
        </p:blipFill>
        <p:spPr>
          <a:xfrm>
            <a:off x="6854891" y="1715881"/>
            <a:ext cx="3203509" cy="3426237"/>
          </a:xfrm>
          <a:prstGeom prst="rect">
            <a:avLst/>
          </a:prstGeom>
        </p:spPr>
      </p:pic>
      <p:sp>
        <p:nvSpPr>
          <p:cNvPr id="4" name="Subtitle 3"/>
          <p:cNvSpPr>
            <a:spLocks noGrp="1"/>
          </p:cNvSpPr>
          <p:nvPr>
            <p:ph type="subTitle" idx="1"/>
          </p:nvPr>
        </p:nvSpPr>
        <p:spPr>
          <a:xfrm>
            <a:off x="1245686" y="648614"/>
            <a:ext cx="8534400" cy="1752600"/>
          </a:xfrm>
        </p:spPr>
        <p:txBody>
          <a:bodyPr/>
          <a:lstStyle/>
          <a:p>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TITLE PAGE</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8" name="Title 7"/>
          <p:cNvSpPr>
            <a:spLocks noGrp="1"/>
          </p:cNvSpPr>
          <p:nvPr>
            <p:ph type="ctrTitle"/>
          </p:nvPr>
        </p:nvSpPr>
        <p:spPr>
          <a:xfrm>
            <a:off x="331286" y="-526757"/>
            <a:ext cx="10363200" cy="2076450"/>
          </a:xfrm>
        </p:spPr>
        <p:txBody>
          <a:bodyPr/>
          <a:lstStyle/>
          <a:p>
            <a:r>
              <a:rPr lang="en-US" sz="4000" b="1" dirty="0">
                <a:solidFill>
                  <a:schemeClr val="tx2"/>
                </a:solidFill>
                <a:latin typeface="Garamond" panose="02020404030301010803" pitchFamily="18" charset="0"/>
              </a:rPr>
              <a:t>SMART INDIA HACKATHON 2024</a:t>
            </a:r>
            <a:endParaRPr lang="en-IN" sz="4000" b="1" dirty="0">
              <a:solidFill>
                <a:schemeClr val="tx2"/>
              </a:solidFill>
              <a:latin typeface="Garamond" panose="02020404030301010803" pitchFamily="18" charset="0"/>
            </a:endParaRPr>
          </a:p>
        </p:txBody>
      </p:sp>
      <p:sp>
        <p:nvSpPr>
          <p:cNvPr id="10" name="TextBox 9"/>
          <p:cNvSpPr txBox="1"/>
          <p:nvPr/>
        </p:nvSpPr>
        <p:spPr>
          <a:xfrm>
            <a:off x="0" y="1229995"/>
            <a:ext cx="7501255" cy="5928995"/>
          </a:xfrm>
          <a:prstGeom prst="rect">
            <a:avLst/>
          </a:prstGeom>
          <a:noFill/>
        </p:spPr>
        <p:txBody>
          <a:bodyPr wrap="square" rtlCol="0">
            <a:noAutofit/>
          </a:bodyPr>
          <a:lstStyle/>
          <a:p>
            <a:endParaRPr lang="en-US" dirty="0"/>
          </a:p>
          <a:p>
            <a:pPr marL="285750" indent="-285750" algn="just">
              <a:lnSpc>
                <a:spcPct val="200000"/>
              </a:lnSpc>
              <a:buFont typeface="Arial" panose="020B0604020202020204" pitchFamily="34" charset="0"/>
              <a:buChar char="•"/>
            </a:pPr>
            <a:r>
              <a:rPr lang="en-US" sz="2400" b="1" u="sng" dirty="0">
                <a:latin typeface="Arial" panose="020B0604020202020204" pitchFamily="34" charset="0"/>
                <a:cs typeface="Arial" panose="020B0604020202020204" pitchFamily="34" charset="0"/>
              </a:rPr>
              <a:t>Problem Statement ID</a:t>
            </a:r>
            <a:r>
              <a:rPr lang="en-US" sz="2400" b="1" dirty="0">
                <a:latin typeface="Arial" panose="020B0604020202020204" pitchFamily="34" charset="0"/>
                <a:cs typeface="Arial" panose="020B0604020202020204" pitchFamily="34" charset="0"/>
              </a:rPr>
              <a:t> –</a:t>
            </a:r>
            <a:r>
              <a:rPr lang="en-IN" altLang="en-US" sz="2400" b="1" dirty="0">
                <a:latin typeface="Arial" panose="020B0604020202020204" pitchFamily="34" charset="0"/>
                <a:cs typeface="Arial" panose="020B0604020202020204" pitchFamily="34" charset="0"/>
              </a:rPr>
              <a:t>  1612</a:t>
            </a:r>
            <a:endParaRPr lang="en-US" sz="2400" b="1"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sz="2400" b="1" u="sng" dirty="0">
                <a:latin typeface="Arial" panose="020B0604020202020204" pitchFamily="34" charset="0"/>
                <a:cs typeface="Arial" panose="020B0604020202020204" pitchFamily="34" charset="0"/>
              </a:rPr>
              <a:t>Problem Statement Title</a:t>
            </a:r>
            <a:r>
              <a:rPr lang="en-US" sz="2400" b="1" dirty="0">
                <a:latin typeface="Arial" panose="020B0604020202020204" pitchFamily="34" charset="0"/>
                <a:cs typeface="Arial" panose="020B0604020202020204" pitchFamily="34" charset="0"/>
              </a:rPr>
              <a:t>-</a:t>
            </a:r>
            <a:r>
              <a:rPr lang="en-IN" altLang="en-US" sz="2400" b="1" dirty="0">
                <a:latin typeface="Arial" panose="020B0604020202020204" pitchFamily="34" charset="0"/>
                <a:cs typeface="Arial" panose="020B0604020202020204" pitchFamily="34" charset="0"/>
              </a:rPr>
              <a:t> </a:t>
            </a:r>
            <a:r>
              <a:rPr lang="en-IN" altLang="en-US" sz="2000" b="1" dirty="0">
                <a:latin typeface="Arial" panose="020B0604020202020204" pitchFamily="34" charset="0"/>
                <a:cs typeface="Arial" panose="020B0604020202020204" pitchFamily="34" charset="0"/>
              </a:rPr>
              <a:t>Health Data Information  &amp; Management System Mobile Application (HDIMS)</a:t>
            </a:r>
            <a:endParaRPr lang="en-US" sz="1800" b="1"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sz="2400" b="1" u="sng" dirty="0">
                <a:latin typeface="Arial" panose="020B0604020202020204" pitchFamily="34" charset="0"/>
                <a:cs typeface="Arial" panose="020B0604020202020204" pitchFamily="34" charset="0"/>
              </a:rPr>
              <a:t>Theme</a:t>
            </a:r>
            <a:r>
              <a:rPr lang="en-US" sz="2400" b="1" dirty="0">
                <a:latin typeface="Arial" panose="020B0604020202020204" pitchFamily="34" charset="0"/>
                <a:cs typeface="Arial" panose="020B0604020202020204" pitchFamily="34" charset="0"/>
              </a:rPr>
              <a:t>-</a:t>
            </a:r>
            <a:r>
              <a:rPr lang="en-IN" altLang="en-US" sz="2400" b="1" dirty="0">
                <a:latin typeface="Arial" panose="020B0604020202020204" pitchFamily="34" charset="0"/>
                <a:cs typeface="Arial" panose="020B0604020202020204" pitchFamily="34" charset="0"/>
              </a:rPr>
              <a:t> HealthTech</a:t>
            </a:r>
            <a:endParaRPr lang="en-US" sz="2400" b="1"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sz="2400" b="1" u="sng" dirty="0">
                <a:latin typeface="Arial" panose="020B0604020202020204" pitchFamily="34" charset="0"/>
                <a:cs typeface="Arial" panose="020B0604020202020204" pitchFamily="34" charset="0"/>
              </a:rPr>
              <a:t>PS Category</a:t>
            </a:r>
            <a:r>
              <a:rPr lang="en-US" sz="2400" b="1" dirty="0">
                <a:latin typeface="Arial" panose="020B0604020202020204" pitchFamily="34" charset="0"/>
                <a:cs typeface="Arial" panose="020B0604020202020204" pitchFamily="34" charset="0"/>
              </a:rPr>
              <a:t>- Software</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Team ID-</a:t>
            </a:r>
            <a:r>
              <a:rPr lang="en-IN" altLang="en-US" sz="2400" b="1" dirty="0">
                <a:latin typeface="Arial" panose="020B0604020202020204" pitchFamily="34" charset="0"/>
                <a:cs typeface="Arial" panose="020B0604020202020204" pitchFamily="34" charset="0"/>
              </a:rPr>
              <a:t> 46-07</a:t>
            </a:r>
            <a:endParaRPr lang="en-US" sz="2400" b="1"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Team Name</a:t>
            </a:r>
            <a:r>
              <a:rPr lang="en-IN" altLang="en-US" sz="2400" b="1" dirty="0">
                <a:latin typeface="Arial" panose="020B0604020202020204" pitchFamily="34" charset="0"/>
                <a:cs typeface="Arial" panose="020B0604020202020204" pitchFamily="34" charset="0"/>
              </a:rPr>
              <a:t>- Hacksol24</a:t>
            </a:r>
          </a:p>
        </p:txBody>
      </p:sp>
      <p:pic>
        <p:nvPicPr>
          <p:cNvPr id="9" name="Google Shape;93;p2"/>
          <p:cNvPicPr preferRelativeResize="0"/>
          <p:nvPr/>
        </p:nvPicPr>
        <p:blipFill rotWithShape="1">
          <a:blip r:embed="rId3"/>
          <a:srcRect/>
          <a:stretch>
            <a:fillRect/>
          </a:stretch>
        </p:blipFill>
        <p:spPr>
          <a:xfrm>
            <a:off x="9803911" y="81376"/>
            <a:ext cx="2246575" cy="1149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6354762"/>
            <a:ext cx="12191999" cy="503238"/>
          </a:xfrm>
          <a:prstGeom prst="rect">
            <a:avLst/>
          </a:prstGeom>
          <a:solidFill>
            <a:srgbClr val="0070C0"/>
          </a:solidFill>
          <a:ln w="9525">
            <a:noFill/>
            <a:miter lim="800000"/>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5361" name="Title 1"/>
          <p:cNvSpPr>
            <a:spLocks noGrp="1"/>
          </p:cNvSpPr>
          <p:nvPr>
            <p:ph type="title"/>
          </p:nvPr>
        </p:nvSpPr>
        <p:spPr>
          <a:xfrm>
            <a:off x="182880" y="0"/>
            <a:ext cx="10972800" cy="913765"/>
          </a:xfrm>
        </p:spPr>
        <p:txBody>
          <a:bodyPr/>
          <a:lstStyle/>
          <a:p>
            <a:pPr eaLnBrk="1" hangingPunct="1"/>
            <a:br>
              <a:rPr lang="en-US" sz="3600" b="1" dirty="0">
                <a:latin typeface="Times New Roman" panose="02020603050405020304" pitchFamily="18" charset="0"/>
                <a:ea typeface="MS PGothic" panose="020B0600070205080204" pitchFamily="1" charset="-128"/>
                <a:cs typeface="Times New Roman" panose="02020603050405020304" pitchFamily="18" charset="0"/>
              </a:rPr>
            </a:br>
            <a:r>
              <a:rPr lang="en-US" sz="3600" b="1" u="sng" dirty="0">
                <a:latin typeface="Times New Roman" panose="02020603050405020304" pitchFamily="18" charset="0"/>
                <a:ea typeface="MS PGothic" panose="020B0600070205080204" pitchFamily="1" charset="-128"/>
                <a:cs typeface="Times New Roman" panose="02020603050405020304" pitchFamily="18" charset="0"/>
              </a:rPr>
              <a:t>IDEA TITLE</a:t>
            </a:r>
          </a:p>
        </p:txBody>
      </p:sp>
      <p:sp>
        <p:nvSpPr>
          <p:cNvPr id="15362" name="TextBox 8"/>
          <p:cNvSpPr txBox="1">
            <a:spLocks noChangeArrowheads="1"/>
          </p:cNvSpPr>
          <p:nvPr/>
        </p:nvSpPr>
        <p:spPr bwMode="auto">
          <a:xfrm>
            <a:off x="0" y="991235"/>
            <a:ext cx="11991975" cy="5458726"/>
          </a:xfrm>
          <a:prstGeom prst="rect">
            <a:avLst/>
          </a:prstGeom>
        </p:spPr>
        <p:style>
          <a:lnRef idx="3">
            <a:schemeClr val="accent1"/>
          </a:lnRef>
          <a:fillRef idx="0">
            <a:srgbClr val="FFFFFF"/>
          </a:fillRef>
          <a:effectRef idx="0">
            <a:srgbClr val="FFFFFF"/>
          </a:effectRef>
          <a:fontRef idx="minor">
            <a:schemeClr val="tx1"/>
          </a:fontRef>
        </p:style>
        <p:txBody>
          <a:bodyPr wrap="square">
            <a:noAutofit/>
          </a:bodyPr>
          <a:lstStyle/>
          <a:p>
            <a:pPr marL="342900" indent="-342900">
              <a:buFont typeface="Wingdings" panose="05000000000000000000" pitchFamily="2" charset="2"/>
              <a:buChar char="v"/>
            </a:pPr>
            <a:r>
              <a:rPr lang="en-US" sz="2400" b="1" u="sng" dirty="0">
                <a:solidFill>
                  <a:schemeClr val="tx2"/>
                </a:solidFill>
                <a:latin typeface="Arial" panose="020B0604020202020204" pitchFamily="34" charset="0"/>
                <a:cs typeface="Arial" panose="020B0604020202020204" pitchFamily="34" charset="0"/>
              </a:rPr>
              <a:t>Proposed Solution</a:t>
            </a:r>
            <a:r>
              <a:rPr lang="en-IN" altLang="en-US" sz="2400" b="1" u="sng" dirty="0">
                <a:solidFill>
                  <a:schemeClr val="tx2"/>
                </a:solidFill>
                <a:latin typeface="Arial" panose="020B0604020202020204" pitchFamily="34" charset="0"/>
                <a:cs typeface="Arial" panose="020B0604020202020204" pitchFamily="34" charset="0"/>
              </a:rPr>
              <a:t>:</a:t>
            </a:r>
          </a:p>
          <a:p>
            <a:endParaRPr lang="en-US" sz="2400" u="sng" dirty="0">
              <a:solidFill>
                <a:schemeClr val="tx2"/>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The Health Management System (HMS) mobile app</a:t>
            </a:r>
            <a:r>
              <a:rPr lang="en-IN" altLang="en-US" sz="2000" dirty="0">
                <a:latin typeface="Arial" panose="020B0604020202020204" pitchFamily="34" charset="0"/>
                <a:cs typeface="Arial" panose="020B0604020202020204" pitchFamily="34" charset="0"/>
              </a:rPr>
              <a:t>  named as </a:t>
            </a:r>
            <a:r>
              <a:rPr lang="en-IN" altLang="en-US" sz="2000" b="1" dirty="0">
                <a:latin typeface="Arial Black" panose="020B0A04020102020204" charset="0"/>
                <a:cs typeface="Arial Black" panose="020B0A04020102020204" charset="0"/>
              </a:rPr>
              <a:t>ZEECARE</a:t>
            </a:r>
            <a:r>
              <a:rPr lang="en-US" sz="2000" dirty="0">
                <a:latin typeface="Arial" panose="020B0604020202020204" pitchFamily="34" charset="0"/>
                <a:cs typeface="Arial" panose="020B0604020202020204" pitchFamily="34" charset="0"/>
              </a:rPr>
              <a:t> provides a comprehensive solution for managing and streamlining healthcare data collection, monitoring, and policy implementation. The app is designed for hospitals, health departments, and government officials to efficiently manage health and family welfare schemes, track physical performance, and support policy formulation at various administrative levels. Below are the key details of the solution:</a:t>
            </a: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457200" indent="-457200">
              <a:buFont typeface="+mj-lt"/>
              <a:buAutoNum type="arabicParenR"/>
            </a:pPr>
            <a:r>
              <a:rPr lang="en-IN" altLang="en-US" dirty="0">
                <a:latin typeface="Arial" panose="020B0604020202020204" pitchFamily="34" charset="0"/>
                <a:cs typeface="Arial" panose="020B0604020202020204" pitchFamily="34" charset="0"/>
              </a:rPr>
              <a:t>REAL TIME  DATA ENTRY                                         </a:t>
            </a:r>
            <a:r>
              <a:rPr lang="en-IN" altLang="en-US" sz="2000" dirty="0">
                <a:latin typeface="Arial" panose="020B0604020202020204" pitchFamily="34" charset="0"/>
                <a:cs typeface="Arial" panose="020B0604020202020204" pitchFamily="34" charset="0"/>
              </a:rPr>
              <a:t>6)  </a:t>
            </a:r>
            <a:r>
              <a:rPr lang="en-IN" altLang="en-US" dirty="0">
                <a:latin typeface="Arial" panose="020B0604020202020204" pitchFamily="34" charset="0"/>
                <a:cs typeface="Arial" panose="020B0604020202020204" pitchFamily="34" charset="0"/>
                <a:sym typeface="+mn-ea"/>
              </a:rPr>
              <a:t>MULTI - FACTOR AUTHENTICATION</a:t>
            </a:r>
            <a:r>
              <a:rPr lang="en-IN" altLang="en-US" dirty="0">
                <a:latin typeface="Arial" panose="020B0604020202020204" pitchFamily="34" charset="0"/>
                <a:cs typeface="Arial" panose="020B0604020202020204" pitchFamily="34" charset="0"/>
              </a:rPr>
              <a:t>                                     </a:t>
            </a:r>
            <a:endParaRPr lang="en-IN" altLang="en-US" sz="2000" dirty="0">
              <a:latin typeface="Arial" panose="020B0604020202020204" pitchFamily="34" charset="0"/>
              <a:cs typeface="Arial" panose="020B0604020202020204" pitchFamily="34" charset="0"/>
            </a:endParaRPr>
          </a:p>
          <a:p>
            <a:pPr marL="457200" indent="-457200">
              <a:buFont typeface="+mj-lt"/>
              <a:buAutoNum type="arabicParenR"/>
            </a:pPr>
            <a:r>
              <a:rPr lang="en-IN" altLang="en-US" dirty="0">
                <a:latin typeface="Arial" panose="020B0604020202020204" pitchFamily="34" charset="0"/>
                <a:cs typeface="Arial" panose="020B0604020202020204" pitchFamily="34" charset="0"/>
              </a:rPr>
              <a:t>REAL TIME BED AVAILABILITY                                 </a:t>
            </a:r>
            <a:r>
              <a:rPr lang="en-IN" altLang="en-US" sz="2000" dirty="0">
                <a:latin typeface="Arial" panose="020B0604020202020204" pitchFamily="34" charset="0"/>
                <a:cs typeface="Arial" panose="020B0604020202020204" pitchFamily="34" charset="0"/>
              </a:rPr>
              <a:t>7)  </a:t>
            </a:r>
            <a:r>
              <a:rPr lang="en-IN" altLang="en-US" dirty="0">
                <a:latin typeface="Arial" panose="020B0604020202020204" pitchFamily="34" charset="0"/>
                <a:cs typeface="Arial" panose="020B0604020202020204" pitchFamily="34" charset="0"/>
                <a:sym typeface="+mn-ea"/>
              </a:rPr>
              <a:t>HIERARCHICAL DATA FLOW</a:t>
            </a:r>
            <a:endParaRPr lang="en-IN" altLang="en-US" dirty="0">
              <a:latin typeface="Arial" panose="020B0604020202020204" pitchFamily="34" charset="0"/>
              <a:cs typeface="Arial" panose="020B0604020202020204" pitchFamily="34" charset="0"/>
            </a:endParaRPr>
          </a:p>
          <a:p>
            <a:pPr marL="457200" indent="-457200">
              <a:buFont typeface="+mj-lt"/>
              <a:buAutoNum type="arabicParenR"/>
            </a:pPr>
            <a:r>
              <a:rPr lang="en-IN" altLang="en-US" dirty="0">
                <a:latin typeface="Arial" panose="020B0604020202020204" pitchFamily="34" charset="0"/>
                <a:cs typeface="Arial" panose="020B0604020202020204" pitchFamily="34" charset="0"/>
              </a:rPr>
              <a:t>GEOLOCATION BASED  SEARCH </a:t>
            </a:r>
          </a:p>
          <a:p>
            <a:pPr marL="457200" indent="-457200">
              <a:buFont typeface="+mj-lt"/>
              <a:buAutoNum type="arabicParenR"/>
            </a:pPr>
            <a:r>
              <a:rPr lang="en-IN" altLang="en-US" dirty="0">
                <a:latin typeface="Arial" panose="020B0604020202020204" pitchFamily="34" charset="0"/>
                <a:cs typeface="Arial" panose="020B0604020202020204" pitchFamily="34" charset="0"/>
              </a:rPr>
              <a:t>OFFLINE FUNCTIONALITY</a:t>
            </a:r>
          </a:p>
          <a:p>
            <a:pPr marL="457200" indent="-457200">
              <a:buFont typeface="+mj-lt"/>
              <a:buAutoNum type="arabicParenR"/>
            </a:pPr>
            <a:r>
              <a:rPr lang="en-IN" altLang="en-US" dirty="0">
                <a:latin typeface="Arial" panose="020B0604020202020204" pitchFamily="34" charset="0"/>
                <a:cs typeface="Arial" panose="020B0604020202020204" pitchFamily="34" charset="0"/>
              </a:rPr>
              <a:t>ROLE BASED ACCESS CONTROL </a:t>
            </a:r>
          </a:p>
          <a:p>
            <a:pPr marL="0" indent="0">
              <a:buFont typeface="Arial" panose="020B0604020202020204" pitchFamily="34" charset="0"/>
              <a:buNone/>
            </a:pPr>
            <a:endParaRPr lang="en-IN" altLang="en-US" sz="2000" dirty="0">
              <a:latin typeface="Arial" panose="020B0604020202020204" pitchFamily="34" charset="0"/>
              <a:cs typeface="Arial" panose="020B0604020202020204" pitchFamily="34" charset="0"/>
            </a:endParaRPr>
          </a:p>
          <a:p>
            <a:pPr marL="0" indent="0">
              <a:buFont typeface="Arial" panose="020B0604020202020204" pitchFamily="34" charset="0"/>
              <a:buNone/>
            </a:pPr>
            <a:r>
              <a:rPr lang="en-IN" altLang="en-US" dirty="0">
                <a:latin typeface="Arial" panose="020B0604020202020204" pitchFamily="34" charset="0"/>
                <a:cs typeface="Arial" panose="020B0604020202020204" pitchFamily="34" charset="0"/>
              </a:rPr>
              <a:t>By incorporating a bed booking feature, our healthmanagment app distinguishes itself by offering a practical solution for real-time bed management and hospital admissions. This feature enhances patient convenience, streamlines hospital operations, and leverages technology to address a critical aspect of healthcare service delivery</a:t>
            </a:r>
            <a:r>
              <a:rPr lang="en-IN" altLang="en-US" sz="1600" dirty="0">
                <a:latin typeface="Arial" panose="020B0604020202020204" pitchFamily="34" charset="0"/>
                <a:cs typeface="Arial" panose="020B0604020202020204" pitchFamily="34" charset="0"/>
              </a:rPr>
              <a:t>.</a:t>
            </a:r>
          </a:p>
          <a:p>
            <a:pPr marL="342900" indent="-342900">
              <a:buFont typeface="Wingdings" panose="05000000000000000000" charset="0"/>
              <a:buChar char="v"/>
            </a:pPr>
            <a:endParaRPr lang="en-IN" altLang="en-US" sz="1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IN" altLang="en-US" sz="1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IN" altLang="en-US" sz="1800" dirty="0">
              <a:latin typeface="Arial" panose="020B0604020202020204" pitchFamily="34" charset="0"/>
              <a:cs typeface="Arial" panose="020B0604020202020204" pitchFamily="34" charset="0"/>
            </a:endParaRPr>
          </a:p>
          <a:p>
            <a:pPr marL="342900" indent="-342900">
              <a:buFont typeface="Wingdings" panose="05000000000000000000" charset="0"/>
              <a:buChar char="v"/>
            </a:pPr>
            <a:endParaRPr lang="en-US" sz="18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0" indent="0" algn="just">
              <a:buFont typeface="Arial" panose="020B0604020202020204" pitchFamily="34" charset="0"/>
              <a:buNone/>
            </a:pPr>
            <a:endParaRPr lang="en-US" sz="2800" dirty="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t>2</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sp>
        <p:nvSpPr>
          <p:cNvPr id="10" name="Oval 9" descr="Your startup LOGO"/>
          <p:cNvSpPr/>
          <p:nvPr/>
        </p:nvSpPr>
        <p:spPr>
          <a:xfrm>
            <a:off x="182881" y="81280"/>
            <a:ext cx="1852396" cy="832485"/>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1800" dirty="0"/>
              <a:t>Hacksols24</a:t>
            </a:r>
          </a:p>
        </p:txBody>
      </p:sp>
      <p:pic>
        <p:nvPicPr>
          <p:cNvPr id="11" name="Google Shape;93;p2"/>
          <p:cNvPicPr preferRelativeResize="0"/>
          <p:nvPr/>
        </p:nvPicPr>
        <p:blipFill rotWithShape="1">
          <a:blip r:embed="rId5"/>
          <a:srcRect/>
          <a:stretch>
            <a:fillRect/>
          </a:stretch>
        </p:blipFill>
        <p:spPr>
          <a:xfrm>
            <a:off x="9803911" y="81376"/>
            <a:ext cx="2246575" cy="1149075"/>
          </a:xfrm>
          <a:prstGeom prst="rect">
            <a:avLst/>
          </a:prstGeom>
          <a:noFill/>
          <a:ln>
            <a:noFill/>
          </a:ln>
        </p:spPr>
      </p:pic>
      <p:sp>
        <p:nvSpPr>
          <p:cNvPr id="12" name="Text Box 11"/>
          <p:cNvSpPr txBox="1"/>
          <p:nvPr>
            <p:custDataLst>
              <p:tags r:id="rId1"/>
            </p:custDataLst>
          </p:nvPr>
        </p:nvSpPr>
        <p:spPr>
          <a:xfrm>
            <a:off x="5811612" y="4026199"/>
            <a:ext cx="5292090" cy="1494790"/>
          </a:xfrm>
          <a:prstGeom prst="rect">
            <a:avLst/>
          </a:prstGeom>
          <a:noFill/>
        </p:spPr>
        <p:txBody>
          <a:bodyPr wrap="square" rtlCol="0">
            <a:noAutofit/>
          </a:bodyPr>
          <a:lstStyle/>
          <a:p>
            <a:endParaRPr lang="en-US"/>
          </a:p>
        </p:txBody>
      </p:sp>
      <p:sp>
        <p:nvSpPr>
          <p:cNvPr id="14" name="Text Box 13"/>
          <p:cNvSpPr txBox="1"/>
          <p:nvPr>
            <p:custDataLst>
              <p:tags r:id="rId2"/>
            </p:custDataLst>
          </p:nvPr>
        </p:nvSpPr>
        <p:spPr>
          <a:xfrm>
            <a:off x="5782356" y="4111782"/>
            <a:ext cx="5292090" cy="1494790"/>
          </a:xfrm>
          <a:prstGeom prst="rect">
            <a:avLst/>
          </a:prstGeom>
          <a:noFill/>
        </p:spPr>
        <p:txBody>
          <a:bodyPr wrap="square" rtlCol="0">
            <a:noAutofit/>
          </a:bodyPr>
          <a:lstStyle/>
          <a:p>
            <a:r>
              <a:rPr lang="en-US" sz="2400" dirty="0">
                <a:latin typeface="+mn-lt"/>
              </a:rPr>
              <a:t>8)  </a:t>
            </a:r>
            <a:r>
              <a:rPr lang="en-US" dirty="0">
                <a:latin typeface="+mn-lt"/>
              </a:rPr>
              <a:t>HANDICAPPED SPECIALITY</a:t>
            </a:r>
          </a:p>
          <a:p>
            <a:r>
              <a:rPr lang="en-US" sz="2400" dirty="0">
                <a:latin typeface="+mn-lt"/>
              </a:rPr>
              <a:t>       </a:t>
            </a:r>
            <a:endParaRPr lang="en-US" dirty="0">
              <a:latin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6354762"/>
            <a:ext cx="12191999" cy="503238"/>
          </a:xfrm>
          <a:prstGeom prst="rect">
            <a:avLst/>
          </a:prstGeom>
          <a:solidFill>
            <a:srgbClr val="0070C0"/>
          </a:solidFill>
          <a:ln w="9525">
            <a:noFill/>
            <a:miter lim="800000"/>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MS PGothic" panose="020B0600070205080204" pitchFamily="1" charset="-128"/>
                <a:cs typeface="Times New Roman" panose="02020603050405020304" pitchFamily="18" charset="0"/>
              </a:rPr>
              <a:t>TECHNICAL </a:t>
            </a:r>
            <a:r>
              <a:rPr lang="en-IN" altLang="en-US" sz="3600" b="1" dirty="0">
                <a:latin typeface="Times New Roman" panose="02020603050405020304" pitchFamily="18" charset="0"/>
                <a:ea typeface="MS PGothic" panose="020B0600070205080204" pitchFamily="1" charset="-128"/>
                <a:cs typeface="Times New Roman" panose="02020603050405020304" pitchFamily="18" charset="0"/>
              </a:rPr>
              <a:t> </a:t>
            </a:r>
            <a:r>
              <a:rPr lang="en-US" sz="3600" b="1" dirty="0">
                <a:latin typeface="Times New Roman" panose="02020603050405020304" pitchFamily="18" charset="0"/>
                <a:ea typeface="MS PGothic" panose="020B0600070205080204" pitchFamily="1" charset="-128"/>
                <a:cs typeface="Times New Roman" panose="02020603050405020304" pitchFamily="18" charset="0"/>
              </a:rPr>
              <a:t>APPROACH</a:t>
            </a:r>
          </a:p>
        </p:txBody>
      </p:sp>
      <p:sp>
        <p:nvSpPr>
          <p:cNvPr id="17410" name="TextBox 8"/>
          <p:cNvSpPr txBox="1">
            <a:spLocks noChangeArrowheads="1"/>
          </p:cNvSpPr>
          <p:nvPr/>
        </p:nvSpPr>
        <p:spPr bwMode="auto">
          <a:xfrm>
            <a:off x="112395" y="1116965"/>
            <a:ext cx="5509260" cy="4994275"/>
          </a:xfrm>
          <a:prstGeom prst="rect">
            <a:avLst/>
          </a:prstGeom>
        </p:spPr>
        <p:style>
          <a:lnRef idx="3">
            <a:schemeClr val="accent1"/>
          </a:lnRef>
          <a:fillRef idx="0">
            <a:srgbClr val="FFFFFF"/>
          </a:fillRef>
          <a:effectRef idx="0">
            <a:srgbClr val="FFFFFF"/>
          </a:effectRef>
          <a:fontRef idx="minor">
            <a:schemeClr val="tx1"/>
          </a:fontRef>
        </p:style>
        <p:txBody>
          <a:bodyPr wrap="square">
            <a:noAutofit/>
          </a:bodyPr>
          <a:lstStyle/>
          <a:p>
            <a:pPr marL="0" indent="0" algn="just">
              <a:buNone/>
            </a:pPr>
            <a:r>
              <a:rPr lang="en-IN" altLang="en-US" sz="2000" dirty="0">
                <a:latin typeface="Arial" panose="020B0604020202020204" pitchFamily="34" charset="0"/>
                <a:cs typeface="Arial" panose="020B0604020202020204" pitchFamily="34" charset="0"/>
              </a:rPr>
              <a:t>                </a:t>
            </a:r>
          </a:p>
          <a:p>
            <a:pPr marL="0" indent="0" algn="just">
              <a:buNone/>
            </a:pPr>
            <a:r>
              <a:rPr lang="en-IN" altLang="en-US" sz="2000" dirty="0">
                <a:latin typeface="Arial" panose="020B0604020202020204" pitchFamily="34" charset="0"/>
                <a:cs typeface="Arial" panose="020B0604020202020204" pitchFamily="34" charset="0"/>
              </a:rPr>
              <a:t>             </a:t>
            </a:r>
            <a:r>
              <a:rPr lang="en-US" sz="2000" b="1" u="sng" dirty="0">
                <a:latin typeface="+mn-ea"/>
                <a:cs typeface="+mn-ea"/>
              </a:rPr>
              <a:t>Technologies to be used</a:t>
            </a:r>
            <a:r>
              <a:rPr lang="en-IN" altLang="en-US" sz="2000" b="1" u="sng" dirty="0">
                <a:latin typeface="+mn-ea"/>
                <a:cs typeface="+mn-ea"/>
              </a:rPr>
              <a:t> :</a:t>
            </a:r>
          </a:p>
          <a:p>
            <a:pPr marL="342900" indent="-342900" algn="just">
              <a:buFont typeface="Arial" panose="020B0604020202020204" pitchFamily="34" charset="0"/>
              <a:buChar char="•"/>
            </a:pPr>
            <a:endParaRPr lang="en-IN" altLang="en-US" sz="2000" u="sng" dirty="0">
              <a:latin typeface="Arial" panose="020B0604020202020204" pitchFamily="34" charset="0"/>
              <a:cs typeface="Arial" panose="020B0604020202020204" pitchFamily="34" charset="0"/>
            </a:endParaRPr>
          </a:p>
          <a:p>
            <a:pPr marL="0" indent="0" algn="just">
              <a:buNone/>
            </a:pPr>
            <a:r>
              <a:rPr lang="en-IN" altLang="en-US" sz="2000" dirty="0">
                <a:latin typeface="Arial" panose="020B0604020202020204" pitchFamily="34" charset="0"/>
                <a:cs typeface="Arial" panose="020B0604020202020204" pitchFamily="34" charset="0"/>
                <a:sym typeface="+mn-ea"/>
              </a:rPr>
              <a:t> 1)websocket and API for Real-Time integration</a:t>
            </a:r>
            <a:endParaRPr lang="en-IN" altLang="en-US" sz="2000" dirty="0">
              <a:latin typeface="Arial" panose="020B0604020202020204" pitchFamily="34" charset="0"/>
              <a:cs typeface="Arial" panose="020B0604020202020204" pitchFamily="34" charset="0"/>
            </a:endParaRPr>
          </a:p>
          <a:p>
            <a:pPr marL="0" indent="0" algn="just">
              <a:buNone/>
            </a:pPr>
            <a:r>
              <a:rPr lang="en-IN" altLang="en-US" sz="2000" dirty="0">
                <a:latin typeface="Arial" panose="020B0604020202020204" pitchFamily="34" charset="0"/>
                <a:cs typeface="Arial" panose="020B0604020202020204" pitchFamily="34" charset="0"/>
                <a:sym typeface="+mn-ea"/>
              </a:rPr>
              <a:t> 2) geofencing for geolocation services</a:t>
            </a:r>
            <a:endParaRPr lang="en-IN" altLang="en-US" sz="2000" dirty="0">
              <a:latin typeface="Arial" panose="020B0604020202020204" pitchFamily="34" charset="0"/>
              <a:cs typeface="Arial" panose="020B0604020202020204" pitchFamily="34" charset="0"/>
            </a:endParaRPr>
          </a:p>
          <a:p>
            <a:pPr marL="0" indent="0" algn="just">
              <a:buNone/>
            </a:pPr>
            <a:r>
              <a:rPr lang="en-IN" altLang="en-US" sz="2000" dirty="0">
                <a:latin typeface="Arial" panose="020B0604020202020204" pitchFamily="34" charset="0"/>
                <a:cs typeface="Arial" panose="020B0604020202020204" pitchFamily="34" charset="0"/>
                <a:sym typeface="+mn-ea"/>
              </a:rPr>
              <a:t> 3)mongodb andSQLite3 for database</a:t>
            </a:r>
            <a:endParaRPr lang="en-IN" altLang="en-US" sz="2000" dirty="0">
              <a:latin typeface="Arial" panose="020B0604020202020204" pitchFamily="34" charset="0"/>
              <a:cs typeface="Arial" panose="020B0604020202020204" pitchFamily="34" charset="0"/>
            </a:endParaRPr>
          </a:p>
          <a:p>
            <a:pPr marL="0" indent="0" algn="just">
              <a:buNone/>
            </a:pPr>
            <a:r>
              <a:rPr lang="en-IN" altLang="en-US" sz="2000" dirty="0">
                <a:latin typeface="Arial" panose="020B0604020202020204" pitchFamily="34" charset="0"/>
                <a:cs typeface="Arial" panose="020B0604020202020204" pitchFamily="34" charset="0"/>
                <a:sym typeface="+mn-ea"/>
              </a:rPr>
              <a:t> 4) cross platform framework such that- </a:t>
            </a:r>
          </a:p>
          <a:p>
            <a:pPr marL="800100" lvl="1" indent="-342900" algn="just">
              <a:buFont typeface="Wingdings" panose="05000000000000000000" charset="0"/>
              <a:buChar char="v"/>
            </a:pPr>
            <a:r>
              <a:rPr lang="en-IN" altLang="en-US" sz="2000" dirty="0">
                <a:latin typeface="Arial" panose="020B0604020202020204" pitchFamily="34" charset="0"/>
                <a:cs typeface="Arial" panose="020B0604020202020204" pitchFamily="34" charset="0"/>
                <a:sym typeface="+mn-ea"/>
              </a:rPr>
              <a:t>kivy</a:t>
            </a:r>
          </a:p>
          <a:p>
            <a:pPr marL="800100" lvl="1" indent="-342900" algn="just">
              <a:buFont typeface="Wingdings" panose="05000000000000000000" charset="0"/>
              <a:buChar char="v"/>
            </a:pPr>
            <a:r>
              <a:rPr lang="en-IN" altLang="en-US" sz="2000" dirty="0">
                <a:latin typeface="Arial" panose="020B0604020202020204" pitchFamily="34" charset="0"/>
                <a:cs typeface="Arial" panose="020B0604020202020204" pitchFamily="34" charset="0"/>
                <a:sym typeface="+mn-ea"/>
              </a:rPr>
              <a:t>react native</a:t>
            </a:r>
          </a:p>
          <a:p>
            <a:pPr marL="800100" lvl="1" indent="-342900" algn="just">
              <a:buFont typeface="Wingdings" panose="05000000000000000000" charset="0"/>
              <a:buChar char="v"/>
            </a:pPr>
            <a:r>
              <a:rPr lang="en-IN" altLang="en-US" sz="2000" dirty="0">
                <a:latin typeface="Arial" panose="020B0604020202020204" pitchFamily="34" charset="0"/>
                <a:cs typeface="Arial" panose="020B0604020202020204" pitchFamily="34" charset="0"/>
                <a:sym typeface="+mn-ea"/>
              </a:rPr>
              <a:t>nodeAPI</a:t>
            </a:r>
            <a:endParaRPr lang="en-IN" altLang="en-US" sz="2000" dirty="0">
              <a:latin typeface="Arial" panose="020B0604020202020204" pitchFamily="34" charset="0"/>
              <a:cs typeface="Arial" panose="020B0604020202020204" pitchFamily="34" charset="0"/>
            </a:endParaRPr>
          </a:p>
          <a:p>
            <a:pPr marL="0" indent="0" algn="just">
              <a:buNone/>
            </a:pPr>
            <a:r>
              <a:rPr lang="en-IN" altLang="en-US" sz="2000" dirty="0">
                <a:latin typeface="Arial" panose="020B0604020202020204" pitchFamily="34" charset="0"/>
                <a:cs typeface="Arial" panose="020B0604020202020204" pitchFamily="34" charset="0"/>
                <a:sym typeface="+mn-ea"/>
              </a:rPr>
              <a:t> 5)Augumented Reality </a:t>
            </a:r>
            <a:endParaRPr lang="en-IN" altLang="en-US" sz="2000" dirty="0">
              <a:latin typeface="Arial" panose="020B0604020202020204" pitchFamily="34" charset="0"/>
              <a:cs typeface="Arial" panose="020B0604020202020204" pitchFamily="34" charset="0"/>
            </a:endParaRPr>
          </a:p>
          <a:p>
            <a:pPr marL="0" indent="0" algn="just">
              <a:buNone/>
            </a:pPr>
            <a:r>
              <a:rPr lang="en-IN" altLang="en-US" sz="2000" dirty="0">
                <a:latin typeface="Arial" panose="020B0604020202020204" pitchFamily="34" charset="0"/>
                <a:cs typeface="Arial" panose="020B0604020202020204" pitchFamily="34" charset="0"/>
                <a:sym typeface="+mn-ea"/>
              </a:rPr>
              <a:t> 6)TLS for security and data encryption </a:t>
            </a:r>
            <a:endParaRPr lang="en-IN" altLang="en-US" sz="2000" dirty="0">
              <a:latin typeface="Arial" panose="020B0604020202020204" pitchFamily="34" charset="0"/>
              <a:cs typeface="Arial" panose="020B0604020202020204" pitchFamily="34" charset="0"/>
            </a:endParaRPr>
          </a:p>
          <a:p>
            <a:pPr marL="0" indent="0" algn="just">
              <a:buNone/>
            </a:pPr>
            <a:r>
              <a:rPr lang="en-IN" altLang="en-US" sz="2000" dirty="0">
                <a:latin typeface="Arial" panose="020B0604020202020204" pitchFamily="34" charset="0"/>
                <a:cs typeface="Arial" panose="020B0604020202020204" pitchFamily="34" charset="0"/>
                <a:sym typeface="+mn-ea"/>
              </a:rPr>
              <a:t> 7)AI powered Chatbot </a:t>
            </a:r>
            <a:endParaRPr lang="en-IN" altLang="en-US" sz="2000" dirty="0">
              <a:latin typeface="Arial" panose="020B0604020202020204" pitchFamily="34" charset="0"/>
              <a:cs typeface="Arial" panose="020B0604020202020204" pitchFamily="34" charset="0"/>
            </a:endParaRPr>
          </a:p>
          <a:p>
            <a:pPr marL="0" indent="0" algn="just">
              <a:buNone/>
            </a:pPr>
            <a:r>
              <a:rPr lang="en-IN" altLang="en-US" sz="2000" dirty="0">
                <a:latin typeface="Arial" panose="020B0604020202020204" pitchFamily="34" charset="0"/>
                <a:cs typeface="Arial" panose="020B0604020202020204" pitchFamily="34" charset="0"/>
                <a:sym typeface="+mn-ea"/>
              </a:rPr>
              <a:t> 8)HIE framework</a:t>
            </a:r>
            <a:endParaRPr lang="en-IN" altLang="en-US" sz="2000" dirty="0">
              <a:latin typeface="Arial" panose="020B0604020202020204" pitchFamily="34" charset="0"/>
              <a:cs typeface="Arial" panose="020B0604020202020204" pitchFamily="34" charset="0"/>
            </a:endParaRPr>
          </a:p>
          <a:p>
            <a:pPr marL="0" indent="0" algn="just">
              <a:buNone/>
            </a:pPr>
            <a:r>
              <a:rPr lang="en-IN" altLang="en-US" sz="2000" dirty="0">
                <a:latin typeface="Arial" panose="020B0604020202020204" pitchFamily="34" charset="0"/>
                <a:cs typeface="Arial" panose="020B0604020202020204" pitchFamily="34" charset="0"/>
                <a:sym typeface="+mn-ea"/>
              </a:rPr>
              <a:t> 9) powered BI </a:t>
            </a:r>
            <a:endParaRPr lang="en-IN" altLang="en-US" sz="2000" dirty="0">
              <a:latin typeface="Arial" panose="020B0604020202020204" pitchFamily="34" charset="0"/>
              <a:cs typeface="Arial" panose="020B0604020202020204" pitchFamily="34" charset="0"/>
            </a:endParaRPr>
          </a:p>
          <a:p>
            <a:pPr marL="0" indent="0" algn="just">
              <a:buNone/>
            </a:pPr>
            <a:r>
              <a:rPr lang="en-IN" altLang="en-US" sz="2000" dirty="0">
                <a:latin typeface="Arial" panose="020B0604020202020204" pitchFamily="34" charset="0"/>
                <a:cs typeface="Arial" panose="020B0604020202020204" pitchFamily="34" charset="0"/>
                <a:sym typeface="+mn-ea"/>
              </a:rPr>
              <a:t>10) web3technology bitcoin transaction </a:t>
            </a:r>
            <a:endParaRPr lang="en-US" sz="2000" dirty="0">
              <a:latin typeface="Arial" panose="020B0604020202020204" pitchFamily="34" charset="0"/>
              <a:cs typeface="Arial" panose="020B0604020202020204" pitchFamily="34" charset="0"/>
            </a:endParaRPr>
          </a:p>
          <a:p>
            <a:pPr marL="0" indent="0" algn="just">
              <a:buNone/>
            </a:pPr>
            <a:endParaRPr lang="en-IN" altLang="en-US" sz="2000" u="sng" dirty="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677C3CE7-23F7-4828-823C-E0205DF2CF97}" type="slidenum">
              <a:rPr lang="en-US" b="1">
                <a:solidFill>
                  <a:schemeClr val="bg1"/>
                </a:solidFill>
              </a:rPr>
              <a:t>3</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pic>
        <p:nvPicPr>
          <p:cNvPr id="8" name="Google Shape;93;p2"/>
          <p:cNvPicPr preferRelativeResize="0"/>
          <p:nvPr/>
        </p:nvPicPr>
        <p:blipFill rotWithShape="1">
          <a:blip r:embed="rId4"/>
          <a:srcRect/>
          <a:stretch>
            <a:fillRect/>
          </a:stretch>
        </p:blipFill>
        <p:spPr>
          <a:xfrm>
            <a:off x="9803911" y="81376"/>
            <a:ext cx="2246575" cy="1149075"/>
          </a:xfrm>
          <a:prstGeom prst="rect">
            <a:avLst/>
          </a:prstGeom>
          <a:noFill/>
          <a:ln>
            <a:noFill/>
          </a:ln>
        </p:spPr>
      </p:pic>
      <p:sp>
        <p:nvSpPr>
          <p:cNvPr id="2" name="Oval 1" descr="Your startup LOGO"/>
          <p:cNvSpPr/>
          <p:nvPr>
            <p:custDataLst>
              <p:tags r:id="rId1"/>
            </p:custDataLst>
          </p:nvPr>
        </p:nvSpPr>
        <p:spPr>
          <a:xfrm>
            <a:off x="297815" y="154305"/>
            <a:ext cx="1887855" cy="922655"/>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1800" dirty="0"/>
              <a:t>Hacksols24</a:t>
            </a:r>
          </a:p>
        </p:txBody>
      </p:sp>
      <p:sp>
        <p:nvSpPr>
          <p:cNvPr id="19" name="Pentagon 18"/>
          <p:cNvSpPr/>
          <p:nvPr/>
        </p:nvSpPr>
        <p:spPr>
          <a:xfrm>
            <a:off x="112395" y="1076960"/>
            <a:ext cx="1201420" cy="415290"/>
          </a:xfrm>
          <a:prstGeom prst="homePlate">
            <a:avLst/>
          </a:prstGeom>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Text Box 19"/>
          <p:cNvSpPr txBox="1"/>
          <p:nvPr/>
        </p:nvSpPr>
        <p:spPr>
          <a:xfrm>
            <a:off x="6217920" y="1116965"/>
            <a:ext cx="5754370" cy="4994275"/>
          </a:xfrm>
          <a:prstGeom prst="rect">
            <a:avLst/>
          </a:prstGeom>
        </p:spPr>
        <p:style>
          <a:lnRef idx="3">
            <a:schemeClr val="accent1"/>
          </a:lnRef>
          <a:fillRef idx="0">
            <a:srgbClr val="FFFFFF"/>
          </a:fillRef>
          <a:effectRef idx="0">
            <a:srgbClr val="FFFFFF"/>
          </a:effectRef>
          <a:fontRef idx="minor">
            <a:schemeClr val="tx1"/>
          </a:fontRef>
        </p:style>
        <p:txBody>
          <a:bodyPr wrap="square" rtlCol="0">
            <a:noAutofit/>
          </a:bodyPr>
          <a:lstStyle/>
          <a:p>
            <a:endParaRPr lang="en-US"/>
          </a:p>
          <a:p>
            <a:endParaRPr lang="en-US"/>
          </a:p>
          <a:p>
            <a:endParaRPr lang="en-IN" altLang="en-US"/>
          </a:p>
        </p:txBody>
      </p:sp>
      <p:sp>
        <p:nvSpPr>
          <p:cNvPr id="21" name="Pentagon 20"/>
          <p:cNvSpPr/>
          <p:nvPr/>
        </p:nvSpPr>
        <p:spPr>
          <a:xfrm>
            <a:off x="6217920" y="1116965"/>
            <a:ext cx="1634490" cy="375285"/>
          </a:xfrm>
          <a:prstGeom prst="homePlate">
            <a:avLst/>
          </a:prstGeom>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2" name="Picture 21"/>
          <p:cNvPicPr>
            <a:picLocks noChangeAspect="1"/>
          </p:cNvPicPr>
          <p:nvPr/>
        </p:nvPicPr>
        <p:blipFill>
          <a:blip r:embed="rId5"/>
          <a:stretch>
            <a:fillRect/>
          </a:stretch>
        </p:blipFill>
        <p:spPr>
          <a:xfrm>
            <a:off x="6406515" y="1635125"/>
            <a:ext cx="5377180" cy="418211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6354762"/>
            <a:ext cx="12191999" cy="503238"/>
          </a:xfrm>
          <a:prstGeom prst="rect">
            <a:avLst/>
          </a:prstGeom>
          <a:solidFill>
            <a:srgbClr val="0070C0"/>
          </a:solidFill>
          <a:ln w="9525">
            <a:noFill/>
            <a:miter lim="800000"/>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C0504D">
                  <a:lumMod val="75000"/>
                </a:srgbClr>
              </a:solidFill>
              <a:effectLst/>
              <a:uLnTx/>
              <a:uFillTx/>
              <a:latin typeface="Calibri" panose="020F0502020204030204"/>
              <a:ea typeface="MS PGothic" panose="020B0600070205080204"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MS PGothic" panose="020B0600070205080204" pitchFamily="1" charset="-128"/>
                <a:cs typeface="Times New Roman" panose="02020603050405020304" pitchFamily="18" charset="0"/>
              </a:rPr>
              <a:t>FEASIBILITY AND VIABILITY</a:t>
            </a:r>
          </a:p>
        </p:txBody>
      </p:sp>
      <p:sp>
        <p:nvSpPr>
          <p:cNvPr id="17410" name="TextBox 8"/>
          <p:cNvSpPr txBox="1">
            <a:spLocks noChangeArrowheads="1"/>
          </p:cNvSpPr>
          <p:nvPr/>
        </p:nvSpPr>
        <p:spPr bwMode="auto">
          <a:xfrm>
            <a:off x="177800" y="1155065"/>
            <a:ext cx="6245225" cy="2546985"/>
          </a:xfrm>
          <a:prstGeom prst="rect">
            <a:avLst/>
          </a:prstGeom>
        </p:spPr>
        <p:style>
          <a:lnRef idx="3">
            <a:schemeClr val="accent1"/>
          </a:lnRef>
          <a:fillRef idx="0">
            <a:srgbClr val="FFFFFF"/>
          </a:fillRef>
          <a:effectRef idx="0">
            <a:srgbClr val="FFFFFF"/>
          </a:effectRef>
          <a:fontRef idx="minor">
            <a:schemeClr val="tx1"/>
          </a:fontRef>
        </p:style>
        <p:txBody>
          <a:bodyPr wrap="square">
            <a:noAutofit/>
          </a:bodyPr>
          <a:lstStyle/>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defRPr/>
            </a:pPr>
            <a:r>
              <a:rPr lang="en-US" sz="2000" b="1" u="sng" dirty="0">
                <a:solidFill>
                  <a:prstClr val="black"/>
                </a:solidFill>
                <a:latin typeface="Arial" panose="020B0604020202020204" pitchFamily="34" charset="0"/>
                <a:cs typeface="Arial" panose="020B0604020202020204" pitchFamily="34" charset="0"/>
              </a:rPr>
              <a:t>Analysis of the feasibility of the idea</a:t>
            </a:r>
            <a:r>
              <a:rPr lang="en-IN" altLang="en-US" sz="2000" b="1" u="sng" dirty="0">
                <a:solidFill>
                  <a:prstClr val="black"/>
                </a:solidFill>
                <a:latin typeface="Arial" panose="020B0604020202020204" pitchFamily="34" charset="0"/>
                <a:cs typeface="Arial" panose="020B0604020202020204" pitchFamily="34" charset="0"/>
              </a:rPr>
              <a:t>:</a:t>
            </a:r>
          </a:p>
          <a:p>
            <a:pPr marR="0" lvl="0" algn="just" defTabSz="457200" rtl="0" eaLnBrk="1" fontAlgn="base" latinLnBrk="0" hangingPunct="1">
              <a:lnSpc>
                <a:spcPct val="100000"/>
              </a:lnSpc>
              <a:spcBef>
                <a:spcPct val="0"/>
              </a:spcBef>
              <a:spcAft>
                <a:spcPct val="0"/>
              </a:spcAft>
              <a:buClrTx/>
              <a:buSzTx/>
              <a:defRPr/>
            </a:pPr>
            <a:endParaRPr lang="en-IN" altLang="en-US" sz="2000" b="1" u="sng" dirty="0">
              <a:solidFill>
                <a:prstClr val="black"/>
              </a:solidFill>
              <a:latin typeface="Arial" panose="020B0604020202020204" pitchFamily="34" charset="0"/>
              <a:cs typeface="Arial" panose="020B0604020202020204" pitchFamily="34" charset="0"/>
            </a:endParaRPr>
          </a:p>
          <a:p>
            <a:pPr marL="0" marR="0" lvl="0" indent="0" algn="just" defTabSz="457200" rtl="0" eaLnBrk="1" fontAlgn="base" latinLnBrk="0" hangingPunct="1">
              <a:lnSpc>
                <a:spcPct val="100000"/>
              </a:lnSpc>
              <a:spcBef>
                <a:spcPct val="0"/>
              </a:spcBef>
              <a:spcAft>
                <a:spcPct val="0"/>
              </a:spcAft>
              <a:buClrTx/>
              <a:buSzTx/>
              <a:buNone/>
              <a:defRPr/>
            </a:pPr>
            <a:r>
              <a:rPr lang="en-IN" altLang="en-US" sz="1600" dirty="0">
                <a:solidFill>
                  <a:prstClr val="black"/>
                </a:solidFill>
                <a:latin typeface="Arial" panose="020B0604020202020204" pitchFamily="34" charset="0"/>
                <a:cs typeface="Arial" panose="020B0604020202020204" pitchFamily="34" charset="0"/>
              </a:rPr>
              <a:t>The app’s data remains useful as long as there is a demand for health care services, which is unlikely to diminish. The app can offer value to hospitals and clinics by providing them with insights derived from the collected data, such as patient flow analytics, doctor performance metrics, or bed occupancy rates. All data collection will be based on informed consent from patients, ensuring that the app operates ethically.</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defRPr/>
            </a:pPr>
            <a:endParaRPr lang="en-US" sz="3600" u="sng" dirty="0">
              <a:solidFill>
                <a:prstClr val="black"/>
              </a:solidFill>
              <a:latin typeface="Arial" panose="020B0604020202020204" pitchFamily="34" charset="0"/>
              <a:cs typeface="Arial" panose="020B0604020202020204"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defRPr/>
            </a:pPr>
            <a:endParaRPr kumimoji="0" lang="en-US" sz="2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1" charset="-128"/>
              <a:cs typeface="Arial" panose="020B0604020202020204"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defRPr/>
            </a:pPr>
            <a:endParaRPr kumimoji="0" lang="en-US" sz="2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1" charset="-128"/>
              <a:cs typeface="Arial" panose="020B0604020202020204" pitchFamily="34" charset="0"/>
            </a:endParaRPr>
          </a:p>
          <a:p>
            <a:pPr marL="0" marR="0" lvl="0" indent="0" algn="just" defTabSz="4572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IN" altLang="en-US" sz="2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1" charset="-128"/>
              <a:cs typeface="Arial" panose="020B0604020202020204"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MS PGothic" panose="020B0600070205080204" pitchFamily="1" charset="-128"/>
                <a:cs typeface="+mn-cs"/>
              </a:rPr>
              <a:t>4</a:t>
            </a:fld>
            <a:endParaRPr kumimoji="0" lang="en-US" sz="1200" b="1" i="0" u="none" strike="noStrike" kern="1200" cap="none" spc="0" normalizeH="0" baseline="0" noProof="0" dirty="0">
              <a:ln>
                <a:noFill/>
              </a:ln>
              <a:solidFill>
                <a:prstClr val="white"/>
              </a:solidFill>
              <a:effectLst/>
              <a:uLnTx/>
              <a:uFillTx/>
              <a:latin typeface="TradeGothic" pitchFamily="1" charset="0"/>
              <a:ea typeface="MS PGothic" panose="020B0600070205080204"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6"/>
          <a:srcRect/>
          <a:stretch>
            <a:fillRect/>
          </a:stretch>
        </p:blipFill>
        <p:spPr>
          <a:xfrm>
            <a:off x="9803911" y="81376"/>
            <a:ext cx="2246575" cy="1149075"/>
          </a:xfrm>
          <a:prstGeom prst="rect">
            <a:avLst/>
          </a:prstGeom>
          <a:noFill/>
          <a:ln>
            <a:noFill/>
          </a:ln>
        </p:spPr>
      </p:pic>
      <p:sp>
        <p:nvSpPr>
          <p:cNvPr id="2" name="Oval 1" descr="Your startup LOGO"/>
          <p:cNvSpPr/>
          <p:nvPr>
            <p:custDataLst>
              <p:tags r:id="rId1"/>
            </p:custDataLst>
          </p:nvPr>
        </p:nvSpPr>
        <p:spPr>
          <a:xfrm>
            <a:off x="177165" y="170815"/>
            <a:ext cx="1887855" cy="94234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1800" dirty="0"/>
              <a:t>Hacksols24</a:t>
            </a:r>
          </a:p>
        </p:txBody>
      </p:sp>
      <p:sp>
        <p:nvSpPr>
          <p:cNvPr id="20" name="Text Box 19"/>
          <p:cNvSpPr txBox="1"/>
          <p:nvPr>
            <p:custDataLst>
              <p:tags r:id="rId2"/>
            </p:custDataLst>
          </p:nvPr>
        </p:nvSpPr>
        <p:spPr>
          <a:xfrm>
            <a:off x="6504940" y="1116965"/>
            <a:ext cx="5613400" cy="5080635"/>
          </a:xfrm>
          <a:prstGeom prst="rect">
            <a:avLst/>
          </a:prstGeom>
        </p:spPr>
        <p:style>
          <a:lnRef idx="3">
            <a:schemeClr val="accent1"/>
          </a:lnRef>
          <a:fillRef idx="0">
            <a:srgbClr val="FFFFFF"/>
          </a:fillRef>
          <a:effectRef idx="0">
            <a:srgbClr val="FFFFFF"/>
          </a:effectRef>
          <a:fontRef idx="minor">
            <a:schemeClr val="tx1"/>
          </a:fontRef>
        </p:style>
        <p:txBody>
          <a:bodyPr wrap="square" rtlCol="0">
            <a:noAutofit/>
          </a:bodyPr>
          <a:lstStyle/>
          <a:p>
            <a:r>
              <a:rPr lang="en-IN" altLang="en-US" sz="3200" b="1" dirty="0"/>
              <a:t>            STATEGIES </a:t>
            </a:r>
            <a:r>
              <a:rPr lang="en-IN" altLang="en-US" sz="3200" b="1" u="sng" dirty="0"/>
              <a:t>      </a:t>
            </a:r>
            <a:endParaRPr lang="en-US" u="sng" dirty="0"/>
          </a:p>
          <a:p>
            <a:endParaRPr lang="en-US" dirty="0"/>
          </a:p>
          <a:p>
            <a:r>
              <a:rPr lang="en-IN" altLang="en-US" dirty="0"/>
              <a:t>1. </a:t>
            </a:r>
            <a:r>
              <a:rPr lang="en-US" sz="2000" dirty="0"/>
              <a:t>Conduct periodic security audits and penetration testing to identify and address vulnerabilities before they can be exploited. Collect only the necessary data to reduce the potential impact in case of a breach.</a:t>
            </a:r>
          </a:p>
          <a:p>
            <a:endParaRPr lang="en-US" sz="2000" dirty="0"/>
          </a:p>
          <a:p>
            <a:r>
              <a:rPr lang="en-US" sz="2000" dirty="0"/>
              <a:t>2.	Ensure that explicit consent is collected from users, with clear privacy policies explaining how data will be used and stored. Implement comprehensive logging and audit trails to track data access and modifications, as required by many health care regulations</a:t>
            </a:r>
          </a:p>
          <a:p>
            <a:endParaRPr lang="en-US" dirty="0"/>
          </a:p>
          <a:p>
            <a:r>
              <a:rPr lang="en-IN" altLang="en-US" dirty="0"/>
              <a:t>   </a:t>
            </a:r>
          </a:p>
        </p:txBody>
      </p:sp>
      <p:sp>
        <p:nvSpPr>
          <p:cNvPr id="3" name="Text Box 2"/>
          <p:cNvSpPr txBox="1"/>
          <p:nvPr>
            <p:custDataLst>
              <p:tags r:id="rId3"/>
            </p:custDataLst>
          </p:nvPr>
        </p:nvSpPr>
        <p:spPr>
          <a:xfrm>
            <a:off x="177800" y="3854450"/>
            <a:ext cx="6244590" cy="2348865"/>
          </a:xfrm>
          <a:prstGeom prst="rect">
            <a:avLst/>
          </a:prstGeom>
        </p:spPr>
        <p:style>
          <a:lnRef idx="3">
            <a:schemeClr val="accent1"/>
          </a:lnRef>
          <a:fillRef idx="0">
            <a:srgbClr val="FFFFFF"/>
          </a:fillRef>
          <a:effectRef idx="0">
            <a:srgbClr val="FFFFFF"/>
          </a:effectRef>
          <a:fontRef idx="minor">
            <a:schemeClr val="tx1"/>
          </a:fontRef>
        </p:style>
        <p:txBody>
          <a:bodyPr wrap="square" rtlCol="0">
            <a:noAutofit/>
          </a:bodyPr>
          <a:lstStyle/>
          <a:p>
            <a:r>
              <a:rPr lang="en-IN" altLang="en-US" dirty="0"/>
              <a:t>               </a:t>
            </a:r>
            <a:r>
              <a:rPr lang="en-IN" altLang="en-US" b="1" u="sng" dirty="0"/>
              <a:t>RISK AND POTENTIAL CHALLENGES</a:t>
            </a:r>
          </a:p>
          <a:p>
            <a:endParaRPr lang="en-IN" altLang="en-US" dirty="0"/>
          </a:p>
          <a:p>
            <a:r>
              <a:rPr lang="en-IN" altLang="en-US" dirty="0"/>
              <a:t>This risk can be mitigated by designing the app to be user-friendly and providing training resources for health care providers. Clear communication about the app’s security measures, data privacy policies, and benefits will help build trust. However, widespread adoption may require significant marketing and outreach efforts.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6354762"/>
            <a:ext cx="12191999" cy="503238"/>
          </a:xfrm>
          <a:prstGeom prst="rect">
            <a:avLst/>
          </a:prstGeom>
          <a:solidFill>
            <a:srgbClr val="0070C0"/>
          </a:solidFill>
          <a:ln w="9525">
            <a:noFill/>
            <a:miter lim="800000"/>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C0504D">
                  <a:lumMod val="75000"/>
                </a:srgbClr>
              </a:solidFill>
              <a:effectLst/>
              <a:uLnTx/>
              <a:uFillTx/>
              <a:latin typeface="Calibri" panose="020F0502020204030204"/>
              <a:ea typeface="MS PGothic" panose="020B0600070205080204"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MS PGothic" panose="020B0600070205080204" pitchFamily="1" charset="-128"/>
                <a:cs typeface="Times New Roman" panose="02020603050405020304" pitchFamily="18" charset="0"/>
              </a:rPr>
              <a:t>IMPACT AND BENEFITS</a:t>
            </a:r>
          </a:p>
        </p:txBody>
      </p:sp>
      <p:sp>
        <p:nvSpPr>
          <p:cNvPr id="17410" name="TextBox 8"/>
          <p:cNvSpPr txBox="1">
            <a:spLocks noChangeArrowheads="1"/>
          </p:cNvSpPr>
          <p:nvPr/>
        </p:nvSpPr>
        <p:spPr bwMode="auto">
          <a:xfrm>
            <a:off x="146287" y="1095375"/>
            <a:ext cx="11720195" cy="5146177"/>
          </a:xfrm>
          <a:prstGeom prst="rect">
            <a:avLst/>
          </a:prstGeom>
          <a:noFill/>
          <a:ln w="9525">
            <a:noFill/>
            <a:miter lim="800000"/>
          </a:ln>
        </p:spPr>
        <p:txBody>
          <a:bodyPr wrap="square">
            <a:noAutofit/>
          </a:bodyPr>
          <a:lstStyle/>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defRPr/>
            </a:pPr>
            <a:r>
              <a:rPr lang="en-US" sz="2000" b="1" dirty="0">
                <a:solidFill>
                  <a:prstClr val="black"/>
                </a:solidFill>
                <a:latin typeface="Arial" panose="020B0604020202020204" pitchFamily="34" charset="0"/>
                <a:cs typeface="Arial" panose="020B0604020202020204" pitchFamily="34" charset="0"/>
              </a:rPr>
              <a:t>Improved Access to Care: </a:t>
            </a:r>
            <a:r>
              <a:rPr lang="en-US" sz="2000" dirty="0">
                <a:solidFill>
                  <a:prstClr val="black"/>
                </a:solidFill>
                <a:latin typeface="Arial" panose="020B0604020202020204" pitchFamily="34" charset="0"/>
                <a:cs typeface="Arial" panose="020B0604020202020204" pitchFamily="34" charset="0"/>
              </a:rPr>
              <a:t>Patients can easily locate and book beds in real-time, ensuring timely admission, especially in critical conditions.Optimized Resource </a:t>
            </a:r>
          </a:p>
          <a:p>
            <a:pPr marR="0" lvl="0" algn="just" defTabSz="457200" rtl="0" eaLnBrk="1" fontAlgn="base" latinLnBrk="0" hangingPunct="1">
              <a:lnSpc>
                <a:spcPct val="100000"/>
              </a:lnSpc>
              <a:spcBef>
                <a:spcPct val="0"/>
              </a:spcBef>
              <a:spcAft>
                <a:spcPct val="0"/>
              </a:spcAft>
              <a:buClrTx/>
              <a:buSzTx/>
              <a:defRPr/>
            </a:pPr>
            <a:endParaRPr lang="en-US" sz="2000" dirty="0">
              <a:solidFill>
                <a:prstClr val="black"/>
              </a:solidFill>
              <a:latin typeface="Arial" panose="020B0604020202020204" pitchFamily="34" charset="0"/>
              <a:cs typeface="Arial" panose="020B0604020202020204"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defRPr/>
            </a:pPr>
            <a:r>
              <a:rPr lang="en-US" sz="2000" b="1" dirty="0">
                <a:solidFill>
                  <a:prstClr val="black"/>
                </a:solidFill>
                <a:latin typeface="Arial" panose="020B0604020202020204" pitchFamily="34" charset="0"/>
                <a:cs typeface="Arial" panose="020B0604020202020204" pitchFamily="34" charset="0"/>
              </a:rPr>
              <a:t>Allocation</a:t>
            </a:r>
            <a:r>
              <a:rPr lang="en-US" sz="2000" dirty="0">
                <a:solidFill>
                  <a:prstClr val="black"/>
                </a:solidFill>
                <a:latin typeface="Arial" panose="020B0604020202020204" pitchFamily="34" charset="0"/>
                <a:cs typeface="Arial" panose="020B0604020202020204" pitchFamily="34" charset="0"/>
              </a:rPr>
              <a:t>: Hospitals and healthcare facilities can manage their bed resources more effectively, reducing inefficiencies and overcrowding.Enhanced Patient </a:t>
            </a:r>
          </a:p>
          <a:p>
            <a:pPr marR="0" lvl="0" algn="just" defTabSz="457200" rtl="0" eaLnBrk="1" fontAlgn="base" latinLnBrk="0" hangingPunct="1">
              <a:lnSpc>
                <a:spcPct val="100000"/>
              </a:lnSpc>
              <a:spcBef>
                <a:spcPct val="0"/>
              </a:spcBef>
              <a:spcAft>
                <a:spcPct val="0"/>
              </a:spcAft>
              <a:buClrTx/>
              <a:buSzTx/>
              <a:defRPr/>
            </a:pPr>
            <a:endParaRPr lang="en-US" sz="2000" dirty="0">
              <a:solidFill>
                <a:prstClr val="black"/>
              </a:solidFill>
              <a:latin typeface="Arial" panose="020B0604020202020204" pitchFamily="34" charset="0"/>
              <a:cs typeface="Arial" panose="020B0604020202020204"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defRPr/>
            </a:pPr>
            <a:r>
              <a:rPr lang="en-US" sz="2000" b="1" dirty="0">
                <a:solidFill>
                  <a:prstClr val="black"/>
                </a:solidFill>
                <a:latin typeface="Arial" panose="020B0604020202020204" pitchFamily="34" charset="0"/>
                <a:cs typeface="Arial" panose="020B0604020202020204" pitchFamily="34" charset="0"/>
              </a:rPr>
              <a:t>Experience: </a:t>
            </a:r>
            <a:r>
              <a:rPr lang="en-US" sz="2000" dirty="0">
                <a:solidFill>
                  <a:prstClr val="black"/>
                </a:solidFill>
                <a:latin typeface="Arial" panose="020B0604020202020204" pitchFamily="34" charset="0"/>
                <a:cs typeface="Arial" panose="020B0604020202020204" pitchFamily="34" charset="0"/>
              </a:rPr>
              <a:t>Patients and families benefit from the convenience of booking beds in advance, reducing anxiety and uncertainty in emergency or planned situations.</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defRPr/>
            </a:pPr>
            <a:endParaRPr lang="en-US" sz="2000" dirty="0">
              <a:solidFill>
                <a:prstClr val="black"/>
              </a:solidFill>
              <a:latin typeface="Arial" panose="020B0604020202020204" pitchFamily="34" charset="0"/>
              <a:cs typeface="Arial" panose="020B0604020202020204"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defRPr/>
            </a:pPr>
            <a:r>
              <a:rPr lang="en-US" sz="2000" b="1" dirty="0">
                <a:solidFill>
                  <a:prstClr val="black"/>
                </a:solidFill>
                <a:latin typeface="Arial" panose="020B0604020202020204" pitchFamily="34" charset="0"/>
                <a:cs typeface="Arial" panose="020B0604020202020204" pitchFamily="34" charset="0"/>
              </a:rPr>
              <a:t>Better Public Health Outcomes: </a:t>
            </a:r>
            <a:r>
              <a:rPr lang="en-US" sz="2000" dirty="0">
                <a:solidFill>
                  <a:prstClr val="black"/>
                </a:solidFill>
                <a:latin typeface="Arial" panose="020B0604020202020204" pitchFamily="34" charset="0"/>
                <a:cs typeface="Arial" panose="020B0604020202020204" pitchFamily="34" charset="0"/>
              </a:rPr>
              <a:t>Governments and healthcare providers can make data-driven decisions on resource allocation and policy-making.Reduction in </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defRPr/>
            </a:pPr>
            <a:endParaRPr lang="en-US" sz="2000" dirty="0">
              <a:solidFill>
                <a:prstClr val="black"/>
              </a:solidFill>
              <a:latin typeface="Arial" panose="020B0604020202020204" pitchFamily="34" charset="0"/>
              <a:cs typeface="Arial" panose="020B0604020202020204"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defRPr/>
            </a:pPr>
            <a:r>
              <a:rPr lang="en-US" sz="2000" b="1" dirty="0">
                <a:solidFill>
                  <a:prstClr val="black"/>
                </a:solidFill>
                <a:latin typeface="Arial" panose="020B0604020202020204" pitchFamily="34" charset="0"/>
                <a:cs typeface="Arial" panose="020B0604020202020204" pitchFamily="34" charset="0"/>
              </a:rPr>
              <a:t>Health Disparities: </a:t>
            </a:r>
            <a:r>
              <a:rPr lang="en-US" sz="2000" dirty="0">
                <a:solidFill>
                  <a:prstClr val="black"/>
                </a:solidFill>
                <a:latin typeface="Arial" panose="020B0604020202020204" pitchFamily="34" charset="0"/>
                <a:cs typeface="Arial" panose="020B0604020202020204" pitchFamily="34" charset="0"/>
              </a:rPr>
              <a:t>Programs targeting rural, underserved, or vulnerable populations benefit from equal access to hospital resources, reducing healthcare </a:t>
            </a:r>
            <a:r>
              <a:rPr lang="en-US" sz="2000" dirty="0" err="1">
                <a:solidFill>
                  <a:prstClr val="black"/>
                </a:solidFill>
                <a:latin typeface="Arial" panose="020B0604020202020204" pitchFamily="34" charset="0"/>
                <a:cs typeface="Arial" panose="020B0604020202020204" pitchFamily="34" charset="0"/>
              </a:rPr>
              <a:t>inequality.Increased</a:t>
            </a:r>
            <a:r>
              <a:rPr lang="en-US" sz="2000" dirty="0">
                <a:solidFill>
                  <a:prstClr val="black"/>
                </a:solidFill>
                <a:latin typeface="Arial" panose="020B0604020202020204" pitchFamily="34" charset="0"/>
                <a:cs typeface="Arial" panose="020B0604020202020204" pitchFamily="34" charset="0"/>
              </a:rPr>
              <a:t> </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defRPr/>
            </a:pPr>
            <a:endParaRPr lang="en-US" sz="2000" dirty="0">
              <a:solidFill>
                <a:prstClr val="black"/>
              </a:solidFill>
              <a:latin typeface="Arial" panose="020B0604020202020204" pitchFamily="34" charset="0"/>
              <a:cs typeface="Arial" panose="020B0604020202020204"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defRPr/>
            </a:pPr>
            <a:r>
              <a:rPr lang="en-US" sz="2000" b="1" dirty="0">
                <a:solidFill>
                  <a:prstClr val="black"/>
                </a:solidFill>
                <a:latin typeface="Arial" panose="020B0604020202020204" pitchFamily="34" charset="0"/>
                <a:cs typeface="Arial" panose="020B0604020202020204" pitchFamily="34" charset="0"/>
              </a:rPr>
              <a:t>Operational Efficiency:</a:t>
            </a:r>
            <a:r>
              <a:rPr lang="en-US" sz="2000" dirty="0">
                <a:solidFill>
                  <a:prstClr val="black"/>
                </a:solidFill>
                <a:latin typeface="Arial" panose="020B0604020202020204" pitchFamily="34" charset="0"/>
                <a:cs typeface="Arial" panose="020B0604020202020204" pitchFamily="34" charset="0"/>
              </a:rPr>
              <a:t> Automated bed management systems free up hospital staff from administrative burdens, allowing them to focus on patient care.</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MS PGothic" panose="020B0600070205080204" pitchFamily="1" charset="-128"/>
                <a:cs typeface="+mn-cs"/>
              </a:rPr>
              <a:t>5</a:t>
            </a:fld>
            <a:endParaRPr kumimoji="0" lang="en-US" sz="1200" b="1" i="0" u="none" strike="noStrike" kern="1200" cap="none" spc="0" normalizeH="0" baseline="0" noProof="0" dirty="0">
              <a:ln>
                <a:noFill/>
              </a:ln>
              <a:solidFill>
                <a:prstClr val="white"/>
              </a:solidFill>
              <a:effectLst/>
              <a:uLnTx/>
              <a:uFillTx/>
              <a:latin typeface="TradeGothic" pitchFamily="1" charset="0"/>
              <a:ea typeface="MS PGothic" panose="020B0600070205080204"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4"/>
          <a:srcRect/>
          <a:stretch>
            <a:fillRect/>
          </a:stretch>
        </p:blipFill>
        <p:spPr>
          <a:xfrm>
            <a:off x="9803911" y="81376"/>
            <a:ext cx="2246575" cy="1149075"/>
          </a:xfrm>
          <a:prstGeom prst="rect">
            <a:avLst/>
          </a:prstGeom>
          <a:noFill/>
          <a:ln>
            <a:noFill/>
          </a:ln>
        </p:spPr>
      </p:pic>
      <p:sp>
        <p:nvSpPr>
          <p:cNvPr id="2" name="Oval 1" descr="Your startup LOGO"/>
          <p:cNvSpPr/>
          <p:nvPr>
            <p:custDataLst>
              <p:tags r:id="rId1"/>
            </p:custDataLst>
          </p:nvPr>
        </p:nvSpPr>
        <p:spPr>
          <a:xfrm>
            <a:off x="177165" y="170815"/>
            <a:ext cx="1887855" cy="106045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1800" dirty="0"/>
              <a:t>Hacksols24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6354762"/>
            <a:ext cx="12191999" cy="503238"/>
          </a:xfrm>
          <a:prstGeom prst="rect">
            <a:avLst/>
          </a:prstGeom>
          <a:solidFill>
            <a:srgbClr val="0070C0"/>
          </a:solidFill>
          <a:ln w="9525">
            <a:noFill/>
            <a:miter lim="800000"/>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C0504D">
                  <a:lumMod val="75000"/>
                </a:srgbClr>
              </a:solidFill>
              <a:effectLst/>
              <a:uLnTx/>
              <a:uFillTx/>
              <a:latin typeface="Calibri" panose="020F0502020204030204"/>
              <a:ea typeface="MS PGothic" panose="020B0600070205080204"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MS PGothic" panose="020B0600070205080204" pitchFamily="1" charset="-128"/>
                <a:cs typeface="Times New Roman" panose="02020603050405020304" pitchFamily="18" charset="0"/>
              </a:rPr>
              <a:t>RESEARCH  AND REFERENCES</a:t>
            </a:r>
          </a:p>
        </p:txBody>
      </p:sp>
      <p:sp>
        <p:nvSpPr>
          <p:cNvPr id="17410" name="TextBox 8"/>
          <p:cNvSpPr txBox="1">
            <a:spLocks noChangeArrowheads="1"/>
          </p:cNvSpPr>
          <p:nvPr/>
        </p:nvSpPr>
        <p:spPr bwMode="auto">
          <a:xfrm>
            <a:off x="418465" y="1463040"/>
            <a:ext cx="10973435" cy="4526280"/>
          </a:xfrm>
          <a:prstGeom prst="rect">
            <a:avLst/>
          </a:prstGeom>
          <a:noFill/>
          <a:ln w="9525">
            <a:noFill/>
            <a:miter lim="800000"/>
          </a:ln>
        </p:spPr>
        <p:txBody>
          <a:bodyPr wrap="square">
            <a:noAutofit/>
          </a:bodyPr>
          <a:lstStyle/>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defRPr/>
            </a:pPr>
            <a:endParaRPr kumimoji="0" lang="en-US" sz="2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1" charset="-128"/>
              <a:cs typeface="Arial" panose="020B0604020202020204"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IN" altLang="en-US" sz="2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1" charset="-128"/>
                <a:cs typeface="Arial" panose="020B0604020202020204" pitchFamily="34" charset="0"/>
              </a:rPr>
              <a:t>YOUTUBE </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IN" altLang="en-US" sz="2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1" charset="-128"/>
                <a:cs typeface="Arial" panose="020B0604020202020204" pitchFamily="34" charset="0"/>
              </a:rPr>
              <a:t>GEEKS FOR GEEKS</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IN" altLang="en-US" sz="2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1" charset="-128"/>
                <a:cs typeface="Arial" panose="020B0604020202020204" pitchFamily="34" charset="0"/>
              </a:rPr>
              <a:t>CHATGPT </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IN" altLang="en-US" sz="2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1" charset="-128"/>
                <a:cs typeface="Arial" panose="020B0604020202020204" pitchFamily="34" charset="0"/>
              </a:rPr>
              <a:t>BLACKBOXAI</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IN" altLang="en-US" sz="2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1" charset="-128"/>
                <a:cs typeface="Arial" panose="020B0604020202020204" pitchFamily="34" charset="0"/>
              </a:rPr>
              <a:t>COPILET </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IN" altLang="en-US" sz="2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1" charset="-128"/>
                <a:cs typeface="Arial" panose="020B0604020202020204" pitchFamily="34" charset="0"/>
              </a:rPr>
              <a:t>META AI </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IN" altLang="en-US" sz="2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1" charset="-128"/>
                <a:cs typeface="Arial" panose="020B0604020202020204" pitchFamily="34" charset="0"/>
              </a:rPr>
              <a:t>THESIS OF DEATH OCCUR </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IN" altLang="en-US" sz="2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1" charset="-128"/>
                <a:cs typeface="Arial" panose="020B0604020202020204" pitchFamily="34" charset="0"/>
              </a:rPr>
              <a:t>GOVERNMENT HOSPITAL STAFFS </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defRPr/>
            </a:pPr>
            <a:endParaRPr kumimoji="0" lang="en-US" sz="2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1" charset="-128"/>
              <a:cs typeface="Arial" panose="020B0604020202020204"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defRPr/>
            </a:pPr>
            <a:endParaRPr kumimoji="0" lang="en-US" sz="2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1" charset="-128"/>
              <a:cs typeface="Arial" panose="020B0604020202020204"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MS PGothic" panose="020B0600070205080204" pitchFamily="1" charset="-128"/>
                <a:cs typeface="+mn-cs"/>
              </a:rPr>
              <a:t>6</a:t>
            </a:fld>
            <a:endParaRPr kumimoji="0" lang="en-US" sz="1200" b="1" i="0" u="none" strike="noStrike" kern="1200" cap="none" spc="0" normalizeH="0" baseline="0" noProof="0" dirty="0">
              <a:ln>
                <a:noFill/>
              </a:ln>
              <a:solidFill>
                <a:prstClr val="white"/>
              </a:solidFill>
              <a:effectLst/>
              <a:uLnTx/>
              <a:uFillTx/>
              <a:latin typeface="TradeGothic" pitchFamily="1" charset="0"/>
              <a:ea typeface="MS PGothic" panose="020B0600070205080204"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4"/>
          <a:srcRect/>
          <a:stretch>
            <a:fillRect/>
          </a:stretch>
        </p:blipFill>
        <p:spPr>
          <a:xfrm>
            <a:off x="9803911" y="81376"/>
            <a:ext cx="2246575" cy="1149075"/>
          </a:xfrm>
          <a:prstGeom prst="rect">
            <a:avLst/>
          </a:prstGeom>
          <a:noFill/>
          <a:ln>
            <a:noFill/>
          </a:ln>
        </p:spPr>
      </p:pic>
      <p:sp>
        <p:nvSpPr>
          <p:cNvPr id="2" name="Oval 1" descr="Your startup LOGO"/>
          <p:cNvSpPr/>
          <p:nvPr>
            <p:custDataLst>
              <p:tags r:id="rId1"/>
            </p:custDataLst>
          </p:nvPr>
        </p:nvSpPr>
        <p:spPr>
          <a:xfrm>
            <a:off x="177165" y="170815"/>
            <a:ext cx="1887855" cy="122428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1800" dirty="0"/>
              <a:t>Hacksols24</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709</Words>
  <Application>Microsoft Office PowerPoint</Application>
  <PresentationFormat>Widescreen</PresentationFormat>
  <Paragraphs>104</Paragraphs>
  <Slides>6</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MS PGothic</vt:lpstr>
      <vt:lpstr>Arial</vt:lpstr>
      <vt:lpstr>Arial Black</vt:lpstr>
      <vt:lpstr>Calibri</vt:lpstr>
      <vt:lpstr>Garamond</vt:lpstr>
      <vt:lpstr>Times New Roman</vt:lpstr>
      <vt:lpstr>TradeGothic</vt:lpstr>
      <vt:lpstr>Wingdings</vt:lpstr>
      <vt:lpstr>Office Theme</vt:lpstr>
      <vt:lpstr>SMART INDIA HACKATHON 2024</vt:lpstr>
      <vt:lpstr> IDEA TITLE</vt:lpstr>
      <vt:lpstr>TECHNICAL  APPROACH</vt:lpstr>
      <vt:lpstr>FEASIBILITY AND VIABILITY</vt:lpstr>
      <vt:lpstr>IMPACT AND BENEFITS</vt:lpstr>
      <vt:lpstr>RESEARCH  AND REFERENCES</vt:lpstr>
    </vt:vector>
  </TitlesOfParts>
  <Company>Crowdfunder,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creator>Crowdfunder</dc:creator>
  <cp:lastModifiedBy>Deependra Dubey</cp:lastModifiedBy>
  <cp:revision>151</cp:revision>
  <dcterms:created xsi:type="dcterms:W3CDTF">2013-12-12T18:46:00Z</dcterms:created>
  <dcterms:modified xsi:type="dcterms:W3CDTF">2024-09-17T11:22:26Z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4AD357D1ACD945A5B712ACCD01D19AE6_13</vt:lpwstr>
  </property>
  <property fmtid="{D5CDD505-2E9C-101B-9397-08002B2CF9AE}" pid="3" name="KSOProductBuildVer">
    <vt:lpwstr>1033-12.2.0.17119</vt:lpwstr>
  </property>
</Properties>
</file>