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98" r:id="rId2"/>
    <p:sldId id="283" r:id="rId3"/>
    <p:sldId id="284" r:id="rId4"/>
    <p:sldId id="288" r:id="rId5"/>
    <p:sldId id="289" r:id="rId6"/>
    <p:sldId id="290" r:id="rId7"/>
    <p:sldId id="291" r:id="rId8"/>
    <p:sldId id="308" r:id="rId9"/>
    <p:sldId id="310" r:id="rId10"/>
    <p:sldId id="311" r:id="rId11"/>
    <p:sldId id="300" r:id="rId12"/>
    <p:sldId id="293" r:id="rId13"/>
    <p:sldId id="294" r:id="rId14"/>
    <p:sldId id="295" r:id="rId15"/>
    <p:sldId id="305" r:id="rId16"/>
    <p:sldId id="296" r:id="rId17"/>
    <p:sldId id="297" r:id="rId18"/>
    <p:sldId id="257" r:id="rId19"/>
    <p:sldId id="258" r:id="rId20"/>
    <p:sldId id="259" r:id="rId21"/>
    <p:sldId id="260" r:id="rId22"/>
    <p:sldId id="261" r:id="rId23"/>
    <p:sldId id="263" r:id="rId24"/>
    <p:sldId id="264" r:id="rId25"/>
    <p:sldId id="286" r:id="rId26"/>
    <p:sldId id="265" r:id="rId27"/>
    <p:sldId id="266" r:id="rId28"/>
    <p:sldId id="267" r:id="rId29"/>
    <p:sldId id="270" r:id="rId30"/>
    <p:sldId id="271" r:id="rId31"/>
    <p:sldId id="318" r:id="rId32"/>
    <p:sldId id="324" r:id="rId33"/>
    <p:sldId id="326" r:id="rId34"/>
    <p:sldId id="327" r:id="rId35"/>
    <p:sldId id="332" r:id="rId36"/>
    <p:sldId id="328" r:id="rId37"/>
    <p:sldId id="329" r:id="rId38"/>
    <p:sldId id="331" r:id="rId39"/>
    <p:sldId id="330" r:id="rId40"/>
    <p:sldId id="319" r:id="rId41"/>
    <p:sldId id="320" r:id="rId42"/>
    <p:sldId id="321" r:id="rId43"/>
    <p:sldId id="322" r:id="rId44"/>
    <p:sldId id="323" r:id="rId45"/>
    <p:sldId id="313" r:id="rId46"/>
    <p:sldId id="312" r:id="rId47"/>
    <p:sldId id="314" r:id="rId48"/>
    <p:sldId id="317" r:id="rId49"/>
    <p:sldId id="315" r:id="rId50"/>
    <p:sldId id="274" r:id="rId51"/>
    <p:sldId id="275" r:id="rId52"/>
    <p:sldId id="27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52936-0661-530A-342F-5259F24DBBF0}" v="116" dt="2021-04-23T09:49:22.270"/>
    <p1510:client id="{0E57DD01-0C8B-F9EB-CD29-A64FCFC200F7}" v="369" dt="2021-04-22T19:44:32.941"/>
    <p1510:client id="{217076D1-B2BC-8854-893E-C1D200358508}" v="146" dt="2021-04-22T20:38:53.624"/>
    <p1510:client id="{4D6481CD-F113-D513-4788-B1F4E061BAE5}" v="2254" dt="2020-11-24T00:44:43.345"/>
    <p1510:client id="{6832EFB4-F9E6-4E1E-8040-5024B8C8169D}" v="1215" dt="2020-11-23T14:51:52.013"/>
    <p1510:client id="{9414167C-6477-AEE6-0437-DE72D9BC2241}" v="710" dt="2021-04-17T11:21:38.153"/>
    <p1510:client id="{A8EA6900-FD92-DD17-71B6-CBF59401BD7D}" v="364" dt="2021-04-16T08:38:07.205"/>
    <p1510:client id="{B867981F-9EE7-04DF-9831-0122DBD1A25A}" v="5" dt="2021-04-23T11:25:24.966"/>
    <p1510:client id="{BD3E9F27-499F-1E32-57F6-C6C786CE5B2F}" v="23" dt="2021-04-22T12:47:27.233"/>
    <p1510:client id="{CC2E4F06-C9D3-8D11-5B19-DB8F4EA80E08}" v="1" dt="2021-04-22T11:44:25.937"/>
    <p1510:client id="{CCD5D3CD-7CC0-3564-C0BD-F7C05CF49C41}" v="110" dt="2021-04-16T07:55:40.974"/>
    <p1510:client id="{E7662467-D838-F81F-6773-9FA1DDB1C26E}" v="359" dt="2020-11-24T06:10:24.191"/>
    <p1510:client id="{EE3F2D36-215F-7946-314A-A67A42EFF5DE}" v="160" dt="2021-04-17T10:19:11.364"/>
    <p1510:client id="{F3E7B902-994F-1FE5-CE61-7A1350EB61B4}" v="5" dt="2021-04-17T11:08:32.651"/>
    <p1510:client id="{F5E073C2-F5A0-D8DA-3668-FF50D44299CC}" v="293" dt="2020-11-24T06:20:18.114"/>
    <p1510:client id="{FA8B3D0C-CD42-6A15-1E07-8BEA17730FEB}" v="276" dt="2021-04-23T10:26:45.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E54EA-5032-449B-9C28-2DA94FD209B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AD4DBD-E499-48FB-8429-707E8DA6E90C}">
      <dgm:prSet/>
      <dgm:spPr/>
      <dgm:t>
        <a:bodyPr/>
        <a:lstStyle/>
        <a:p>
          <a:pPr>
            <a:lnSpc>
              <a:spcPct val="100000"/>
            </a:lnSpc>
          </a:pPr>
          <a:r>
            <a:rPr lang="en-US"/>
            <a:t>A portfolio is defined as a set of financial assets like stocks, bonds, commodities, cash and cash equivalents that are held by an individual, a financial institution or an investment firm.</a:t>
          </a:r>
        </a:p>
      </dgm:t>
    </dgm:pt>
    <dgm:pt modelId="{FDA7BA30-5908-417F-8A4F-C67E453D068E}" type="parTrans" cxnId="{D0BD3868-57C2-49CA-B73C-3879506420C9}">
      <dgm:prSet/>
      <dgm:spPr/>
      <dgm:t>
        <a:bodyPr/>
        <a:lstStyle/>
        <a:p>
          <a:endParaRPr lang="en-US"/>
        </a:p>
      </dgm:t>
    </dgm:pt>
    <dgm:pt modelId="{DD4F18DC-3EB1-4FF3-AD6C-10218C68DA8F}" type="sibTrans" cxnId="{D0BD3868-57C2-49CA-B73C-3879506420C9}">
      <dgm:prSet/>
      <dgm:spPr/>
      <dgm:t>
        <a:bodyPr/>
        <a:lstStyle/>
        <a:p>
          <a:endParaRPr lang="en-US"/>
        </a:p>
      </dgm:t>
    </dgm:pt>
    <dgm:pt modelId="{3618CBE4-66AC-495C-A5CF-1F9DF60AFA7E}">
      <dgm:prSet/>
      <dgm:spPr/>
      <dgm:t>
        <a:bodyPr/>
        <a:lstStyle/>
        <a:p>
          <a:pPr>
            <a:lnSpc>
              <a:spcPct val="100000"/>
            </a:lnSpc>
          </a:pPr>
          <a:r>
            <a:rPr lang="en-US"/>
            <a:t>Portfolio optimization refers to the process of choosing the best portfolio that maximizes expected return and minimizes financial risk.</a:t>
          </a:r>
        </a:p>
      </dgm:t>
    </dgm:pt>
    <dgm:pt modelId="{D0829D4C-48CD-465D-9AF4-CF73374FDE7D}" type="parTrans" cxnId="{3547FD9C-A0F9-4610-8F45-707C0D93A169}">
      <dgm:prSet/>
      <dgm:spPr/>
      <dgm:t>
        <a:bodyPr/>
        <a:lstStyle/>
        <a:p>
          <a:endParaRPr lang="en-US"/>
        </a:p>
      </dgm:t>
    </dgm:pt>
    <dgm:pt modelId="{7410587C-9542-47CC-A920-5FC6184F77EC}" type="sibTrans" cxnId="{3547FD9C-A0F9-4610-8F45-707C0D93A169}">
      <dgm:prSet/>
      <dgm:spPr/>
      <dgm:t>
        <a:bodyPr/>
        <a:lstStyle/>
        <a:p>
          <a:endParaRPr lang="en-US"/>
        </a:p>
      </dgm:t>
    </dgm:pt>
    <dgm:pt modelId="{034CA022-2751-4762-9CD2-8A24984F95AD}" type="pres">
      <dgm:prSet presAssocID="{2F2E54EA-5032-449B-9C28-2DA94FD209BE}" presName="root" presStyleCnt="0">
        <dgm:presLayoutVars>
          <dgm:dir/>
          <dgm:resizeHandles val="exact"/>
        </dgm:presLayoutVars>
      </dgm:prSet>
      <dgm:spPr/>
    </dgm:pt>
    <dgm:pt modelId="{3674F96F-CD24-405D-9655-9A4C87FC31C8}" type="pres">
      <dgm:prSet presAssocID="{1AAD4DBD-E499-48FB-8429-707E8DA6E90C}" presName="compNode" presStyleCnt="0"/>
      <dgm:spPr/>
    </dgm:pt>
    <dgm:pt modelId="{F022B2B4-591A-49B2-A252-25437150DD69}" type="pres">
      <dgm:prSet presAssocID="{1AAD4DBD-E499-48FB-8429-707E8DA6E90C}" presName="bgRect" presStyleLbl="bgShp" presStyleIdx="0" presStyleCnt="2"/>
      <dgm:spPr/>
    </dgm:pt>
    <dgm:pt modelId="{D88963EA-BF94-42A7-AE55-8DC94D908CAF}" type="pres">
      <dgm:prSet presAssocID="{1AAD4DBD-E499-48FB-8429-707E8DA6E9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2BE53D7E-D014-4113-B593-A55484393BE0}" type="pres">
      <dgm:prSet presAssocID="{1AAD4DBD-E499-48FB-8429-707E8DA6E90C}" presName="spaceRect" presStyleCnt="0"/>
      <dgm:spPr/>
    </dgm:pt>
    <dgm:pt modelId="{05F71361-D782-4A5D-9D31-8CD2DA7AB85E}" type="pres">
      <dgm:prSet presAssocID="{1AAD4DBD-E499-48FB-8429-707E8DA6E90C}" presName="parTx" presStyleLbl="revTx" presStyleIdx="0" presStyleCnt="2">
        <dgm:presLayoutVars>
          <dgm:chMax val="0"/>
          <dgm:chPref val="0"/>
        </dgm:presLayoutVars>
      </dgm:prSet>
      <dgm:spPr/>
    </dgm:pt>
    <dgm:pt modelId="{1C1EA1C4-741F-4AEF-A49C-45E7191AEFB2}" type="pres">
      <dgm:prSet presAssocID="{DD4F18DC-3EB1-4FF3-AD6C-10218C68DA8F}" presName="sibTrans" presStyleCnt="0"/>
      <dgm:spPr/>
    </dgm:pt>
    <dgm:pt modelId="{11AF290C-2444-4D5D-B34C-5108FDE89936}" type="pres">
      <dgm:prSet presAssocID="{3618CBE4-66AC-495C-A5CF-1F9DF60AFA7E}" presName="compNode" presStyleCnt="0"/>
      <dgm:spPr/>
    </dgm:pt>
    <dgm:pt modelId="{A6250259-7687-4C98-B52C-6BF073A07444}" type="pres">
      <dgm:prSet presAssocID="{3618CBE4-66AC-495C-A5CF-1F9DF60AFA7E}" presName="bgRect" presStyleLbl="bgShp" presStyleIdx="1" presStyleCnt="2"/>
      <dgm:spPr/>
    </dgm:pt>
    <dgm:pt modelId="{C55BBDE5-0B2F-4C50-85F7-AF67C721744E}" type="pres">
      <dgm:prSet presAssocID="{3618CBE4-66AC-495C-A5CF-1F9DF60AFA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7720C64D-196F-4F5D-AB9A-EA5763628D95}" type="pres">
      <dgm:prSet presAssocID="{3618CBE4-66AC-495C-A5CF-1F9DF60AFA7E}" presName="spaceRect" presStyleCnt="0"/>
      <dgm:spPr/>
    </dgm:pt>
    <dgm:pt modelId="{3D0D956B-AD4D-475A-8502-6EAD2B00907F}" type="pres">
      <dgm:prSet presAssocID="{3618CBE4-66AC-495C-A5CF-1F9DF60AFA7E}" presName="parTx" presStyleLbl="revTx" presStyleIdx="1" presStyleCnt="2">
        <dgm:presLayoutVars>
          <dgm:chMax val="0"/>
          <dgm:chPref val="0"/>
        </dgm:presLayoutVars>
      </dgm:prSet>
      <dgm:spPr/>
    </dgm:pt>
  </dgm:ptLst>
  <dgm:cxnLst>
    <dgm:cxn modelId="{1C6F8E17-F329-4D44-B14A-5CD9C9178C3D}" type="presOf" srcId="{2F2E54EA-5032-449B-9C28-2DA94FD209BE}" destId="{034CA022-2751-4762-9CD2-8A24984F95AD}" srcOrd="0" destOrd="0" presId="urn:microsoft.com/office/officeart/2018/2/layout/IconVerticalSolidList"/>
    <dgm:cxn modelId="{63148941-ACD1-4AA4-835E-68B9C11F61A4}" type="presOf" srcId="{3618CBE4-66AC-495C-A5CF-1F9DF60AFA7E}" destId="{3D0D956B-AD4D-475A-8502-6EAD2B00907F}" srcOrd="0" destOrd="0" presId="urn:microsoft.com/office/officeart/2018/2/layout/IconVerticalSolidList"/>
    <dgm:cxn modelId="{D0BD3868-57C2-49CA-B73C-3879506420C9}" srcId="{2F2E54EA-5032-449B-9C28-2DA94FD209BE}" destId="{1AAD4DBD-E499-48FB-8429-707E8DA6E90C}" srcOrd="0" destOrd="0" parTransId="{FDA7BA30-5908-417F-8A4F-C67E453D068E}" sibTransId="{DD4F18DC-3EB1-4FF3-AD6C-10218C68DA8F}"/>
    <dgm:cxn modelId="{3547FD9C-A0F9-4610-8F45-707C0D93A169}" srcId="{2F2E54EA-5032-449B-9C28-2DA94FD209BE}" destId="{3618CBE4-66AC-495C-A5CF-1F9DF60AFA7E}" srcOrd="1" destOrd="0" parTransId="{D0829D4C-48CD-465D-9AF4-CF73374FDE7D}" sibTransId="{7410587C-9542-47CC-A920-5FC6184F77EC}"/>
    <dgm:cxn modelId="{F547EAFB-4DF1-4027-BD33-B487AC42EA73}" type="presOf" srcId="{1AAD4DBD-E499-48FB-8429-707E8DA6E90C}" destId="{05F71361-D782-4A5D-9D31-8CD2DA7AB85E}" srcOrd="0" destOrd="0" presId="urn:microsoft.com/office/officeart/2018/2/layout/IconVerticalSolidList"/>
    <dgm:cxn modelId="{22CC779E-9C4F-4F05-8375-817DC8BEB8E3}" type="presParOf" srcId="{034CA022-2751-4762-9CD2-8A24984F95AD}" destId="{3674F96F-CD24-405D-9655-9A4C87FC31C8}" srcOrd="0" destOrd="0" presId="urn:microsoft.com/office/officeart/2018/2/layout/IconVerticalSolidList"/>
    <dgm:cxn modelId="{D2F5DB74-D1F7-40DF-A3F9-E5521CF2A14D}" type="presParOf" srcId="{3674F96F-CD24-405D-9655-9A4C87FC31C8}" destId="{F022B2B4-591A-49B2-A252-25437150DD69}" srcOrd="0" destOrd="0" presId="urn:microsoft.com/office/officeart/2018/2/layout/IconVerticalSolidList"/>
    <dgm:cxn modelId="{90E214E6-79B5-4E79-808E-975BA7FE0665}" type="presParOf" srcId="{3674F96F-CD24-405D-9655-9A4C87FC31C8}" destId="{D88963EA-BF94-42A7-AE55-8DC94D908CAF}" srcOrd="1" destOrd="0" presId="urn:microsoft.com/office/officeart/2018/2/layout/IconVerticalSolidList"/>
    <dgm:cxn modelId="{E88B6480-ACE5-4014-B332-FC6D45A2E105}" type="presParOf" srcId="{3674F96F-CD24-405D-9655-9A4C87FC31C8}" destId="{2BE53D7E-D014-4113-B593-A55484393BE0}" srcOrd="2" destOrd="0" presId="urn:microsoft.com/office/officeart/2018/2/layout/IconVerticalSolidList"/>
    <dgm:cxn modelId="{E4721872-1544-4B66-A9F6-1C75F0F76161}" type="presParOf" srcId="{3674F96F-CD24-405D-9655-9A4C87FC31C8}" destId="{05F71361-D782-4A5D-9D31-8CD2DA7AB85E}" srcOrd="3" destOrd="0" presId="urn:microsoft.com/office/officeart/2018/2/layout/IconVerticalSolidList"/>
    <dgm:cxn modelId="{004476A5-0B06-4F2C-A018-591B2433DDD0}" type="presParOf" srcId="{034CA022-2751-4762-9CD2-8A24984F95AD}" destId="{1C1EA1C4-741F-4AEF-A49C-45E7191AEFB2}" srcOrd="1" destOrd="0" presId="urn:microsoft.com/office/officeart/2018/2/layout/IconVerticalSolidList"/>
    <dgm:cxn modelId="{F28EC4D0-DB02-43FF-937D-AC53B483B371}" type="presParOf" srcId="{034CA022-2751-4762-9CD2-8A24984F95AD}" destId="{11AF290C-2444-4D5D-B34C-5108FDE89936}" srcOrd="2" destOrd="0" presId="urn:microsoft.com/office/officeart/2018/2/layout/IconVerticalSolidList"/>
    <dgm:cxn modelId="{FB3DF057-2381-4420-972A-A98A9E718985}" type="presParOf" srcId="{11AF290C-2444-4D5D-B34C-5108FDE89936}" destId="{A6250259-7687-4C98-B52C-6BF073A07444}" srcOrd="0" destOrd="0" presId="urn:microsoft.com/office/officeart/2018/2/layout/IconVerticalSolidList"/>
    <dgm:cxn modelId="{84B428C7-857A-429B-B151-B2ABDFBE8C7B}" type="presParOf" srcId="{11AF290C-2444-4D5D-B34C-5108FDE89936}" destId="{C55BBDE5-0B2F-4C50-85F7-AF67C721744E}" srcOrd="1" destOrd="0" presId="urn:microsoft.com/office/officeart/2018/2/layout/IconVerticalSolidList"/>
    <dgm:cxn modelId="{58C56166-A2E2-4246-9FC4-BC4BAA25388D}" type="presParOf" srcId="{11AF290C-2444-4D5D-B34C-5108FDE89936}" destId="{7720C64D-196F-4F5D-AB9A-EA5763628D95}" srcOrd="2" destOrd="0" presId="urn:microsoft.com/office/officeart/2018/2/layout/IconVerticalSolidList"/>
    <dgm:cxn modelId="{69EE17CD-D52B-4007-9054-677EE5CE286A}" type="presParOf" srcId="{11AF290C-2444-4D5D-B34C-5108FDE89936}" destId="{3D0D956B-AD4D-475A-8502-6EAD2B0090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CD5E7-282E-43C4-B69E-3AB450C6FE7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8C9C698-3797-4CC8-8AFE-8C301508B9C2}">
      <dgm:prSet/>
      <dgm:spPr/>
      <dgm:t>
        <a:bodyPr/>
        <a:lstStyle/>
        <a:p>
          <a:pPr rtl="0">
            <a:lnSpc>
              <a:spcPct val="100000"/>
            </a:lnSpc>
          </a:pPr>
          <a:r>
            <a:rPr lang="en-US">
              <a:latin typeface="Century Gothic"/>
            </a:rPr>
            <a:t> We</a:t>
          </a:r>
          <a:r>
            <a:rPr lang="en-US"/>
            <a:t> solved a known Markov Decision Process. </a:t>
          </a:r>
          <a:r>
            <a:rPr lang="en-US">
              <a:latin typeface="Century Gothic"/>
            </a:rPr>
            <a:t>We</a:t>
          </a:r>
          <a:r>
            <a:rPr lang="en-US"/>
            <a:t> are assuming that we have with us the transition probabilities from a Markov state s to all its successor states s’, given action a. </a:t>
          </a:r>
        </a:p>
      </dgm:t>
    </dgm:pt>
    <dgm:pt modelId="{3AD3B8BD-19DF-4FD5-B655-E580B02CE32C}" type="parTrans" cxnId="{07DEECF3-DEF5-4E5F-8937-5F65DD612827}">
      <dgm:prSet/>
      <dgm:spPr/>
      <dgm:t>
        <a:bodyPr/>
        <a:lstStyle/>
        <a:p>
          <a:endParaRPr lang="en-US"/>
        </a:p>
      </dgm:t>
    </dgm:pt>
    <dgm:pt modelId="{6F0B2F76-FDCC-459F-882E-E331AA836D0E}" type="sibTrans" cxnId="{07DEECF3-DEF5-4E5F-8937-5F65DD612827}">
      <dgm:prSet/>
      <dgm:spPr/>
      <dgm:t>
        <a:bodyPr/>
        <a:lstStyle/>
        <a:p>
          <a:endParaRPr lang="en-US"/>
        </a:p>
      </dgm:t>
    </dgm:pt>
    <dgm:pt modelId="{07AADD49-A78A-4B57-ABEC-E521AF489551}">
      <dgm:prSet/>
      <dgm:spPr/>
      <dgm:t>
        <a:bodyPr/>
        <a:lstStyle/>
        <a:p>
          <a:pPr>
            <a:lnSpc>
              <a:spcPct val="100000"/>
            </a:lnSpc>
          </a:pPr>
          <a:r>
            <a:rPr lang="en-US">
              <a:latin typeface="Century Gothic"/>
            </a:rPr>
            <a:t>We</a:t>
          </a:r>
          <a:r>
            <a:rPr lang="en-US"/>
            <a:t> need to explore model-free prediction and control in which we estimate and optimize the value function of an unknown Markov Decision Process.</a:t>
          </a:r>
        </a:p>
      </dgm:t>
    </dgm:pt>
    <dgm:pt modelId="{9E818D4C-63D3-4BE4-9FCC-F0E220C28878}" type="parTrans" cxnId="{8BECCD5E-D94B-4FD2-B9F9-0454C2F357A2}">
      <dgm:prSet/>
      <dgm:spPr/>
      <dgm:t>
        <a:bodyPr/>
        <a:lstStyle/>
        <a:p>
          <a:endParaRPr lang="en-US"/>
        </a:p>
      </dgm:t>
    </dgm:pt>
    <dgm:pt modelId="{E2064293-6113-4355-920B-E8057502B96E}" type="sibTrans" cxnId="{8BECCD5E-D94B-4FD2-B9F9-0454C2F357A2}">
      <dgm:prSet/>
      <dgm:spPr/>
      <dgm:t>
        <a:bodyPr/>
        <a:lstStyle/>
        <a:p>
          <a:endParaRPr lang="en-US"/>
        </a:p>
      </dgm:t>
    </dgm:pt>
    <dgm:pt modelId="{EABE34B8-36BC-4DBE-99AC-86A2D681809C}" type="pres">
      <dgm:prSet presAssocID="{9E7CD5E7-282E-43C4-B69E-3AB450C6FE79}" presName="root" presStyleCnt="0">
        <dgm:presLayoutVars>
          <dgm:dir/>
          <dgm:resizeHandles val="exact"/>
        </dgm:presLayoutVars>
      </dgm:prSet>
      <dgm:spPr/>
    </dgm:pt>
    <dgm:pt modelId="{B9FF80EA-25F7-4A12-91A3-9D89A56CF4A1}" type="pres">
      <dgm:prSet presAssocID="{38C9C698-3797-4CC8-8AFE-8C301508B9C2}" presName="compNode" presStyleCnt="0"/>
      <dgm:spPr/>
    </dgm:pt>
    <dgm:pt modelId="{76E02D83-CE85-418F-96ED-271D367CB7E3}" type="pres">
      <dgm:prSet presAssocID="{38C9C698-3797-4CC8-8AFE-8C301508B9C2}" presName="bgRect" presStyleLbl="bgShp" presStyleIdx="0" presStyleCnt="2"/>
      <dgm:spPr/>
    </dgm:pt>
    <dgm:pt modelId="{8835A022-DD45-423E-95C2-B1514F9DEFD2}" type="pres">
      <dgm:prSet presAssocID="{38C9C698-3797-4CC8-8AFE-8C301508B9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02D684D3-8EB3-49CA-A29C-73436CCE15CB}" type="pres">
      <dgm:prSet presAssocID="{38C9C698-3797-4CC8-8AFE-8C301508B9C2}" presName="spaceRect" presStyleCnt="0"/>
      <dgm:spPr/>
    </dgm:pt>
    <dgm:pt modelId="{99062BEB-0B3A-4C6A-A4D5-D47EA10DAB40}" type="pres">
      <dgm:prSet presAssocID="{38C9C698-3797-4CC8-8AFE-8C301508B9C2}" presName="parTx" presStyleLbl="revTx" presStyleIdx="0" presStyleCnt="2">
        <dgm:presLayoutVars>
          <dgm:chMax val="0"/>
          <dgm:chPref val="0"/>
        </dgm:presLayoutVars>
      </dgm:prSet>
      <dgm:spPr/>
    </dgm:pt>
    <dgm:pt modelId="{0BD974C1-E227-40B5-9981-C5F5FAF96A0C}" type="pres">
      <dgm:prSet presAssocID="{6F0B2F76-FDCC-459F-882E-E331AA836D0E}" presName="sibTrans" presStyleCnt="0"/>
      <dgm:spPr/>
    </dgm:pt>
    <dgm:pt modelId="{34C47631-FD49-4C1A-953C-AAA5100A424A}" type="pres">
      <dgm:prSet presAssocID="{07AADD49-A78A-4B57-ABEC-E521AF489551}" presName="compNode" presStyleCnt="0"/>
      <dgm:spPr/>
    </dgm:pt>
    <dgm:pt modelId="{8CC72372-2C0E-4A10-9C18-BE567EC7CE90}" type="pres">
      <dgm:prSet presAssocID="{07AADD49-A78A-4B57-ABEC-E521AF489551}" presName="bgRect" presStyleLbl="bgShp" presStyleIdx="1" presStyleCnt="2"/>
      <dgm:spPr/>
    </dgm:pt>
    <dgm:pt modelId="{2002A23E-7292-413E-A5CB-CE1CA25EFD97}" type="pres">
      <dgm:prSet presAssocID="{07AADD49-A78A-4B57-ABEC-E521AF4895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503EFBD9-A193-439E-8633-224E70D4F848}" type="pres">
      <dgm:prSet presAssocID="{07AADD49-A78A-4B57-ABEC-E521AF489551}" presName="spaceRect" presStyleCnt="0"/>
      <dgm:spPr/>
    </dgm:pt>
    <dgm:pt modelId="{1A44281D-86E1-468C-8797-402DAC1415DA}" type="pres">
      <dgm:prSet presAssocID="{07AADD49-A78A-4B57-ABEC-E521AF489551}" presName="parTx" presStyleLbl="revTx" presStyleIdx="1" presStyleCnt="2">
        <dgm:presLayoutVars>
          <dgm:chMax val="0"/>
          <dgm:chPref val="0"/>
        </dgm:presLayoutVars>
      </dgm:prSet>
      <dgm:spPr/>
    </dgm:pt>
  </dgm:ptLst>
  <dgm:cxnLst>
    <dgm:cxn modelId="{DAB63930-7F74-4136-9E4C-CAA19884BEB5}" type="presOf" srcId="{9E7CD5E7-282E-43C4-B69E-3AB450C6FE79}" destId="{EABE34B8-36BC-4DBE-99AC-86A2D681809C}" srcOrd="0" destOrd="0" presId="urn:microsoft.com/office/officeart/2018/2/layout/IconVerticalSolidList"/>
    <dgm:cxn modelId="{8BECCD5E-D94B-4FD2-B9F9-0454C2F357A2}" srcId="{9E7CD5E7-282E-43C4-B69E-3AB450C6FE79}" destId="{07AADD49-A78A-4B57-ABEC-E521AF489551}" srcOrd="1" destOrd="0" parTransId="{9E818D4C-63D3-4BE4-9FCC-F0E220C28878}" sibTransId="{E2064293-6113-4355-920B-E8057502B96E}"/>
    <dgm:cxn modelId="{64EFD076-1FE4-4E3C-BD08-BC4DCD7805AE}" type="presOf" srcId="{38C9C698-3797-4CC8-8AFE-8C301508B9C2}" destId="{99062BEB-0B3A-4C6A-A4D5-D47EA10DAB40}" srcOrd="0" destOrd="0" presId="urn:microsoft.com/office/officeart/2018/2/layout/IconVerticalSolidList"/>
    <dgm:cxn modelId="{003C91B9-1B1C-490E-BD4A-3A4705E4DAB8}" type="presOf" srcId="{07AADD49-A78A-4B57-ABEC-E521AF489551}" destId="{1A44281D-86E1-468C-8797-402DAC1415DA}" srcOrd="0" destOrd="0" presId="urn:microsoft.com/office/officeart/2018/2/layout/IconVerticalSolidList"/>
    <dgm:cxn modelId="{07DEECF3-DEF5-4E5F-8937-5F65DD612827}" srcId="{9E7CD5E7-282E-43C4-B69E-3AB450C6FE79}" destId="{38C9C698-3797-4CC8-8AFE-8C301508B9C2}" srcOrd="0" destOrd="0" parTransId="{3AD3B8BD-19DF-4FD5-B655-E580B02CE32C}" sibTransId="{6F0B2F76-FDCC-459F-882E-E331AA836D0E}"/>
    <dgm:cxn modelId="{B6473226-654B-476A-8E26-98BF078753C7}" type="presParOf" srcId="{EABE34B8-36BC-4DBE-99AC-86A2D681809C}" destId="{B9FF80EA-25F7-4A12-91A3-9D89A56CF4A1}" srcOrd="0" destOrd="0" presId="urn:microsoft.com/office/officeart/2018/2/layout/IconVerticalSolidList"/>
    <dgm:cxn modelId="{1D9E0098-E57F-4A64-8619-DF239F8B3942}" type="presParOf" srcId="{B9FF80EA-25F7-4A12-91A3-9D89A56CF4A1}" destId="{76E02D83-CE85-418F-96ED-271D367CB7E3}" srcOrd="0" destOrd="0" presId="urn:microsoft.com/office/officeart/2018/2/layout/IconVerticalSolidList"/>
    <dgm:cxn modelId="{41981CB5-0929-4942-AED1-7DE1C7BB04CC}" type="presParOf" srcId="{B9FF80EA-25F7-4A12-91A3-9D89A56CF4A1}" destId="{8835A022-DD45-423E-95C2-B1514F9DEFD2}" srcOrd="1" destOrd="0" presId="urn:microsoft.com/office/officeart/2018/2/layout/IconVerticalSolidList"/>
    <dgm:cxn modelId="{03F37747-C329-4A30-80B4-34BC03B8D063}" type="presParOf" srcId="{B9FF80EA-25F7-4A12-91A3-9D89A56CF4A1}" destId="{02D684D3-8EB3-49CA-A29C-73436CCE15CB}" srcOrd="2" destOrd="0" presId="urn:microsoft.com/office/officeart/2018/2/layout/IconVerticalSolidList"/>
    <dgm:cxn modelId="{BB785A05-F29A-4E24-8320-04A2AC158A65}" type="presParOf" srcId="{B9FF80EA-25F7-4A12-91A3-9D89A56CF4A1}" destId="{99062BEB-0B3A-4C6A-A4D5-D47EA10DAB40}" srcOrd="3" destOrd="0" presId="urn:microsoft.com/office/officeart/2018/2/layout/IconVerticalSolidList"/>
    <dgm:cxn modelId="{55E398A9-6701-4F15-87D5-D8CD5BB1A01A}" type="presParOf" srcId="{EABE34B8-36BC-4DBE-99AC-86A2D681809C}" destId="{0BD974C1-E227-40B5-9981-C5F5FAF96A0C}" srcOrd="1" destOrd="0" presId="urn:microsoft.com/office/officeart/2018/2/layout/IconVerticalSolidList"/>
    <dgm:cxn modelId="{3AF83D0C-C856-4E03-B477-8743FD59A435}" type="presParOf" srcId="{EABE34B8-36BC-4DBE-99AC-86A2D681809C}" destId="{34C47631-FD49-4C1A-953C-AAA5100A424A}" srcOrd="2" destOrd="0" presId="urn:microsoft.com/office/officeart/2018/2/layout/IconVerticalSolidList"/>
    <dgm:cxn modelId="{4415575B-8BEC-401D-8A5B-04A5D0708989}" type="presParOf" srcId="{34C47631-FD49-4C1A-953C-AAA5100A424A}" destId="{8CC72372-2C0E-4A10-9C18-BE567EC7CE90}" srcOrd="0" destOrd="0" presId="urn:microsoft.com/office/officeart/2018/2/layout/IconVerticalSolidList"/>
    <dgm:cxn modelId="{57F9C113-F365-4567-B6C6-F99AA871FFC1}" type="presParOf" srcId="{34C47631-FD49-4C1A-953C-AAA5100A424A}" destId="{2002A23E-7292-413E-A5CB-CE1CA25EFD97}" srcOrd="1" destOrd="0" presId="urn:microsoft.com/office/officeart/2018/2/layout/IconVerticalSolidList"/>
    <dgm:cxn modelId="{B7ADD5EC-A818-497B-8A64-72D00FA50F53}" type="presParOf" srcId="{34C47631-FD49-4C1A-953C-AAA5100A424A}" destId="{503EFBD9-A193-439E-8633-224E70D4F848}" srcOrd="2" destOrd="0" presId="urn:microsoft.com/office/officeart/2018/2/layout/IconVerticalSolidList"/>
    <dgm:cxn modelId="{541B5B73-CAFA-44CC-AF24-51A08E119AE2}" type="presParOf" srcId="{34C47631-FD49-4C1A-953C-AAA5100A424A}" destId="{1A44281D-86E1-468C-8797-402DAC1415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E3AD2F-6F5D-423D-8542-47637AF3460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5AB10D-6C48-4692-82E8-17C3B63FF8B8}">
      <dgm:prSet/>
      <dgm:spPr/>
      <dgm:t>
        <a:bodyPr/>
        <a:lstStyle/>
        <a:p>
          <a:pPr>
            <a:lnSpc>
              <a:spcPct val="100000"/>
            </a:lnSpc>
          </a:pPr>
          <a:r>
            <a:rPr lang="en-US">
              <a:latin typeface="Century Gothic"/>
            </a:rPr>
            <a:t>Neural</a:t>
          </a:r>
          <a:r>
            <a:rPr lang="en-US"/>
            <a:t> Networks</a:t>
          </a:r>
          <a:r>
            <a:rPr lang="en-US">
              <a:latin typeface="Century Gothic"/>
            </a:rPr>
            <a:t> </a:t>
          </a:r>
          <a:r>
            <a:rPr lang="en-US"/>
            <a:t>lack persistence.</a:t>
          </a:r>
        </a:p>
      </dgm:t>
    </dgm:pt>
    <dgm:pt modelId="{22D12DDC-9194-4B40-A6B7-30732226327F}" type="parTrans" cxnId="{04BF0A32-8B78-4178-B123-299BD6A92A65}">
      <dgm:prSet/>
      <dgm:spPr/>
      <dgm:t>
        <a:bodyPr/>
        <a:lstStyle/>
        <a:p>
          <a:endParaRPr lang="en-US"/>
        </a:p>
      </dgm:t>
    </dgm:pt>
    <dgm:pt modelId="{0B48EDA7-6285-4C00-811A-63C4D5C4B166}" type="sibTrans" cxnId="{04BF0A32-8B78-4178-B123-299BD6A92A65}">
      <dgm:prSet/>
      <dgm:spPr/>
      <dgm:t>
        <a:bodyPr/>
        <a:lstStyle/>
        <a:p>
          <a:pPr>
            <a:lnSpc>
              <a:spcPct val="100000"/>
            </a:lnSpc>
          </a:pPr>
          <a:endParaRPr lang="en-US"/>
        </a:p>
      </dgm:t>
    </dgm:pt>
    <dgm:pt modelId="{6E956650-F2BD-46A7-B5C2-B5BE13493AF4}">
      <dgm:prSet/>
      <dgm:spPr/>
      <dgm:t>
        <a:bodyPr/>
        <a:lstStyle/>
        <a:p>
          <a:pPr>
            <a:lnSpc>
              <a:spcPct val="100000"/>
            </a:lnSpc>
          </a:pPr>
          <a:r>
            <a:rPr lang="en-US">
              <a:latin typeface="Century Gothic"/>
            </a:rPr>
            <a:t> Stock</a:t>
          </a:r>
          <a:r>
            <a:rPr lang="en-US"/>
            <a:t> market</a:t>
          </a:r>
          <a:r>
            <a:rPr lang="en-US">
              <a:latin typeface="Century Gothic"/>
            </a:rPr>
            <a:t> is complex and volatile. We chose to include the class of neural networks that use earlier stages of observations to learn and forecast future trends</a:t>
          </a:r>
          <a:endParaRPr lang="en-US"/>
        </a:p>
      </dgm:t>
    </dgm:pt>
    <dgm:pt modelId="{416B2B1C-2DC8-49BB-A840-258033588DDE}" type="parTrans" cxnId="{EC6B1FF1-9C40-4351-960A-45861FDAF0C4}">
      <dgm:prSet/>
      <dgm:spPr/>
      <dgm:t>
        <a:bodyPr/>
        <a:lstStyle/>
        <a:p>
          <a:endParaRPr lang="en-US"/>
        </a:p>
      </dgm:t>
    </dgm:pt>
    <dgm:pt modelId="{8C959F26-CE5A-4F53-A752-B6EC533C4793}" type="sibTrans" cxnId="{EC6B1FF1-9C40-4351-960A-45861FDAF0C4}">
      <dgm:prSet/>
      <dgm:spPr/>
      <dgm:t>
        <a:bodyPr/>
        <a:lstStyle/>
        <a:p>
          <a:pPr>
            <a:lnSpc>
              <a:spcPct val="100000"/>
            </a:lnSpc>
          </a:pPr>
          <a:endParaRPr lang="en-US"/>
        </a:p>
      </dgm:t>
    </dgm:pt>
    <dgm:pt modelId="{F0331DFE-73AB-4D6D-B2F4-B4B051AA140A}">
      <dgm:prSet/>
      <dgm:spPr/>
      <dgm:t>
        <a:bodyPr/>
        <a:lstStyle/>
        <a:p>
          <a:pPr>
            <a:lnSpc>
              <a:spcPct val="100000"/>
            </a:lnSpc>
          </a:pPr>
          <a:r>
            <a:rPr lang="en-US">
              <a:latin typeface="Century Gothic"/>
            </a:rPr>
            <a:t> Recurrent</a:t>
          </a:r>
          <a:r>
            <a:rPr lang="en-US"/>
            <a:t> Neural Network (RNN</a:t>
          </a:r>
          <a:r>
            <a:rPr lang="en-US">
              <a:latin typeface="Century Gothic"/>
            </a:rPr>
            <a:t>) uses</a:t>
          </a:r>
          <a:r>
            <a:rPr lang="en-US"/>
            <a:t> earlier stages of observations to learn and forecast future </a:t>
          </a:r>
          <a:r>
            <a:rPr lang="en-US">
              <a:latin typeface="Century Gothic"/>
            </a:rPr>
            <a:t>trends. But</a:t>
          </a:r>
          <a:r>
            <a:rPr lang="en-US"/>
            <a:t> RNN can't</a:t>
          </a:r>
          <a:r>
            <a:rPr lang="en-US">
              <a:latin typeface="Century Gothic"/>
            </a:rPr>
            <a:t> utilize</a:t>
          </a:r>
          <a:r>
            <a:rPr lang="en-US"/>
            <a:t> long term memory</a:t>
          </a:r>
          <a:r>
            <a:rPr lang="en-US">
              <a:latin typeface="Century Gothic"/>
            </a:rPr>
            <a:t>.</a:t>
          </a:r>
          <a:endParaRPr lang="en-US"/>
        </a:p>
      </dgm:t>
    </dgm:pt>
    <dgm:pt modelId="{28700885-D4DB-4334-B14F-D7AD993AD1A7}" type="parTrans" cxnId="{B73C15F4-23ED-4B2E-81EE-206B0FE3C77F}">
      <dgm:prSet/>
      <dgm:spPr/>
      <dgm:t>
        <a:bodyPr/>
        <a:lstStyle/>
        <a:p>
          <a:endParaRPr lang="en-US"/>
        </a:p>
      </dgm:t>
    </dgm:pt>
    <dgm:pt modelId="{B8021F9F-C9BE-4277-A5DB-F318C35B2BEF}" type="sibTrans" cxnId="{B73C15F4-23ED-4B2E-81EE-206B0FE3C77F}">
      <dgm:prSet/>
      <dgm:spPr/>
      <dgm:t>
        <a:bodyPr/>
        <a:lstStyle/>
        <a:p>
          <a:pPr>
            <a:lnSpc>
              <a:spcPct val="100000"/>
            </a:lnSpc>
          </a:pPr>
          <a:endParaRPr lang="en-US"/>
        </a:p>
      </dgm:t>
    </dgm:pt>
    <dgm:pt modelId="{1182539D-AFA0-4C25-97EA-2B48D46EDD4F}">
      <dgm:prSet/>
      <dgm:spPr/>
      <dgm:t>
        <a:bodyPr/>
        <a:lstStyle/>
        <a:p>
          <a:pPr>
            <a:lnSpc>
              <a:spcPct val="100000"/>
            </a:lnSpc>
          </a:pPr>
          <a:r>
            <a:rPr lang="en-US">
              <a:latin typeface="Century Gothic"/>
            </a:rPr>
            <a:t>LSTM</a:t>
          </a:r>
          <a:r>
            <a:rPr lang="en-US"/>
            <a:t> effectively utilizes information from the previous </a:t>
          </a:r>
          <a:r>
            <a:rPr lang="en-US">
              <a:latin typeface="Century Gothic"/>
            </a:rPr>
            <a:t>events. Better</a:t>
          </a:r>
          <a:r>
            <a:rPr lang="en-US"/>
            <a:t> suited to work on the dynamic structure of stock movement and predict with accuracy.</a:t>
          </a:r>
        </a:p>
      </dgm:t>
    </dgm:pt>
    <dgm:pt modelId="{DF30C51F-A212-4BF5-B9D7-B84AA67ABBD2}" type="parTrans" cxnId="{22D0721C-F614-44B0-9D01-09D4E199D0CA}">
      <dgm:prSet/>
      <dgm:spPr/>
      <dgm:t>
        <a:bodyPr/>
        <a:lstStyle/>
        <a:p>
          <a:endParaRPr lang="en-US"/>
        </a:p>
      </dgm:t>
    </dgm:pt>
    <dgm:pt modelId="{DE9C6684-F2D8-429B-8404-44FC76A44CAD}" type="sibTrans" cxnId="{22D0721C-F614-44B0-9D01-09D4E199D0CA}">
      <dgm:prSet/>
      <dgm:spPr/>
      <dgm:t>
        <a:bodyPr/>
        <a:lstStyle/>
        <a:p>
          <a:endParaRPr lang="en-US"/>
        </a:p>
      </dgm:t>
    </dgm:pt>
    <dgm:pt modelId="{D5D87AF6-67E1-466B-BC69-4870028266FA}" type="pres">
      <dgm:prSet presAssocID="{47E3AD2F-6F5D-423D-8542-47637AF3460D}" presName="root" presStyleCnt="0">
        <dgm:presLayoutVars>
          <dgm:dir/>
          <dgm:resizeHandles val="exact"/>
        </dgm:presLayoutVars>
      </dgm:prSet>
      <dgm:spPr/>
    </dgm:pt>
    <dgm:pt modelId="{2E594C17-15C1-4882-AFD7-6C43B219A51F}" type="pres">
      <dgm:prSet presAssocID="{47E3AD2F-6F5D-423D-8542-47637AF3460D}" presName="container" presStyleCnt="0">
        <dgm:presLayoutVars>
          <dgm:dir/>
          <dgm:resizeHandles val="exact"/>
        </dgm:presLayoutVars>
      </dgm:prSet>
      <dgm:spPr/>
    </dgm:pt>
    <dgm:pt modelId="{620FDBD3-39B0-4B2C-81C7-70085676C784}" type="pres">
      <dgm:prSet presAssocID="{925AB10D-6C48-4692-82E8-17C3B63FF8B8}" presName="compNode" presStyleCnt="0"/>
      <dgm:spPr/>
    </dgm:pt>
    <dgm:pt modelId="{16006260-778E-47C7-A04B-E88E01A7FE53}" type="pres">
      <dgm:prSet presAssocID="{925AB10D-6C48-4692-82E8-17C3B63FF8B8}" presName="iconBgRect" presStyleLbl="bgShp" presStyleIdx="0" presStyleCnt="4"/>
      <dgm:spPr/>
    </dgm:pt>
    <dgm:pt modelId="{BF39FDEA-8FB1-4637-AFFB-386B75CAA5BD}" type="pres">
      <dgm:prSet presAssocID="{925AB10D-6C48-4692-82E8-17C3B63FF8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F901C820-9C27-4E75-B814-42DCCFE45FE5}" type="pres">
      <dgm:prSet presAssocID="{925AB10D-6C48-4692-82E8-17C3B63FF8B8}" presName="spaceRect" presStyleCnt="0"/>
      <dgm:spPr/>
    </dgm:pt>
    <dgm:pt modelId="{F5D41871-8EEA-47C4-A727-8E00C8A72189}" type="pres">
      <dgm:prSet presAssocID="{925AB10D-6C48-4692-82E8-17C3B63FF8B8}" presName="textRect" presStyleLbl="revTx" presStyleIdx="0" presStyleCnt="4">
        <dgm:presLayoutVars>
          <dgm:chMax val="1"/>
          <dgm:chPref val="1"/>
        </dgm:presLayoutVars>
      </dgm:prSet>
      <dgm:spPr/>
    </dgm:pt>
    <dgm:pt modelId="{819AB16D-74AB-4674-852E-8EC9740DBE2D}" type="pres">
      <dgm:prSet presAssocID="{0B48EDA7-6285-4C00-811A-63C4D5C4B166}" presName="sibTrans" presStyleLbl="sibTrans2D1" presStyleIdx="0" presStyleCnt="0"/>
      <dgm:spPr/>
    </dgm:pt>
    <dgm:pt modelId="{8DEC7C2F-3119-4446-8BD8-A188DA654C57}" type="pres">
      <dgm:prSet presAssocID="{6E956650-F2BD-46A7-B5C2-B5BE13493AF4}" presName="compNode" presStyleCnt="0"/>
      <dgm:spPr/>
    </dgm:pt>
    <dgm:pt modelId="{84250C42-AB73-4596-86A5-A8B901E70B3B}" type="pres">
      <dgm:prSet presAssocID="{6E956650-F2BD-46A7-B5C2-B5BE13493AF4}" presName="iconBgRect" presStyleLbl="bgShp" presStyleIdx="1" presStyleCnt="4"/>
      <dgm:spPr/>
    </dgm:pt>
    <dgm:pt modelId="{28287FA9-5B56-47B5-8176-6745B8494139}" type="pres">
      <dgm:prSet presAssocID="{6E956650-F2BD-46A7-B5C2-B5BE13493A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1693749-698E-4687-9FEA-BB7806BB00E3}" type="pres">
      <dgm:prSet presAssocID="{6E956650-F2BD-46A7-B5C2-B5BE13493AF4}" presName="spaceRect" presStyleCnt="0"/>
      <dgm:spPr/>
    </dgm:pt>
    <dgm:pt modelId="{CFD63F02-2215-4293-BD08-ADDBF00111AF}" type="pres">
      <dgm:prSet presAssocID="{6E956650-F2BD-46A7-B5C2-B5BE13493AF4}" presName="textRect" presStyleLbl="revTx" presStyleIdx="1" presStyleCnt="4">
        <dgm:presLayoutVars>
          <dgm:chMax val="1"/>
          <dgm:chPref val="1"/>
        </dgm:presLayoutVars>
      </dgm:prSet>
      <dgm:spPr/>
    </dgm:pt>
    <dgm:pt modelId="{D4E2931A-B446-49CA-BB70-98FA95FB9BDD}" type="pres">
      <dgm:prSet presAssocID="{8C959F26-CE5A-4F53-A752-B6EC533C4793}" presName="sibTrans" presStyleLbl="sibTrans2D1" presStyleIdx="0" presStyleCnt="0"/>
      <dgm:spPr/>
    </dgm:pt>
    <dgm:pt modelId="{8B07EED0-3D58-4785-86BB-6AD4A9D1C182}" type="pres">
      <dgm:prSet presAssocID="{F0331DFE-73AB-4D6D-B2F4-B4B051AA140A}" presName="compNode" presStyleCnt="0"/>
      <dgm:spPr/>
    </dgm:pt>
    <dgm:pt modelId="{61EAC9F1-BEEC-427A-90D9-AC02AA9A1EB9}" type="pres">
      <dgm:prSet presAssocID="{F0331DFE-73AB-4D6D-B2F4-B4B051AA140A}" presName="iconBgRect" presStyleLbl="bgShp" presStyleIdx="2" presStyleCnt="4"/>
      <dgm:spPr/>
    </dgm:pt>
    <dgm:pt modelId="{26CAB537-5356-4BBA-B854-AACA8A9DD962}" type="pres">
      <dgm:prSet presAssocID="{F0331DFE-73AB-4D6D-B2F4-B4B051AA14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78C6EC51-CD0E-4A85-BB7F-848EEDDD6EDC}" type="pres">
      <dgm:prSet presAssocID="{F0331DFE-73AB-4D6D-B2F4-B4B051AA140A}" presName="spaceRect" presStyleCnt="0"/>
      <dgm:spPr/>
    </dgm:pt>
    <dgm:pt modelId="{BFB7C376-3F5E-4397-8778-61C7906F7416}" type="pres">
      <dgm:prSet presAssocID="{F0331DFE-73AB-4D6D-B2F4-B4B051AA140A}" presName="textRect" presStyleLbl="revTx" presStyleIdx="2" presStyleCnt="4">
        <dgm:presLayoutVars>
          <dgm:chMax val="1"/>
          <dgm:chPref val="1"/>
        </dgm:presLayoutVars>
      </dgm:prSet>
      <dgm:spPr/>
    </dgm:pt>
    <dgm:pt modelId="{E9F995C9-048A-46CC-97E3-9341DE887736}" type="pres">
      <dgm:prSet presAssocID="{B8021F9F-C9BE-4277-A5DB-F318C35B2BEF}" presName="sibTrans" presStyleLbl="sibTrans2D1" presStyleIdx="0" presStyleCnt="0"/>
      <dgm:spPr/>
    </dgm:pt>
    <dgm:pt modelId="{B654C0A5-E6AF-4DE8-A84F-83F173403898}" type="pres">
      <dgm:prSet presAssocID="{1182539D-AFA0-4C25-97EA-2B48D46EDD4F}" presName="compNode" presStyleCnt="0"/>
      <dgm:spPr/>
    </dgm:pt>
    <dgm:pt modelId="{97B1DDB6-F085-4928-A730-6FADD2D9EEEA}" type="pres">
      <dgm:prSet presAssocID="{1182539D-AFA0-4C25-97EA-2B48D46EDD4F}" presName="iconBgRect" presStyleLbl="bgShp" presStyleIdx="3" presStyleCnt="4"/>
      <dgm:spPr/>
    </dgm:pt>
    <dgm:pt modelId="{58FDD3F3-644C-4E3E-870D-7D62E83B9364}" type="pres">
      <dgm:prSet presAssocID="{1182539D-AFA0-4C25-97EA-2B48D46EDD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4A8E147A-3A6D-46A8-B48F-C022E02AB4D6}" type="pres">
      <dgm:prSet presAssocID="{1182539D-AFA0-4C25-97EA-2B48D46EDD4F}" presName="spaceRect" presStyleCnt="0"/>
      <dgm:spPr/>
    </dgm:pt>
    <dgm:pt modelId="{A602A7B6-6278-40E5-80E7-A4AE33E974C1}" type="pres">
      <dgm:prSet presAssocID="{1182539D-AFA0-4C25-97EA-2B48D46EDD4F}" presName="textRect" presStyleLbl="revTx" presStyleIdx="3" presStyleCnt="4">
        <dgm:presLayoutVars>
          <dgm:chMax val="1"/>
          <dgm:chPref val="1"/>
        </dgm:presLayoutVars>
      </dgm:prSet>
      <dgm:spPr/>
    </dgm:pt>
  </dgm:ptLst>
  <dgm:cxnLst>
    <dgm:cxn modelId="{46CCA717-40D8-489B-B2D4-FAC797E5184C}" type="presOf" srcId="{47E3AD2F-6F5D-423D-8542-47637AF3460D}" destId="{D5D87AF6-67E1-466B-BC69-4870028266FA}" srcOrd="0" destOrd="0" presId="urn:microsoft.com/office/officeart/2018/2/layout/IconCircleList"/>
    <dgm:cxn modelId="{22D0721C-F614-44B0-9D01-09D4E199D0CA}" srcId="{47E3AD2F-6F5D-423D-8542-47637AF3460D}" destId="{1182539D-AFA0-4C25-97EA-2B48D46EDD4F}" srcOrd="3" destOrd="0" parTransId="{DF30C51F-A212-4BF5-B9D7-B84AA67ABBD2}" sibTransId="{DE9C6684-F2D8-429B-8404-44FC76A44CAD}"/>
    <dgm:cxn modelId="{04BF0A32-8B78-4178-B123-299BD6A92A65}" srcId="{47E3AD2F-6F5D-423D-8542-47637AF3460D}" destId="{925AB10D-6C48-4692-82E8-17C3B63FF8B8}" srcOrd="0" destOrd="0" parTransId="{22D12DDC-9194-4B40-A6B7-30732226327F}" sibTransId="{0B48EDA7-6285-4C00-811A-63C4D5C4B166}"/>
    <dgm:cxn modelId="{28070339-0EEB-4925-9C3E-56B8CB127087}" type="presOf" srcId="{8C959F26-CE5A-4F53-A752-B6EC533C4793}" destId="{D4E2931A-B446-49CA-BB70-98FA95FB9BDD}" srcOrd="0" destOrd="0" presId="urn:microsoft.com/office/officeart/2018/2/layout/IconCircleList"/>
    <dgm:cxn modelId="{2A5D1B3A-EE13-4988-BC1B-88490F94310E}" type="presOf" srcId="{0B48EDA7-6285-4C00-811A-63C4D5C4B166}" destId="{819AB16D-74AB-4674-852E-8EC9740DBE2D}" srcOrd="0" destOrd="0" presId="urn:microsoft.com/office/officeart/2018/2/layout/IconCircleList"/>
    <dgm:cxn modelId="{A99E0093-26DB-416B-86AA-A6419971FD5A}" type="presOf" srcId="{F0331DFE-73AB-4D6D-B2F4-B4B051AA140A}" destId="{BFB7C376-3F5E-4397-8778-61C7906F7416}" srcOrd="0" destOrd="0" presId="urn:microsoft.com/office/officeart/2018/2/layout/IconCircleList"/>
    <dgm:cxn modelId="{4C9EE5CB-1E51-4C10-B7D5-6ECC8F206348}" type="presOf" srcId="{925AB10D-6C48-4692-82E8-17C3B63FF8B8}" destId="{F5D41871-8EEA-47C4-A727-8E00C8A72189}" srcOrd="0" destOrd="0" presId="urn:microsoft.com/office/officeart/2018/2/layout/IconCircleList"/>
    <dgm:cxn modelId="{EA4610CD-C375-45D7-A77D-32E724C8D044}" type="presOf" srcId="{B8021F9F-C9BE-4277-A5DB-F318C35B2BEF}" destId="{E9F995C9-048A-46CC-97E3-9341DE887736}" srcOrd="0" destOrd="0" presId="urn:microsoft.com/office/officeart/2018/2/layout/IconCircleList"/>
    <dgm:cxn modelId="{D4E0B5E0-D4A4-4BEA-986B-1CC7FA55A96D}" type="presOf" srcId="{1182539D-AFA0-4C25-97EA-2B48D46EDD4F}" destId="{A602A7B6-6278-40E5-80E7-A4AE33E974C1}" srcOrd="0" destOrd="0" presId="urn:microsoft.com/office/officeart/2018/2/layout/IconCircleList"/>
    <dgm:cxn modelId="{EC6B1FF1-9C40-4351-960A-45861FDAF0C4}" srcId="{47E3AD2F-6F5D-423D-8542-47637AF3460D}" destId="{6E956650-F2BD-46A7-B5C2-B5BE13493AF4}" srcOrd="1" destOrd="0" parTransId="{416B2B1C-2DC8-49BB-A840-258033588DDE}" sibTransId="{8C959F26-CE5A-4F53-A752-B6EC533C4793}"/>
    <dgm:cxn modelId="{B73C15F4-23ED-4B2E-81EE-206B0FE3C77F}" srcId="{47E3AD2F-6F5D-423D-8542-47637AF3460D}" destId="{F0331DFE-73AB-4D6D-B2F4-B4B051AA140A}" srcOrd="2" destOrd="0" parTransId="{28700885-D4DB-4334-B14F-D7AD993AD1A7}" sibTransId="{B8021F9F-C9BE-4277-A5DB-F318C35B2BEF}"/>
    <dgm:cxn modelId="{45DAAAF7-1B55-459C-A495-EE2C15E2EF12}" type="presOf" srcId="{6E956650-F2BD-46A7-B5C2-B5BE13493AF4}" destId="{CFD63F02-2215-4293-BD08-ADDBF00111AF}" srcOrd="0" destOrd="0" presId="urn:microsoft.com/office/officeart/2018/2/layout/IconCircleList"/>
    <dgm:cxn modelId="{6DAC7F91-8725-489B-8032-79F80F69F707}" type="presParOf" srcId="{D5D87AF6-67E1-466B-BC69-4870028266FA}" destId="{2E594C17-15C1-4882-AFD7-6C43B219A51F}" srcOrd="0" destOrd="0" presId="urn:microsoft.com/office/officeart/2018/2/layout/IconCircleList"/>
    <dgm:cxn modelId="{3422BA53-809A-499B-BF16-614069BB9E07}" type="presParOf" srcId="{2E594C17-15C1-4882-AFD7-6C43B219A51F}" destId="{620FDBD3-39B0-4B2C-81C7-70085676C784}" srcOrd="0" destOrd="0" presId="urn:microsoft.com/office/officeart/2018/2/layout/IconCircleList"/>
    <dgm:cxn modelId="{0382010F-3A38-4E45-B9FA-0F5DCB52B9B8}" type="presParOf" srcId="{620FDBD3-39B0-4B2C-81C7-70085676C784}" destId="{16006260-778E-47C7-A04B-E88E01A7FE53}" srcOrd="0" destOrd="0" presId="urn:microsoft.com/office/officeart/2018/2/layout/IconCircleList"/>
    <dgm:cxn modelId="{52D58FC1-3BE3-4BAF-9F1E-28DE55A1DFF0}" type="presParOf" srcId="{620FDBD3-39B0-4B2C-81C7-70085676C784}" destId="{BF39FDEA-8FB1-4637-AFFB-386B75CAA5BD}" srcOrd="1" destOrd="0" presId="urn:microsoft.com/office/officeart/2018/2/layout/IconCircleList"/>
    <dgm:cxn modelId="{957B1DE8-E9CF-4430-896F-C4498C4BA4C4}" type="presParOf" srcId="{620FDBD3-39B0-4B2C-81C7-70085676C784}" destId="{F901C820-9C27-4E75-B814-42DCCFE45FE5}" srcOrd="2" destOrd="0" presId="urn:microsoft.com/office/officeart/2018/2/layout/IconCircleList"/>
    <dgm:cxn modelId="{BBC0CF46-0E1E-4516-854A-15A2199B51DE}" type="presParOf" srcId="{620FDBD3-39B0-4B2C-81C7-70085676C784}" destId="{F5D41871-8EEA-47C4-A727-8E00C8A72189}" srcOrd="3" destOrd="0" presId="urn:microsoft.com/office/officeart/2018/2/layout/IconCircleList"/>
    <dgm:cxn modelId="{62C218F7-81D9-4CD5-B458-9945A1206623}" type="presParOf" srcId="{2E594C17-15C1-4882-AFD7-6C43B219A51F}" destId="{819AB16D-74AB-4674-852E-8EC9740DBE2D}" srcOrd="1" destOrd="0" presId="urn:microsoft.com/office/officeart/2018/2/layout/IconCircleList"/>
    <dgm:cxn modelId="{984028CC-9671-413B-8105-F1740A3061C0}" type="presParOf" srcId="{2E594C17-15C1-4882-AFD7-6C43B219A51F}" destId="{8DEC7C2F-3119-4446-8BD8-A188DA654C57}" srcOrd="2" destOrd="0" presId="urn:microsoft.com/office/officeart/2018/2/layout/IconCircleList"/>
    <dgm:cxn modelId="{8F2F3328-32CA-4972-A429-E2985D8FE6D0}" type="presParOf" srcId="{8DEC7C2F-3119-4446-8BD8-A188DA654C57}" destId="{84250C42-AB73-4596-86A5-A8B901E70B3B}" srcOrd="0" destOrd="0" presId="urn:microsoft.com/office/officeart/2018/2/layout/IconCircleList"/>
    <dgm:cxn modelId="{2FF525E7-797C-4B1D-92CA-F2EC992FF010}" type="presParOf" srcId="{8DEC7C2F-3119-4446-8BD8-A188DA654C57}" destId="{28287FA9-5B56-47B5-8176-6745B8494139}" srcOrd="1" destOrd="0" presId="urn:microsoft.com/office/officeart/2018/2/layout/IconCircleList"/>
    <dgm:cxn modelId="{AF8D145D-3D72-4D21-9B0B-5FDDF86160F2}" type="presParOf" srcId="{8DEC7C2F-3119-4446-8BD8-A188DA654C57}" destId="{31693749-698E-4687-9FEA-BB7806BB00E3}" srcOrd="2" destOrd="0" presId="urn:microsoft.com/office/officeart/2018/2/layout/IconCircleList"/>
    <dgm:cxn modelId="{6D79F9AD-72F1-4BAE-AF49-E342D51267B5}" type="presParOf" srcId="{8DEC7C2F-3119-4446-8BD8-A188DA654C57}" destId="{CFD63F02-2215-4293-BD08-ADDBF00111AF}" srcOrd="3" destOrd="0" presId="urn:microsoft.com/office/officeart/2018/2/layout/IconCircleList"/>
    <dgm:cxn modelId="{65E2E48F-FB75-43E8-A51D-0B2796DEF3C9}" type="presParOf" srcId="{2E594C17-15C1-4882-AFD7-6C43B219A51F}" destId="{D4E2931A-B446-49CA-BB70-98FA95FB9BDD}" srcOrd="3" destOrd="0" presId="urn:microsoft.com/office/officeart/2018/2/layout/IconCircleList"/>
    <dgm:cxn modelId="{3B99376D-8ECE-427B-982E-D95907AA2D9E}" type="presParOf" srcId="{2E594C17-15C1-4882-AFD7-6C43B219A51F}" destId="{8B07EED0-3D58-4785-86BB-6AD4A9D1C182}" srcOrd="4" destOrd="0" presId="urn:microsoft.com/office/officeart/2018/2/layout/IconCircleList"/>
    <dgm:cxn modelId="{4E3498AD-E5E7-47A1-B3A4-A23637E84587}" type="presParOf" srcId="{8B07EED0-3D58-4785-86BB-6AD4A9D1C182}" destId="{61EAC9F1-BEEC-427A-90D9-AC02AA9A1EB9}" srcOrd="0" destOrd="0" presId="urn:microsoft.com/office/officeart/2018/2/layout/IconCircleList"/>
    <dgm:cxn modelId="{D63E0CAD-540C-482A-AF87-A725598EECCC}" type="presParOf" srcId="{8B07EED0-3D58-4785-86BB-6AD4A9D1C182}" destId="{26CAB537-5356-4BBA-B854-AACA8A9DD962}" srcOrd="1" destOrd="0" presId="urn:microsoft.com/office/officeart/2018/2/layout/IconCircleList"/>
    <dgm:cxn modelId="{0CE5ABEC-4C80-4C0C-8B8A-0EC44AB14B8E}" type="presParOf" srcId="{8B07EED0-3D58-4785-86BB-6AD4A9D1C182}" destId="{78C6EC51-CD0E-4A85-BB7F-848EEDDD6EDC}" srcOrd="2" destOrd="0" presId="urn:microsoft.com/office/officeart/2018/2/layout/IconCircleList"/>
    <dgm:cxn modelId="{42BBAC7D-2D26-43FF-986D-656163022692}" type="presParOf" srcId="{8B07EED0-3D58-4785-86BB-6AD4A9D1C182}" destId="{BFB7C376-3F5E-4397-8778-61C7906F7416}" srcOrd="3" destOrd="0" presId="urn:microsoft.com/office/officeart/2018/2/layout/IconCircleList"/>
    <dgm:cxn modelId="{6F4EAA31-85AD-4316-AB62-9E5B43BF914A}" type="presParOf" srcId="{2E594C17-15C1-4882-AFD7-6C43B219A51F}" destId="{E9F995C9-048A-46CC-97E3-9341DE887736}" srcOrd="5" destOrd="0" presId="urn:microsoft.com/office/officeart/2018/2/layout/IconCircleList"/>
    <dgm:cxn modelId="{6DA28A6D-F030-4F35-8F73-7E06A53B0644}" type="presParOf" srcId="{2E594C17-15C1-4882-AFD7-6C43B219A51F}" destId="{B654C0A5-E6AF-4DE8-A84F-83F173403898}" srcOrd="6" destOrd="0" presId="urn:microsoft.com/office/officeart/2018/2/layout/IconCircleList"/>
    <dgm:cxn modelId="{E801683F-9CBB-4EAF-828F-E4385341CB59}" type="presParOf" srcId="{B654C0A5-E6AF-4DE8-A84F-83F173403898}" destId="{97B1DDB6-F085-4928-A730-6FADD2D9EEEA}" srcOrd="0" destOrd="0" presId="urn:microsoft.com/office/officeart/2018/2/layout/IconCircleList"/>
    <dgm:cxn modelId="{A77B5A57-744E-477E-B2E5-407B5E90C2FE}" type="presParOf" srcId="{B654C0A5-E6AF-4DE8-A84F-83F173403898}" destId="{58FDD3F3-644C-4E3E-870D-7D62E83B9364}" srcOrd="1" destOrd="0" presId="urn:microsoft.com/office/officeart/2018/2/layout/IconCircleList"/>
    <dgm:cxn modelId="{86EC17FB-3751-49D7-971C-CEC42413FA1B}" type="presParOf" srcId="{B654C0A5-E6AF-4DE8-A84F-83F173403898}" destId="{4A8E147A-3A6D-46A8-B48F-C022E02AB4D6}" srcOrd="2" destOrd="0" presId="urn:microsoft.com/office/officeart/2018/2/layout/IconCircleList"/>
    <dgm:cxn modelId="{0B105336-83B4-4D2D-BEB1-4EB4330474D5}" type="presParOf" srcId="{B654C0A5-E6AF-4DE8-A84F-83F173403898}" destId="{A602A7B6-6278-40E5-80E7-A4AE33E974C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687C2-8204-4BD6-A009-8491469335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858505-F3F0-4B25-923A-618237F3AFEE}">
      <dgm:prSet/>
      <dgm:spPr/>
      <dgm:t>
        <a:bodyPr/>
        <a:lstStyle/>
        <a:p>
          <a:pPr>
            <a:lnSpc>
              <a:spcPct val="100000"/>
            </a:lnSpc>
          </a:pPr>
          <a:r>
            <a:rPr lang="en-US"/>
            <a:t>After the cost function </a:t>
          </a:r>
          <a:r>
            <a:rPr lang="en-US" err="1"/>
            <a:t>ε</a:t>
          </a:r>
          <a:r>
            <a:rPr lang="en-US" baseline="-25000" err="1"/>
            <a:t>t</a:t>
          </a:r>
          <a:r>
            <a:rPr lang="en-US"/>
            <a:t> has been computed. Backpropagation of the error takes place to adjust the network’s weights.</a:t>
          </a:r>
          <a:r>
            <a:rPr lang="en-US">
              <a:latin typeface="Century Gothic"/>
            </a:rPr>
            <a:t> </a:t>
          </a:r>
          <a:endParaRPr lang="en-US"/>
        </a:p>
      </dgm:t>
    </dgm:pt>
    <dgm:pt modelId="{1F611B6A-01A4-4ADA-A2C2-1723B67321D6}" type="parTrans" cxnId="{F16E676D-D205-4A29-A2A3-6956008BFA02}">
      <dgm:prSet/>
      <dgm:spPr/>
      <dgm:t>
        <a:bodyPr/>
        <a:lstStyle/>
        <a:p>
          <a:endParaRPr lang="en-US"/>
        </a:p>
      </dgm:t>
    </dgm:pt>
    <dgm:pt modelId="{C1BA8DC6-6659-414B-95C7-DACC715388C2}" type="sibTrans" cxnId="{F16E676D-D205-4A29-A2A3-6956008BFA02}">
      <dgm:prSet/>
      <dgm:spPr/>
      <dgm:t>
        <a:bodyPr/>
        <a:lstStyle/>
        <a:p>
          <a:endParaRPr lang="en-US"/>
        </a:p>
      </dgm:t>
    </dgm:pt>
    <dgm:pt modelId="{3A439E53-CAD4-47F7-8866-FA706DC87F83}">
      <dgm:prSet/>
      <dgm:spPr/>
      <dgm:t>
        <a:bodyPr/>
        <a:lstStyle/>
        <a:p>
          <a:pPr>
            <a:lnSpc>
              <a:spcPct val="100000"/>
            </a:lnSpc>
          </a:pPr>
          <a:r>
            <a:rPr lang="en-US"/>
            <a:t>Every neuron responsible for calculating the output associated with this cost function would be affected.</a:t>
          </a:r>
          <a:r>
            <a:rPr lang="en-US">
              <a:latin typeface="Century Gothic"/>
            </a:rPr>
            <a:t> </a:t>
          </a:r>
          <a:endParaRPr lang="en-US"/>
        </a:p>
      </dgm:t>
    </dgm:pt>
    <dgm:pt modelId="{F7AA1FDF-35E2-4ACB-9853-779BEC6A4B45}" type="parTrans" cxnId="{05A7D650-E8D7-40F9-8297-5C8D45087325}">
      <dgm:prSet/>
      <dgm:spPr/>
      <dgm:t>
        <a:bodyPr/>
        <a:lstStyle/>
        <a:p>
          <a:endParaRPr lang="en-US"/>
        </a:p>
      </dgm:t>
    </dgm:pt>
    <dgm:pt modelId="{6B77F7F9-8CDF-48C6-B513-7C8FF0EC366F}" type="sibTrans" cxnId="{05A7D650-E8D7-40F9-8297-5C8D45087325}">
      <dgm:prSet/>
      <dgm:spPr/>
      <dgm:t>
        <a:bodyPr/>
        <a:lstStyle/>
        <a:p>
          <a:endParaRPr lang="en-US"/>
        </a:p>
      </dgm:t>
    </dgm:pt>
    <dgm:pt modelId="{03C95D50-4855-4A5E-AE76-0463F04E86F3}">
      <dgm:prSet/>
      <dgm:spPr/>
      <dgm:t>
        <a:bodyPr/>
        <a:lstStyle/>
        <a:p>
          <a:pPr>
            <a:lnSpc>
              <a:spcPct val="100000"/>
            </a:lnSpc>
          </a:pPr>
          <a:r>
            <a:rPr lang="en-US">
              <a:latin typeface="Century Gothic"/>
            </a:rPr>
            <a:t>The</a:t>
          </a:r>
          <a:r>
            <a:rPr lang="en-US"/>
            <a:t> weights are updated to minimize that error.</a:t>
          </a:r>
        </a:p>
      </dgm:t>
    </dgm:pt>
    <dgm:pt modelId="{C4B02349-880A-499D-9D7C-715CF49EB0CC}" type="parTrans" cxnId="{3623C7CD-ADC3-4539-9713-4B6A26347EF5}">
      <dgm:prSet/>
      <dgm:spPr/>
      <dgm:t>
        <a:bodyPr/>
        <a:lstStyle/>
        <a:p>
          <a:endParaRPr lang="en-US"/>
        </a:p>
      </dgm:t>
    </dgm:pt>
    <dgm:pt modelId="{874D7932-F67A-499B-B907-15EE1022D0A5}" type="sibTrans" cxnId="{3623C7CD-ADC3-4539-9713-4B6A26347EF5}">
      <dgm:prSet/>
      <dgm:spPr/>
      <dgm:t>
        <a:bodyPr/>
        <a:lstStyle/>
        <a:p>
          <a:endParaRPr lang="en-US"/>
        </a:p>
      </dgm:t>
    </dgm:pt>
    <dgm:pt modelId="{B00F9AF1-3D94-4F94-9816-F005E831FFBD}">
      <dgm:prSet/>
      <dgm:spPr/>
      <dgm:t>
        <a:bodyPr/>
        <a:lstStyle/>
        <a:p>
          <a:pPr>
            <a:lnSpc>
              <a:spcPct val="100000"/>
            </a:lnSpc>
          </a:pPr>
          <a:r>
            <a:rPr lang="en-US">
              <a:latin typeface="Century Gothic"/>
            </a:rPr>
            <a:t>In</a:t>
          </a:r>
          <a:r>
            <a:rPr lang="en-US"/>
            <a:t> RNNs, for any time point t, all the neurons with previous time </a:t>
          </a:r>
          <a:r>
            <a:rPr lang="en-US">
              <a:latin typeface="Century Gothic"/>
            </a:rPr>
            <a:t>points</a:t>
          </a:r>
          <a:r>
            <a:rPr lang="en-US"/>
            <a:t> contributed for the computation of </a:t>
          </a:r>
          <a:r>
            <a:rPr lang="en-US" err="1"/>
            <a:t>ε</a:t>
          </a:r>
          <a:r>
            <a:rPr lang="en-US" baseline="-25000" err="1"/>
            <a:t>t</a:t>
          </a:r>
          <a:r>
            <a:rPr lang="en-US"/>
            <a:t> . So, all neurons in this time frame need to be updated.</a:t>
          </a:r>
        </a:p>
      </dgm:t>
    </dgm:pt>
    <dgm:pt modelId="{F728AA60-E7C5-42ED-93B2-DCBD326121D3}" type="parTrans" cxnId="{5345039D-02D0-4480-94EF-375941D3CEC2}">
      <dgm:prSet/>
      <dgm:spPr/>
      <dgm:t>
        <a:bodyPr/>
        <a:lstStyle/>
        <a:p>
          <a:endParaRPr lang="en-US"/>
        </a:p>
      </dgm:t>
    </dgm:pt>
    <dgm:pt modelId="{2FF05709-460A-498F-A16A-86825046BF55}" type="sibTrans" cxnId="{5345039D-02D0-4480-94EF-375941D3CEC2}">
      <dgm:prSet/>
      <dgm:spPr/>
      <dgm:t>
        <a:bodyPr/>
        <a:lstStyle/>
        <a:p>
          <a:endParaRPr lang="en-US"/>
        </a:p>
      </dgm:t>
    </dgm:pt>
    <dgm:pt modelId="{3A586C20-EC77-43BC-8BD7-BE959B02115D}" type="pres">
      <dgm:prSet presAssocID="{944687C2-8204-4BD6-A009-849146933513}" presName="root" presStyleCnt="0">
        <dgm:presLayoutVars>
          <dgm:dir/>
          <dgm:resizeHandles val="exact"/>
        </dgm:presLayoutVars>
      </dgm:prSet>
      <dgm:spPr/>
    </dgm:pt>
    <dgm:pt modelId="{5A060836-6720-40D0-84D6-774AFF1DCAE8}" type="pres">
      <dgm:prSet presAssocID="{E1858505-F3F0-4B25-923A-618237F3AFEE}" presName="compNode" presStyleCnt="0"/>
      <dgm:spPr/>
    </dgm:pt>
    <dgm:pt modelId="{CC5E8023-0E46-448B-B2C6-E363BB4DFD30}" type="pres">
      <dgm:prSet presAssocID="{E1858505-F3F0-4B25-923A-618237F3AFEE}" presName="bgRect" presStyleLbl="bgShp" presStyleIdx="0" presStyleCnt="4"/>
      <dgm:spPr/>
    </dgm:pt>
    <dgm:pt modelId="{5D8E9230-C04E-4555-8F4C-54071FD41136}" type="pres">
      <dgm:prSet presAssocID="{E1858505-F3F0-4B25-923A-618237F3AF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DCE8541-35BF-4A5E-B502-11E2DB1E7BD9}" type="pres">
      <dgm:prSet presAssocID="{E1858505-F3F0-4B25-923A-618237F3AFEE}" presName="spaceRect" presStyleCnt="0"/>
      <dgm:spPr/>
    </dgm:pt>
    <dgm:pt modelId="{ACEE15E7-C787-46CA-87FF-4B74116F781E}" type="pres">
      <dgm:prSet presAssocID="{E1858505-F3F0-4B25-923A-618237F3AFEE}" presName="parTx" presStyleLbl="revTx" presStyleIdx="0" presStyleCnt="4">
        <dgm:presLayoutVars>
          <dgm:chMax val="0"/>
          <dgm:chPref val="0"/>
        </dgm:presLayoutVars>
      </dgm:prSet>
      <dgm:spPr/>
    </dgm:pt>
    <dgm:pt modelId="{A72D6313-3536-49A6-87FB-4FA65749A5D6}" type="pres">
      <dgm:prSet presAssocID="{C1BA8DC6-6659-414B-95C7-DACC715388C2}" presName="sibTrans" presStyleCnt="0"/>
      <dgm:spPr/>
    </dgm:pt>
    <dgm:pt modelId="{57D7D9A2-777A-4A06-BB0F-62662977EBC7}" type="pres">
      <dgm:prSet presAssocID="{3A439E53-CAD4-47F7-8866-FA706DC87F83}" presName="compNode" presStyleCnt="0"/>
      <dgm:spPr/>
    </dgm:pt>
    <dgm:pt modelId="{4FDC6A29-C7CE-46FC-9289-D47E70C8F910}" type="pres">
      <dgm:prSet presAssocID="{3A439E53-CAD4-47F7-8866-FA706DC87F83}" presName="bgRect" presStyleLbl="bgShp" presStyleIdx="1" presStyleCnt="4"/>
      <dgm:spPr/>
    </dgm:pt>
    <dgm:pt modelId="{B04FFA12-6599-438D-8DCC-F55A13F00D34}" type="pres">
      <dgm:prSet presAssocID="{3A439E53-CAD4-47F7-8866-FA706DC87F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5A8C6C9F-DF2F-4F53-8DC4-C980460E83BB}" type="pres">
      <dgm:prSet presAssocID="{3A439E53-CAD4-47F7-8866-FA706DC87F83}" presName="spaceRect" presStyleCnt="0"/>
      <dgm:spPr/>
    </dgm:pt>
    <dgm:pt modelId="{47F23C7F-84C7-450D-960A-F9F4F950A8D8}" type="pres">
      <dgm:prSet presAssocID="{3A439E53-CAD4-47F7-8866-FA706DC87F83}" presName="parTx" presStyleLbl="revTx" presStyleIdx="1" presStyleCnt="4">
        <dgm:presLayoutVars>
          <dgm:chMax val="0"/>
          <dgm:chPref val="0"/>
        </dgm:presLayoutVars>
      </dgm:prSet>
      <dgm:spPr/>
    </dgm:pt>
    <dgm:pt modelId="{0F2BFB6E-A372-41E8-8998-BA007ED2D655}" type="pres">
      <dgm:prSet presAssocID="{6B77F7F9-8CDF-48C6-B513-7C8FF0EC366F}" presName="sibTrans" presStyleCnt="0"/>
      <dgm:spPr/>
    </dgm:pt>
    <dgm:pt modelId="{D77DA800-9376-4345-A894-D2B03578C395}" type="pres">
      <dgm:prSet presAssocID="{03C95D50-4855-4A5E-AE76-0463F04E86F3}" presName="compNode" presStyleCnt="0"/>
      <dgm:spPr/>
    </dgm:pt>
    <dgm:pt modelId="{6AB79BBB-3ECB-4B97-A31C-EB12FAEBD7CC}" type="pres">
      <dgm:prSet presAssocID="{03C95D50-4855-4A5E-AE76-0463F04E86F3}" presName="bgRect" presStyleLbl="bgShp" presStyleIdx="2" presStyleCnt="4"/>
      <dgm:spPr/>
    </dgm:pt>
    <dgm:pt modelId="{39924C17-51C1-4299-AD1A-01995B2C189C}" type="pres">
      <dgm:prSet presAssocID="{03C95D50-4855-4A5E-AE76-0463F04E86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mbbell"/>
        </a:ext>
      </dgm:extLst>
    </dgm:pt>
    <dgm:pt modelId="{B82EC0DB-2D84-41C7-ACA9-079237D1A0F8}" type="pres">
      <dgm:prSet presAssocID="{03C95D50-4855-4A5E-AE76-0463F04E86F3}" presName="spaceRect" presStyleCnt="0"/>
      <dgm:spPr/>
    </dgm:pt>
    <dgm:pt modelId="{46C993E6-E56A-4ADD-A590-EC2FC2782246}" type="pres">
      <dgm:prSet presAssocID="{03C95D50-4855-4A5E-AE76-0463F04E86F3}" presName="parTx" presStyleLbl="revTx" presStyleIdx="2" presStyleCnt="4">
        <dgm:presLayoutVars>
          <dgm:chMax val="0"/>
          <dgm:chPref val="0"/>
        </dgm:presLayoutVars>
      </dgm:prSet>
      <dgm:spPr/>
    </dgm:pt>
    <dgm:pt modelId="{25010C92-C105-4CD8-B0EA-E0AD9E5A8C66}" type="pres">
      <dgm:prSet presAssocID="{874D7932-F67A-499B-B907-15EE1022D0A5}" presName="sibTrans" presStyleCnt="0"/>
      <dgm:spPr/>
    </dgm:pt>
    <dgm:pt modelId="{404F4DD1-5498-449C-AD19-110E45E4805E}" type="pres">
      <dgm:prSet presAssocID="{B00F9AF1-3D94-4F94-9816-F005E831FFBD}" presName="compNode" presStyleCnt="0"/>
      <dgm:spPr/>
    </dgm:pt>
    <dgm:pt modelId="{C1747610-6D24-4966-8ADD-5BCDA5BB97DB}" type="pres">
      <dgm:prSet presAssocID="{B00F9AF1-3D94-4F94-9816-F005E831FFBD}" presName="bgRect" presStyleLbl="bgShp" presStyleIdx="3" presStyleCnt="4"/>
      <dgm:spPr/>
    </dgm:pt>
    <dgm:pt modelId="{4C4424E7-DE24-4C7D-9DAB-9D2CDFFE9F3B}" type="pres">
      <dgm:prSet presAssocID="{B00F9AF1-3D94-4F94-9816-F005E831FF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n in head"/>
        </a:ext>
      </dgm:extLst>
    </dgm:pt>
    <dgm:pt modelId="{273AD750-C664-4551-9237-23FBA5B4952F}" type="pres">
      <dgm:prSet presAssocID="{B00F9AF1-3D94-4F94-9816-F005E831FFBD}" presName="spaceRect" presStyleCnt="0"/>
      <dgm:spPr/>
    </dgm:pt>
    <dgm:pt modelId="{72362EE2-33AC-4317-9128-EDC5A3E6D023}" type="pres">
      <dgm:prSet presAssocID="{B00F9AF1-3D94-4F94-9816-F005E831FFBD}" presName="parTx" presStyleLbl="revTx" presStyleIdx="3" presStyleCnt="4">
        <dgm:presLayoutVars>
          <dgm:chMax val="0"/>
          <dgm:chPref val="0"/>
        </dgm:presLayoutVars>
      </dgm:prSet>
      <dgm:spPr/>
    </dgm:pt>
  </dgm:ptLst>
  <dgm:cxnLst>
    <dgm:cxn modelId="{BE816C61-7058-4305-AB24-D6632AFBB7EE}" type="presOf" srcId="{3A439E53-CAD4-47F7-8866-FA706DC87F83}" destId="{47F23C7F-84C7-450D-960A-F9F4F950A8D8}" srcOrd="0" destOrd="0" presId="urn:microsoft.com/office/officeart/2018/2/layout/IconVerticalSolidList"/>
    <dgm:cxn modelId="{F16E676D-D205-4A29-A2A3-6956008BFA02}" srcId="{944687C2-8204-4BD6-A009-849146933513}" destId="{E1858505-F3F0-4B25-923A-618237F3AFEE}" srcOrd="0" destOrd="0" parTransId="{1F611B6A-01A4-4ADA-A2C2-1723B67321D6}" sibTransId="{C1BA8DC6-6659-414B-95C7-DACC715388C2}"/>
    <dgm:cxn modelId="{05A7D650-E8D7-40F9-8297-5C8D45087325}" srcId="{944687C2-8204-4BD6-A009-849146933513}" destId="{3A439E53-CAD4-47F7-8866-FA706DC87F83}" srcOrd="1" destOrd="0" parTransId="{F7AA1FDF-35E2-4ACB-9853-779BEC6A4B45}" sibTransId="{6B77F7F9-8CDF-48C6-B513-7C8FF0EC366F}"/>
    <dgm:cxn modelId="{0E002372-3585-400A-8ACE-72CF10A06B13}" type="presOf" srcId="{944687C2-8204-4BD6-A009-849146933513}" destId="{3A586C20-EC77-43BC-8BD7-BE959B02115D}" srcOrd="0" destOrd="0" presId="urn:microsoft.com/office/officeart/2018/2/layout/IconVerticalSolidList"/>
    <dgm:cxn modelId="{5345039D-02D0-4480-94EF-375941D3CEC2}" srcId="{944687C2-8204-4BD6-A009-849146933513}" destId="{B00F9AF1-3D94-4F94-9816-F005E831FFBD}" srcOrd="3" destOrd="0" parTransId="{F728AA60-E7C5-42ED-93B2-DCBD326121D3}" sibTransId="{2FF05709-460A-498F-A16A-86825046BF55}"/>
    <dgm:cxn modelId="{A3E348AE-E7B3-4B77-8527-70B475C5CA23}" type="presOf" srcId="{E1858505-F3F0-4B25-923A-618237F3AFEE}" destId="{ACEE15E7-C787-46CA-87FF-4B74116F781E}" srcOrd="0" destOrd="0" presId="urn:microsoft.com/office/officeart/2018/2/layout/IconVerticalSolidList"/>
    <dgm:cxn modelId="{359515BC-C260-44B0-BB58-4662E9E2A534}" type="presOf" srcId="{B00F9AF1-3D94-4F94-9816-F005E831FFBD}" destId="{72362EE2-33AC-4317-9128-EDC5A3E6D023}" srcOrd="0" destOrd="0" presId="urn:microsoft.com/office/officeart/2018/2/layout/IconVerticalSolidList"/>
    <dgm:cxn modelId="{3623C7CD-ADC3-4539-9713-4B6A26347EF5}" srcId="{944687C2-8204-4BD6-A009-849146933513}" destId="{03C95D50-4855-4A5E-AE76-0463F04E86F3}" srcOrd="2" destOrd="0" parTransId="{C4B02349-880A-499D-9D7C-715CF49EB0CC}" sibTransId="{874D7932-F67A-499B-B907-15EE1022D0A5}"/>
    <dgm:cxn modelId="{1A5B88D8-0C4C-498B-B0C8-DED5D139FA7B}" type="presOf" srcId="{03C95D50-4855-4A5E-AE76-0463F04E86F3}" destId="{46C993E6-E56A-4ADD-A590-EC2FC2782246}" srcOrd="0" destOrd="0" presId="urn:microsoft.com/office/officeart/2018/2/layout/IconVerticalSolidList"/>
    <dgm:cxn modelId="{864BC4A2-56E4-4792-AF8B-7D6C45BE804F}" type="presParOf" srcId="{3A586C20-EC77-43BC-8BD7-BE959B02115D}" destId="{5A060836-6720-40D0-84D6-774AFF1DCAE8}" srcOrd="0" destOrd="0" presId="urn:microsoft.com/office/officeart/2018/2/layout/IconVerticalSolidList"/>
    <dgm:cxn modelId="{411F829C-6ECC-4103-8F16-562F73D3F358}" type="presParOf" srcId="{5A060836-6720-40D0-84D6-774AFF1DCAE8}" destId="{CC5E8023-0E46-448B-B2C6-E363BB4DFD30}" srcOrd="0" destOrd="0" presId="urn:microsoft.com/office/officeart/2018/2/layout/IconVerticalSolidList"/>
    <dgm:cxn modelId="{D0145473-CA6B-4065-B5BB-8AB778032EC4}" type="presParOf" srcId="{5A060836-6720-40D0-84D6-774AFF1DCAE8}" destId="{5D8E9230-C04E-4555-8F4C-54071FD41136}" srcOrd="1" destOrd="0" presId="urn:microsoft.com/office/officeart/2018/2/layout/IconVerticalSolidList"/>
    <dgm:cxn modelId="{2D876C80-9E51-4A17-90CF-954AEC3478A2}" type="presParOf" srcId="{5A060836-6720-40D0-84D6-774AFF1DCAE8}" destId="{6DCE8541-35BF-4A5E-B502-11E2DB1E7BD9}" srcOrd="2" destOrd="0" presId="urn:microsoft.com/office/officeart/2018/2/layout/IconVerticalSolidList"/>
    <dgm:cxn modelId="{A652FC65-687D-4224-B643-42B121B16B05}" type="presParOf" srcId="{5A060836-6720-40D0-84D6-774AFF1DCAE8}" destId="{ACEE15E7-C787-46CA-87FF-4B74116F781E}" srcOrd="3" destOrd="0" presId="urn:microsoft.com/office/officeart/2018/2/layout/IconVerticalSolidList"/>
    <dgm:cxn modelId="{F7D1E1AB-CF5C-4E89-81FF-CC48F7B8A444}" type="presParOf" srcId="{3A586C20-EC77-43BC-8BD7-BE959B02115D}" destId="{A72D6313-3536-49A6-87FB-4FA65749A5D6}" srcOrd="1" destOrd="0" presId="urn:microsoft.com/office/officeart/2018/2/layout/IconVerticalSolidList"/>
    <dgm:cxn modelId="{382C9719-FC59-4085-8977-1199FB2663F1}" type="presParOf" srcId="{3A586C20-EC77-43BC-8BD7-BE959B02115D}" destId="{57D7D9A2-777A-4A06-BB0F-62662977EBC7}" srcOrd="2" destOrd="0" presId="urn:microsoft.com/office/officeart/2018/2/layout/IconVerticalSolidList"/>
    <dgm:cxn modelId="{2766D1B5-6D89-4B3B-B071-06474180A9C1}" type="presParOf" srcId="{57D7D9A2-777A-4A06-BB0F-62662977EBC7}" destId="{4FDC6A29-C7CE-46FC-9289-D47E70C8F910}" srcOrd="0" destOrd="0" presId="urn:microsoft.com/office/officeart/2018/2/layout/IconVerticalSolidList"/>
    <dgm:cxn modelId="{780FE1E3-F6AB-495C-B7DD-C884947BB9D5}" type="presParOf" srcId="{57D7D9A2-777A-4A06-BB0F-62662977EBC7}" destId="{B04FFA12-6599-438D-8DCC-F55A13F00D34}" srcOrd="1" destOrd="0" presId="urn:microsoft.com/office/officeart/2018/2/layout/IconVerticalSolidList"/>
    <dgm:cxn modelId="{2015C98D-58C6-4D49-AB84-DBC19A506287}" type="presParOf" srcId="{57D7D9A2-777A-4A06-BB0F-62662977EBC7}" destId="{5A8C6C9F-DF2F-4F53-8DC4-C980460E83BB}" srcOrd="2" destOrd="0" presId="urn:microsoft.com/office/officeart/2018/2/layout/IconVerticalSolidList"/>
    <dgm:cxn modelId="{197A793E-35E8-40C3-9683-E21958623ABD}" type="presParOf" srcId="{57D7D9A2-777A-4A06-BB0F-62662977EBC7}" destId="{47F23C7F-84C7-450D-960A-F9F4F950A8D8}" srcOrd="3" destOrd="0" presId="urn:microsoft.com/office/officeart/2018/2/layout/IconVerticalSolidList"/>
    <dgm:cxn modelId="{40412D34-AD7C-46B9-8026-8474BE9B695A}" type="presParOf" srcId="{3A586C20-EC77-43BC-8BD7-BE959B02115D}" destId="{0F2BFB6E-A372-41E8-8998-BA007ED2D655}" srcOrd="3" destOrd="0" presId="urn:microsoft.com/office/officeart/2018/2/layout/IconVerticalSolidList"/>
    <dgm:cxn modelId="{696AF8A4-0DFD-4E43-AE2E-CA4F54944857}" type="presParOf" srcId="{3A586C20-EC77-43BC-8BD7-BE959B02115D}" destId="{D77DA800-9376-4345-A894-D2B03578C395}" srcOrd="4" destOrd="0" presId="urn:microsoft.com/office/officeart/2018/2/layout/IconVerticalSolidList"/>
    <dgm:cxn modelId="{399D152E-B4FC-463E-B564-83FEF03C2061}" type="presParOf" srcId="{D77DA800-9376-4345-A894-D2B03578C395}" destId="{6AB79BBB-3ECB-4B97-A31C-EB12FAEBD7CC}" srcOrd="0" destOrd="0" presId="urn:microsoft.com/office/officeart/2018/2/layout/IconVerticalSolidList"/>
    <dgm:cxn modelId="{F1D38D34-2A2E-41DC-98FD-BB4604E4D268}" type="presParOf" srcId="{D77DA800-9376-4345-A894-D2B03578C395}" destId="{39924C17-51C1-4299-AD1A-01995B2C189C}" srcOrd="1" destOrd="0" presId="urn:microsoft.com/office/officeart/2018/2/layout/IconVerticalSolidList"/>
    <dgm:cxn modelId="{B6593731-CD64-4BC4-9A0F-555E4E42ECF8}" type="presParOf" srcId="{D77DA800-9376-4345-A894-D2B03578C395}" destId="{B82EC0DB-2D84-41C7-ACA9-079237D1A0F8}" srcOrd="2" destOrd="0" presId="urn:microsoft.com/office/officeart/2018/2/layout/IconVerticalSolidList"/>
    <dgm:cxn modelId="{C7A07FB4-F71E-45D6-A9C7-36B3517F40B0}" type="presParOf" srcId="{D77DA800-9376-4345-A894-D2B03578C395}" destId="{46C993E6-E56A-4ADD-A590-EC2FC2782246}" srcOrd="3" destOrd="0" presId="urn:microsoft.com/office/officeart/2018/2/layout/IconVerticalSolidList"/>
    <dgm:cxn modelId="{DA3D7ED3-9201-4B9E-8039-EBF9920A3900}" type="presParOf" srcId="{3A586C20-EC77-43BC-8BD7-BE959B02115D}" destId="{25010C92-C105-4CD8-B0EA-E0AD9E5A8C66}" srcOrd="5" destOrd="0" presId="urn:microsoft.com/office/officeart/2018/2/layout/IconVerticalSolidList"/>
    <dgm:cxn modelId="{0851BDE6-CC88-4FD0-857E-CC7583A8DD36}" type="presParOf" srcId="{3A586C20-EC77-43BC-8BD7-BE959B02115D}" destId="{404F4DD1-5498-449C-AD19-110E45E4805E}" srcOrd="6" destOrd="0" presId="urn:microsoft.com/office/officeart/2018/2/layout/IconVerticalSolidList"/>
    <dgm:cxn modelId="{EEA7BD59-7B23-4E8E-9FD4-8FB2F732319A}" type="presParOf" srcId="{404F4DD1-5498-449C-AD19-110E45E4805E}" destId="{C1747610-6D24-4966-8ADD-5BCDA5BB97DB}" srcOrd="0" destOrd="0" presId="urn:microsoft.com/office/officeart/2018/2/layout/IconVerticalSolidList"/>
    <dgm:cxn modelId="{BAEC8D82-FFC5-4895-9855-93AC31EF54EE}" type="presParOf" srcId="{404F4DD1-5498-449C-AD19-110E45E4805E}" destId="{4C4424E7-DE24-4C7D-9DAB-9D2CDFFE9F3B}" srcOrd="1" destOrd="0" presId="urn:microsoft.com/office/officeart/2018/2/layout/IconVerticalSolidList"/>
    <dgm:cxn modelId="{A61B1EB3-CBAC-4CCC-BF5B-894E3AC4C123}" type="presParOf" srcId="{404F4DD1-5498-449C-AD19-110E45E4805E}" destId="{273AD750-C664-4551-9237-23FBA5B4952F}" srcOrd="2" destOrd="0" presId="urn:microsoft.com/office/officeart/2018/2/layout/IconVerticalSolidList"/>
    <dgm:cxn modelId="{31A503F6-76BD-4A0A-9E5E-680DE48B6C39}" type="presParOf" srcId="{404F4DD1-5498-449C-AD19-110E45E4805E}" destId="{72362EE2-33AC-4317-9128-EDC5A3E6D0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2B2B4-591A-49B2-A252-25437150DD69}">
      <dsp:nvSpPr>
        <dsp:cNvPr id="0" name=""/>
        <dsp:cNvSpPr/>
      </dsp:nvSpPr>
      <dsp:spPr>
        <a:xfrm>
          <a:off x="0" y="1067167"/>
          <a:ext cx="7869301" cy="19701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963EA-BF94-42A7-AE55-8DC94D908CAF}">
      <dsp:nvSpPr>
        <dsp:cNvPr id="0" name=""/>
        <dsp:cNvSpPr/>
      </dsp:nvSpPr>
      <dsp:spPr>
        <a:xfrm>
          <a:off x="595972" y="1510452"/>
          <a:ext cx="1083585" cy="1083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F71361-D782-4A5D-9D31-8CD2DA7AB85E}">
      <dsp:nvSpPr>
        <dsp:cNvPr id="0" name=""/>
        <dsp:cNvSpPr/>
      </dsp:nvSpPr>
      <dsp:spPr>
        <a:xfrm>
          <a:off x="2275529" y="1067167"/>
          <a:ext cx="5593771" cy="197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508" tIns="208508" rIns="208508" bIns="208508" numCol="1" spcCol="1270" anchor="ctr" anchorCtr="0">
          <a:noAutofit/>
        </a:bodyPr>
        <a:lstStyle/>
        <a:p>
          <a:pPr marL="0" lvl="0" indent="0" algn="l" defTabSz="889000">
            <a:lnSpc>
              <a:spcPct val="100000"/>
            </a:lnSpc>
            <a:spcBef>
              <a:spcPct val="0"/>
            </a:spcBef>
            <a:spcAft>
              <a:spcPct val="35000"/>
            </a:spcAft>
            <a:buNone/>
          </a:pPr>
          <a:r>
            <a:rPr lang="en-US" sz="2000" kern="1200"/>
            <a:t>A portfolio is defined as a set of financial assets like stocks, bonds, commodities, cash and cash equivalents that are held by an individual, a financial institution or an investment firm.</a:t>
          </a:r>
        </a:p>
      </dsp:txBody>
      <dsp:txXfrm>
        <a:off x="2275529" y="1067167"/>
        <a:ext cx="5593771" cy="1970155"/>
      </dsp:txXfrm>
    </dsp:sp>
    <dsp:sp modelId="{A6250259-7687-4C98-B52C-6BF073A07444}">
      <dsp:nvSpPr>
        <dsp:cNvPr id="0" name=""/>
        <dsp:cNvSpPr/>
      </dsp:nvSpPr>
      <dsp:spPr>
        <a:xfrm>
          <a:off x="0" y="3529862"/>
          <a:ext cx="7869301" cy="19701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BBDE5-0B2F-4C50-85F7-AF67C721744E}">
      <dsp:nvSpPr>
        <dsp:cNvPr id="0" name=""/>
        <dsp:cNvSpPr/>
      </dsp:nvSpPr>
      <dsp:spPr>
        <a:xfrm>
          <a:off x="595972" y="3973147"/>
          <a:ext cx="1083585" cy="1083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D956B-AD4D-475A-8502-6EAD2B00907F}">
      <dsp:nvSpPr>
        <dsp:cNvPr id="0" name=""/>
        <dsp:cNvSpPr/>
      </dsp:nvSpPr>
      <dsp:spPr>
        <a:xfrm>
          <a:off x="2275529" y="3529862"/>
          <a:ext cx="5593771" cy="1970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508" tIns="208508" rIns="208508" bIns="208508" numCol="1" spcCol="1270" anchor="ctr" anchorCtr="0">
          <a:noAutofit/>
        </a:bodyPr>
        <a:lstStyle/>
        <a:p>
          <a:pPr marL="0" lvl="0" indent="0" algn="l" defTabSz="889000">
            <a:lnSpc>
              <a:spcPct val="100000"/>
            </a:lnSpc>
            <a:spcBef>
              <a:spcPct val="0"/>
            </a:spcBef>
            <a:spcAft>
              <a:spcPct val="35000"/>
            </a:spcAft>
            <a:buNone/>
          </a:pPr>
          <a:r>
            <a:rPr lang="en-US" sz="2000" kern="1200"/>
            <a:t>Portfolio optimization refers to the process of choosing the best portfolio that maximizes expected return and minimizes financial risk.</a:t>
          </a:r>
        </a:p>
      </dsp:txBody>
      <dsp:txXfrm>
        <a:off x="2275529" y="3529862"/>
        <a:ext cx="5593771" cy="1970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02D83-CE85-418F-96ED-271D367CB7E3}">
      <dsp:nvSpPr>
        <dsp:cNvPr id="0" name=""/>
        <dsp:cNvSpPr/>
      </dsp:nvSpPr>
      <dsp:spPr>
        <a:xfrm>
          <a:off x="0" y="1230476"/>
          <a:ext cx="8532304" cy="227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35A022-DD45-423E-95C2-B1514F9DEFD2}">
      <dsp:nvSpPr>
        <dsp:cNvPr id="0" name=""/>
        <dsp:cNvSpPr/>
      </dsp:nvSpPr>
      <dsp:spPr>
        <a:xfrm>
          <a:off x="687173" y="1741597"/>
          <a:ext cx="1249406" cy="1249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62BEB-0B3A-4C6A-A4D5-D47EA10DAB40}">
      <dsp:nvSpPr>
        <dsp:cNvPr id="0" name=""/>
        <dsp:cNvSpPr/>
      </dsp:nvSpPr>
      <dsp:spPr>
        <a:xfrm>
          <a:off x="2623754" y="1230476"/>
          <a:ext cx="5908549" cy="227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416" tIns="240416" rIns="240416" bIns="240416" numCol="1" spcCol="1270" anchor="ctr" anchorCtr="0">
          <a:noAutofit/>
        </a:bodyPr>
        <a:lstStyle/>
        <a:p>
          <a:pPr marL="0" lvl="0" indent="0" algn="l" defTabSz="977900" rtl="0">
            <a:lnSpc>
              <a:spcPct val="100000"/>
            </a:lnSpc>
            <a:spcBef>
              <a:spcPct val="0"/>
            </a:spcBef>
            <a:spcAft>
              <a:spcPct val="35000"/>
            </a:spcAft>
            <a:buNone/>
          </a:pPr>
          <a:r>
            <a:rPr lang="en-US" sz="2200" kern="1200">
              <a:latin typeface="Century Gothic"/>
            </a:rPr>
            <a:t> We</a:t>
          </a:r>
          <a:r>
            <a:rPr lang="en-US" sz="2200" kern="1200"/>
            <a:t> solved a known Markov Decision Process. </a:t>
          </a:r>
          <a:r>
            <a:rPr lang="en-US" sz="2200" kern="1200">
              <a:latin typeface="Century Gothic"/>
            </a:rPr>
            <a:t>We</a:t>
          </a:r>
          <a:r>
            <a:rPr lang="en-US" sz="2200" kern="1200"/>
            <a:t> are assuming that we have with us the transition probabilities from a Markov state s to all its successor states s’, given action a. </a:t>
          </a:r>
        </a:p>
      </dsp:txBody>
      <dsp:txXfrm>
        <a:off x="2623754" y="1230476"/>
        <a:ext cx="5908549" cy="2271648"/>
      </dsp:txXfrm>
    </dsp:sp>
    <dsp:sp modelId="{8CC72372-2C0E-4A10-9C18-BE567EC7CE90}">
      <dsp:nvSpPr>
        <dsp:cNvPr id="0" name=""/>
        <dsp:cNvSpPr/>
      </dsp:nvSpPr>
      <dsp:spPr>
        <a:xfrm>
          <a:off x="0" y="4070037"/>
          <a:ext cx="8532304" cy="227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2A23E-7292-413E-A5CB-CE1CA25EFD97}">
      <dsp:nvSpPr>
        <dsp:cNvPr id="0" name=""/>
        <dsp:cNvSpPr/>
      </dsp:nvSpPr>
      <dsp:spPr>
        <a:xfrm>
          <a:off x="687173" y="4581158"/>
          <a:ext cx="1249406" cy="1249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4281D-86E1-468C-8797-402DAC1415DA}">
      <dsp:nvSpPr>
        <dsp:cNvPr id="0" name=""/>
        <dsp:cNvSpPr/>
      </dsp:nvSpPr>
      <dsp:spPr>
        <a:xfrm>
          <a:off x="2623754" y="4070037"/>
          <a:ext cx="5908549" cy="227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416" tIns="240416" rIns="240416" bIns="240416" numCol="1" spcCol="1270" anchor="ctr" anchorCtr="0">
          <a:noAutofit/>
        </a:bodyPr>
        <a:lstStyle/>
        <a:p>
          <a:pPr marL="0" lvl="0" indent="0" algn="l" defTabSz="977900">
            <a:lnSpc>
              <a:spcPct val="100000"/>
            </a:lnSpc>
            <a:spcBef>
              <a:spcPct val="0"/>
            </a:spcBef>
            <a:spcAft>
              <a:spcPct val="35000"/>
            </a:spcAft>
            <a:buNone/>
          </a:pPr>
          <a:r>
            <a:rPr lang="en-US" sz="2200" kern="1200">
              <a:latin typeface="Century Gothic"/>
            </a:rPr>
            <a:t>We</a:t>
          </a:r>
          <a:r>
            <a:rPr lang="en-US" sz="2200" kern="1200"/>
            <a:t> need to explore model-free prediction and control in which we estimate and optimize the value function of an unknown Markov Decision Process.</a:t>
          </a:r>
        </a:p>
      </dsp:txBody>
      <dsp:txXfrm>
        <a:off x="2623754" y="4070037"/>
        <a:ext cx="5908549" cy="2271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06260-778E-47C7-A04B-E88E01A7FE53}">
      <dsp:nvSpPr>
        <dsp:cNvPr id="0" name=""/>
        <dsp:cNvSpPr/>
      </dsp:nvSpPr>
      <dsp:spPr>
        <a:xfrm>
          <a:off x="99078" y="960621"/>
          <a:ext cx="1523883" cy="15238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9FDEA-8FB1-4637-AFFB-386B75CAA5BD}">
      <dsp:nvSpPr>
        <dsp:cNvPr id="0" name=""/>
        <dsp:cNvSpPr/>
      </dsp:nvSpPr>
      <dsp:spPr>
        <a:xfrm>
          <a:off x="419093" y="1280637"/>
          <a:ext cx="883852" cy="883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D41871-8EEA-47C4-A727-8E00C8A72189}">
      <dsp:nvSpPr>
        <dsp:cNvPr id="0" name=""/>
        <dsp:cNvSpPr/>
      </dsp:nvSpPr>
      <dsp:spPr>
        <a:xfrm>
          <a:off x="1949507" y="960621"/>
          <a:ext cx="3592010" cy="152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Century Gothic"/>
            </a:rPr>
            <a:t>Neural</a:t>
          </a:r>
          <a:r>
            <a:rPr lang="en-US" sz="1600" kern="1200"/>
            <a:t> Networks</a:t>
          </a:r>
          <a:r>
            <a:rPr lang="en-US" sz="1600" kern="1200">
              <a:latin typeface="Century Gothic"/>
            </a:rPr>
            <a:t> </a:t>
          </a:r>
          <a:r>
            <a:rPr lang="en-US" sz="1600" kern="1200"/>
            <a:t>lack persistence.</a:t>
          </a:r>
        </a:p>
      </dsp:txBody>
      <dsp:txXfrm>
        <a:off x="1949507" y="960621"/>
        <a:ext cx="3592010" cy="1523883"/>
      </dsp:txXfrm>
    </dsp:sp>
    <dsp:sp modelId="{84250C42-AB73-4596-86A5-A8B901E70B3B}">
      <dsp:nvSpPr>
        <dsp:cNvPr id="0" name=""/>
        <dsp:cNvSpPr/>
      </dsp:nvSpPr>
      <dsp:spPr>
        <a:xfrm>
          <a:off x="6167399" y="960621"/>
          <a:ext cx="1523883" cy="15238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287FA9-5B56-47B5-8176-6745B8494139}">
      <dsp:nvSpPr>
        <dsp:cNvPr id="0" name=""/>
        <dsp:cNvSpPr/>
      </dsp:nvSpPr>
      <dsp:spPr>
        <a:xfrm>
          <a:off x="6487414" y="1280637"/>
          <a:ext cx="883852" cy="883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D63F02-2215-4293-BD08-ADDBF00111AF}">
      <dsp:nvSpPr>
        <dsp:cNvPr id="0" name=""/>
        <dsp:cNvSpPr/>
      </dsp:nvSpPr>
      <dsp:spPr>
        <a:xfrm>
          <a:off x="8017829" y="960621"/>
          <a:ext cx="3592010" cy="152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Century Gothic"/>
            </a:rPr>
            <a:t> Stock</a:t>
          </a:r>
          <a:r>
            <a:rPr lang="en-US" sz="1600" kern="1200"/>
            <a:t> market</a:t>
          </a:r>
          <a:r>
            <a:rPr lang="en-US" sz="1600" kern="1200">
              <a:latin typeface="Century Gothic"/>
            </a:rPr>
            <a:t> is complex and volatile. We chose to include the class of neural networks that use earlier stages of observations to learn and forecast future trends</a:t>
          </a:r>
          <a:endParaRPr lang="en-US" sz="1600" kern="1200"/>
        </a:p>
      </dsp:txBody>
      <dsp:txXfrm>
        <a:off x="8017829" y="960621"/>
        <a:ext cx="3592010" cy="1523883"/>
      </dsp:txXfrm>
    </dsp:sp>
    <dsp:sp modelId="{61EAC9F1-BEEC-427A-90D9-AC02AA9A1EB9}">
      <dsp:nvSpPr>
        <dsp:cNvPr id="0" name=""/>
        <dsp:cNvSpPr/>
      </dsp:nvSpPr>
      <dsp:spPr>
        <a:xfrm>
          <a:off x="99078" y="3502254"/>
          <a:ext cx="1523883" cy="15238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AB537-5356-4BBA-B854-AACA8A9DD962}">
      <dsp:nvSpPr>
        <dsp:cNvPr id="0" name=""/>
        <dsp:cNvSpPr/>
      </dsp:nvSpPr>
      <dsp:spPr>
        <a:xfrm>
          <a:off x="419093" y="3822269"/>
          <a:ext cx="883852" cy="883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B7C376-3F5E-4397-8778-61C7906F7416}">
      <dsp:nvSpPr>
        <dsp:cNvPr id="0" name=""/>
        <dsp:cNvSpPr/>
      </dsp:nvSpPr>
      <dsp:spPr>
        <a:xfrm>
          <a:off x="1949507" y="3502254"/>
          <a:ext cx="3592010" cy="152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Century Gothic"/>
            </a:rPr>
            <a:t> Recurrent</a:t>
          </a:r>
          <a:r>
            <a:rPr lang="en-US" sz="1600" kern="1200"/>
            <a:t> Neural Network (RNN</a:t>
          </a:r>
          <a:r>
            <a:rPr lang="en-US" sz="1600" kern="1200">
              <a:latin typeface="Century Gothic"/>
            </a:rPr>
            <a:t>) uses</a:t>
          </a:r>
          <a:r>
            <a:rPr lang="en-US" sz="1600" kern="1200"/>
            <a:t> earlier stages of observations to learn and forecast future </a:t>
          </a:r>
          <a:r>
            <a:rPr lang="en-US" sz="1600" kern="1200">
              <a:latin typeface="Century Gothic"/>
            </a:rPr>
            <a:t>trends. But</a:t>
          </a:r>
          <a:r>
            <a:rPr lang="en-US" sz="1600" kern="1200"/>
            <a:t> RNN can't</a:t>
          </a:r>
          <a:r>
            <a:rPr lang="en-US" sz="1600" kern="1200">
              <a:latin typeface="Century Gothic"/>
            </a:rPr>
            <a:t> utilize</a:t>
          </a:r>
          <a:r>
            <a:rPr lang="en-US" sz="1600" kern="1200"/>
            <a:t> long term memory</a:t>
          </a:r>
          <a:r>
            <a:rPr lang="en-US" sz="1600" kern="1200">
              <a:latin typeface="Century Gothic"/>
            </a:rPr>
            <a:t>.</a:t>
          </a:r>
          <a:endParaRPr lang="en-US" sz="1600" kern="1200"/>
        </a:p>
      </dsp:txBody>
      <dsp:txXfrm>
        <a:off x="1949507" y="3502254"/>
        <a:ext cx="3592010" cy="1523883"/>
      </dsp:txXfrm>
    </dsp:sp>
    <dsp:sp modelId="{97B1DDB6-F085-4928-A730-6FADD2D9EEEA}">
      <dsp:nvSpPr>
        <dsp:cNvPr id="0" name=""/>
        <dsp:cNvSpPr/>
      </dsp:nvSpPr>
      <dsp:spPr>
        <a:xfrm>
          <a:off x="6167399" y="3502254"/>
          <a:ext cx="1523883" cy="15238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DD3F3-644C-4E3E-870D-7D62E83B9364}">
      <dsp:nvSpPr>
        <dsp:cNvPr id="0" name=""/>
        <dsp:cNvSpPr/>
      </dsp:nvSpPr>
      <dsp:spPr>
        <a:xfrm>
          <a:off x="6487414" y="3822269"/>
          <a:ext cx="883852" cy="8838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2A7B6-6278-40E5-80E7-A4AE33E974C1}">
      <dsp:nvSpPr>
        <dsp:cNvPr id="0" name=""/>
        <dsp:cNvSpPr/>
      </dsp:nvSpPr>
      <dsp:spPr>
        <a:xfrm>
          <a:off x="8017829" y="3502254"/>
          <a:ext cx="3592010" cy="152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Century Gothic"/>
            </a:rPr>
            <a:t>LSTM</a:t>
          </a:r>
          <a:r>
            <a:rPr lang="en-US" sz="1600" kern="1200"/>
            <a:t> effectively utilizes information from the previous </a:t>
          </a:r>
          <a:r>
            <a:rPr lang="en-US" sz="1600" kern="1200">
              <a:latin typeface="Century Gothic"/>
            </a:rPr>
            <a:t>events. Better</a:t>
          </a:r>
          <a:r>
            <a:rPr lang="en-US" sz="1600" kern="1200"/>
            <a:t> suited to work on the dynamic structure of stock movement and predict with accuracy.</a:t>
          </a:r>
        </a:p>
      </dsp:txBody>
      <dsp:txXfrm>
        <a:off x="8017829" y="3502254"/>
        <a:ext cx="3592010" cy="15238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E8023-0E46-448B-B2C6-E363BB4DFD30}">
      <dsp:nvSpPr>
        <dsp:cNvPr id="0" name=""/>
        <dsp:cNvSpPr/>
      </dsp:nvSpPr>
      <dsp:spPr>
        <a:xfrm>
          <a:off x="0" y="2073"/>
          <a:ext cx="11478882" cy="1051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E9230-C04E-4555-8F4C-54071FD41136}">
      <dsp:nvSpPr>
        <dsp:cNvPr id="0" name=""/>
        <dsp:cNvSpPr/>
      </dsp:nvSpPr>
      <dsp:spPr>
        <a:xfrm>
          <a:off x="317927" y="238548"/>
          <a:ext cx="578050" cy="578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EE15E7-C787-46CA-87FF-4B74116F781E}">
      <dsp:nvSpPr>
        <dsp:cNvPr id="0" name=""/>
        <dsp:cNvSpPr/>
      </dsp:nvSpPr>
      <dsp:spPr>
        <a:xfrm>
          <a:off x="1213906" y="2073"/>
          <a:ext cx="10264975" cy="105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31" tIns="111231" rIns="111231" bIns="111231" numCol="1" spcCol="1270" anchor="ctr" anchorCtr="0">
          <a:noAutofit/>
        </a:bodyPr>
        <a:lstStyle/>
        <a:p>
          <a:pPr marL="0" lvl="0" indent="0" algn="l" defTabSz="889000">
            <a:lnSpc>
              <a:spcPct val="100000"/>
            </a:lnSpc>
            <a:spcBef>
              <a:spcPct val="0"/>
            </a:spcBef>
            <a:spcAft>
              <a:spcPct val="35000"/>
            </a:spcAft>
            <a:buNone/>
          </a:pPr>
          <a:r>
            <a:rPr lang="en-US" sz="2000" kern="1200"/>
            <a:t>After the cost function </a:t>
          </a:r>
          <a:r>
            <a:rPr lang="en-US" sz="2000" kern="1200" err="1"/>
            <a:t>ε</a:t>
          </a:r>
          <a:r>
            <a:rPr lang="en-US" sz="2000" kern="1200" baseline="-25000" err="1"/>
            <a:t>t</a:t>
          </a:r>
          <a:r>
            <a:rPr lang="en-US" sz="2000" kern="1200"/>
            <a:t> has been computed. Backpropagation of the error takes place to adjust the network’s weights.</a:t>
          </a:r>
          <a:r>
            <a:rPr lang="en-US" sz="2000" kern="1200">
              <a:latin typeface="Century Gothic"/>
            </a:rPr>
            <a:t> </a:t>
          </a:r>
          <a:endParaRPr lang="en-US" sz="2000" kern="1200"/>
        </a:p>
      </dsp:txBody>
      <dsp:txXfrm>
        <a:off x="1213906" y="2073"/>
        <a:ext cx="10264975" cy="1051000"/>
      </dsp:txXfrm>
    </dsp:sp>
    <dsp:sp modelId="{4FDC6A29-C7CE-46FC-9289-D47E70C8F910}">
      <dsp:nvSpPr>
        <dsp:cNvPr id="0" name=""/>
        <dsp:cNvSpPr/>
      </dsp:nvSpPr>
      <dsp:spPr>
        <a:xfrm>
          <a:off x="0" y="1315824"/>
          <a:ext cx="11478882" cy="1051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FFA12-6599-438D-8DCC-F55A13F00D34}">
      <dsp:nvSpPr>
        <dsp:cNvPr id="0" name=""/>
        <dsp:cNvSpPr/>
      </dsp:nvSpPr>
      <dsp:spPr>
        <a:xfrm>
          <a:off x="317927" y="1552300"/>
          <a:ext cx="578050" cy="578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F23C7F-84C7-450D-960A-F9F4F950A8D8}">
      <dsp:nvSpPr>
        <dsp:cNvPr id="0" name=""/>
        <dsp:cNvSpPr/>
      </dsp:nvSpPr>
      <dsp:spPr>
        <a:xfrm>
          <a:off x="1213906" y="1315824"/>
          <a:ext cx="10264975" cy="105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31" tIns="111231" rIns="111231" bIns="111231" numCol="1" spcCol="1270" anchor="ctr" anchorCtr="0">
          <a:noAutofit/>
        </a:bodyPr>
        <a:lstStyle/>
        <a:p>
          <a:pPr marL="0" lvl="0" indent="0" algn="l" defTabSz="889000">
            <a:lnSpc>
              <a:spcPct val="100000"/>
            </a:lnSpc>
            <a:spcBef>
              <a:spcPct val="0"/>
            </a:spcBef>
            <a:spcAft>
              <a:spcPct val="35000"/>
            </a:spcAft>
            <a:buNone/>
          </a:pPr>
          <a:r>
            <a:rPr lang="en-US" sz="2000" kern="1200"/>
            <a:t>Every neuron responsible for calculating the output associated with this cost function would be affected.</a:t>
          </a:r>
          <a:r>
            <a:rPr lang="en-US" sz="2000" kern="1200">
              <a:latin typeface="Century Gothic"/>
            </a:rPr>
            <a:t> </a:t>
          </a:r>
          <a:endParaRPr lang="en-US" sz="2000" kern="1200"/>
        </a:p>
      </dsp:txBody>
      <dsp:txXfrm>
        <a:off x="1213906" y="1315824"/>
        <a:ext cx="10264975" cy="1051000"/>
      </dsp:txXfrm>
    </dsp:sp>
    <dsp:sp modelId="{6AB79BBB-3ECB-4B97-A31C-EB12FAEBD7CC}">
      <dsp:nvSpPr>
        <dsp:cNvPr id="0" name=""/>
        <dsp:cNvSpPr/>
      </dsp:nvSpPr>
      <dsp:spPr>
        <a:xfrm>
          <a:off x="0" y="2629576"/>
          <a:ext cx="11478882" cy="1051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24C17-51C1-4299-AD1A-01995B2C189C}">
      <dsp:nvSpPr>
        <dsp:cNvPr id="0" name=""/>
        <dsp:cNvSpPr/>
      </dsp:nvSpPr>
      <dsp:spPr>
        <a:xfrm>
          <a:off x="317927" y="2866051"/>
          <a:ext cx="578050" cy="578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C993E6-E56A-4ADD-A590-EC2FC2782246}">
      <dsp:nvSpPr>
        <dsp:cNvPr id="0" name=""/>
        <dsp:cNvSpPr/>
      </dsp:nvSpPr>
      <dsp:spPr>
        <a:xfrm>
          <a:off x="1213906" y="2629576"/>
          <a:ext cx="10264975" cy="105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31" tIns="111231" rIns="111231" bIns="111231" numCol="1" spcCol="1270" anchor="ctr" anchorCtr="0">
          <a:noAutofit/>
        </a:bodyPr>
        <a:lstStyle/>
        <a:p>
          <a:pPr marL="0" lvl="0" indent="0" algn="l" defTabSz="889000">
            <a:lnSpc>
              <a:spcPct val="100000"/>
            </a:lnSpc>
            <a:spcBef>
              <a:spcPct val="0"/>
            </a:spcBef>
            <a:spcAft>
              <a:spcPct val="35000"/>
            </a:spcAft>
            <a:buNone/>
          </a:pPr>
          <a:r>
            <a:rPr lang="en-US" sz="2000" kern="1200">
              <a:latin typeface="Century Gothic"/>
            </a:rPr>
            <a:t>The</a:t>
          </a:r>
          <a:r>
            <a:rPr lang="en-US" sz="2000" kern="1200"/>
            <a:t> weights are updated to minimize that error.</a:t>
          </a:r>
        </a:p>
      </dsp:txBody>
      <dsp:txXfrm>
        <a:off x="1213906" y="2629576"/>
        <a:ext cx="10264975" cy="1051000"/>
      </dsp:txXfrm>
    </dsp:sp>
    <dsp:sp modelId="{C1747610-6D24-4966-8ADD-5BCDA5BB97DB}">
      <dsp:nvSpPr>
        <dsp:cNvPr id="0" name=""/>
        <dsp:cNvSpPr/>
      </dsp:nvSpPr>
      <dsp:spPr>
        <a:xfrm>
          <a:off x="0" y="3943327"/>
          <a:ext cx="11478882" cy="1051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424E7-DE24-4C7D-9DAB-9D2CDFFE9F3B}">
      <dsp:nvSpPr>
        <dsp:cNvPr id="0" name=""/>
        <dsp:cNvSpPr/>
      </dsp:nvSpPr>
      <dsp:spPr>
        <a:xfrm>
          <a:off x="317927" y="4179802"/>
          <a:ext cx="578050" cy="578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362EE2-33AC-4317-9128-EDC5A3E6D023}">
      <dsp:nvSpPr>
        <dsp:cNvPr id="0" name=""/>
        <dsp:cNvSpPr/>
      </dsp:nvSpPr>
      <dsp:spPr>
        <a:xfrm>
          <a:off x="1213906" y="3943327"/>
          <a:ext cx="10264975" cy="105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31" tIns="111231" rIns="111231" bIns="111231" numCol="1" spcCol="1270" anchor="ctr" anchorCtr="0">
          <a:noAutofit/>
        </a:bodyPr>
        <a:lstStyle/>
        <a:p>
          <a:pPr marL="0" lvl="0" indent="0" algn="l" defTabSz="889000">
            <a:lnSpc>
              <a:spcPct val="100000"/>
            </a:lnSpc>
            <a:spcBef>
              <a:spcPct val="0"/>
            </a:spcBef>
            <a:spcAft>
              <a:spcPct val="35000"/>
            </a:spcAft>
            <a:buNone/>
          </a:pPr>
          <a:r>
            <a:rPr lang="en-US" sz="2000" kern="1200">
              <a:latin typeface="Century Gothic"/>
            </a:rPr>
            <a:t>In</a:t>
          </a:r>
          <a:r>
            <a:rPr lang="en-US" sz="2000" kern="1200"/>
            <a:t> RNNs, for any time point t, all the neurons with previous time </a:t>
          </a:r>
          <a:r>
            <a:rPr lang="en-US" sz="2000" kern="1200">
              <a:latin typeface="Century Gothic"/>
            </a:rPr>
            <a:t>points</a:t>
          </a:r>
          <a:r>
            <a:rPr lang="en-US" sz="2000" kern="1200"/>
            <a:t> contributed for the computation of </a:t>
          </a:r>
          <a:r>
            <a:rPr lang="en-US" sz="2000" kern="1200" err="1"/>
            <a:t>ε</a:t>
          </a:r>
          <a:r>
            <a:rPr lang="en-US" sz="2000" kern="1200" baseline="-25000" err="1"/>
            <a:t>t</a:t>
          </a:r>
          <a:r>
            <a:rPr lang="en-US" sz="2000" kern="1200"/>
            <a:t> . So, all neurons in this time frame need to be updated.</a:t>
          </a:r>
        </a:p>
      </dsp:txBody>
      <dsp:txXfrm>
        <a:off x="1213906" y="3943327"/>
        <a:ext cx="10264975" cy="1051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726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6426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7824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5785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081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6017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7053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515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5350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5070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536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4/26/2021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4642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4/26/2021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70615914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698" r:id="rId6"/>
    <p:sldLayoutId id="2147483693" r:id="rId7"/>
    <p:sldLayoutId id="2147483694" r:id="rId8"/>
    <p:sldLayoutId id="2147483695" r:id="rId9"/>
    <p:sldLayoutId id="2147483696" r:id="rId10"/>
    <p:sldLayoutId id="2147483697" r:id="rId11"/>
    <p:sldLayoutId id="214748369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4991790"/>
          </a:xfrm>
        </p:spPr>
        <p:txBody>
          <a:bodyPr>
            <a:normAutofit/>
          </a:bodyPr>
          <a:lstStyle/>
          <a:p>
            <a:pPr algn="ctr"/>
            <a:r>
              <a:rPr lang="en-US" sz="3800">
                <a:ea typeface="+mj-lt"/>
                <a:cs typeface="+mj-lt"/>
              </a:rPr>
              <a:t>Bachelor’s Thesis Project</a:t>
            </a:r>
            <a:endParaRPr lang="en-US" sz="3800"/>
          </a:p>
          <a:p>
            <a:pPr algn="ctr"/>
            <a:br>
              <a:rPr lang="en-US" sz="3600">
                <a:ea typeface="+mj-lt"/>
                <a:cs typeface="+mj-lt"/>
              </a:rPr>
            </a:br>
            <a:endParaRPr lang="en-US" sz="3800">
              <a:ea typeface="+mj-lt"/>
              <a:cs typeface="+mj-lt"/>
            </a:endParaRPr>
          </a:p>
          <a:p>
            <a:pPr algn="ctr"/>
            <a:r>
              <a:rPr lang="en-US" sz="3800">
                <a:ea typeface="+mj-lt"/>
                <a:cs typeface="+mj-lt"/>
              </a:rPr>
              <a:t>PORTFOLIO OPTIMIZATION USING DEEP LEARNING TECHNIQUES</a:t>
            </a:r>
          </a:p>
          <a:p>
            <a:pPr algn="ctr"/>
            <a:br>
              <a:rPr lang="en-US" sz="3600">
                <a:ea typeface="+mj-lt"/>
                <a:cs typeface="+mj-lt"/>
              </a:rPr>
            </a:br>
            <a:endParaRPr lang="en-US" sz="3800">
              <a:ea typeface="+mj-lt"/>
              <a:cs typeface="+mj-lt"/>
            </a:endParaRPr>
          </a:p>
          <a:p>
            <a:pPr algn="ctr"/>
            <a:r>
              <a:rPr lang="en-US" sz="3800">
                <a:ea typeface="+mj-lt"/>
                <a:cs typeface="+mj-lt"/>
              </a:rPr>
              <a:t>Project Supervisor : Dr. N. Selvaraju</a:t>
            </a:r>
            <a:endParaRPr lang="en-US" sz="3800"/>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4896930" y="5148100"/>
            <a:ext cx="6993146" cy="1256295"/>
          </a:xfrm>
        </p:spPr>
        <p:txBody>
          <a:bodyPr vert="horz" lIns="91440" tIns="45720" rIns="91440" bIns="45720" rtlCol="0" anchor="t">
            <a:noAutofit/>
          </a:bodyPr>
          <a:lstStyle/>
          <a:p>
            <a:pPr marL="0" indent="0" algn="r">
              <a:buNone/>
            </a:pPr>
            <a:r>
              <a:rPr lang="en-US" sz="2400">
                <a:ea typeface="+mn-lt"/>
                <a:cs typeface="+mn-lt"/>
              </a:rPr>
              <a:t>Sakshi Sharma  - 170123044</a:t>
            </a:r>
            <a:endParaRPr lang="en-US" sz="2400"/>
          </a:p>
          <a:p>
            <a:pPr marL="0" indent="0" algn="r">
              <a:buNone/>
            </a:pPr>
            <a:r>
              <a:rPr lang="en-US" sz="2400">
                <a:ea typeface="+mn-lt"/>
                <a:cs typeface="+mn-lt"/>
              </a:rPr>
              <a:t>Harit Gupta      - 170123020</a:t>
            </a:r>
            <a:endParaRPr lang="en-US" sz="2400"/>
          </a:p>
          <a:p>
            <a:pPr marL="0" indent="0" algn="r">
              <a:buNone/>
            </a:pPr>
            <a:r>
              <a:rPr lang="en-US" sz="2400">
                <a:ea typeface="+mn-lt"/>
                <a:cs typeface="+mn-lt"/>
              </a:rPr>
              <a:t>Indian Institute of Technology, Guwahati</a:t>
            </a:r>
            <a:endParaRPr lang="en-US" sz="2400"/>
          </a:p>
        </p:txBody>
      </p:sp>
    </p:spTree>
    <p:extLst>
      <p:ext uri="{BB962C8B-B14F-4D97-AF65-F5344CB8AC3E}">
        <p14:creationId xmlns:p14="http://schemas.microsoft.com/office/powerpoint/2010/main" val="288445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996352" y="-3514"/>
            <a:ext cx="9768865" cy="1167923"/>
          </a:xfrm>
        </p:spPr>
        <p:txBody>
          <a:bodyPr>
            <a:normAutofit/>
          </a:bodyPr>
          <a:lstStyle/>
          <a:p>
            <a:pPr algn="ctr"/>
            <a:r>
              <a:rPr lang="en-US" b="1"/>
              <a:t>Action value function</a:t>
            </a:r>
            <a:endParaRPr lang="en-US"/>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205598" y="898100"/>
            <a:ext cx="11609166" cy="5623918"/>
          </a:xfrm>
        </p:spPr>
        <p:txBody>
          <a:bodyPr vert="horz" lIns="91440" tIns="45720" rIns="91440" bIns="45720" rtlCol="0" anchor="t">
            <a:noAutofit/>
          </a:bodyPr>
          <a:lstStyle/>
          <a:p>
            <a:endParaRPr lang="en-US" sz="2400">
              <a:ea typeface="+mn-lt"/>
              <a:cs typeface="+mn-lt"/>
            </a:endParaRPr>
          </a:p>
          <a:p>
            <a:r>
              <a:rPr lang="en-US" sz="2400">
                <a:ea typeface="+mn-lt"/>
                <a:cs typeface="+mn-lt"/>
              </a:rPr>
              <a:t>For a Markov Decision Process, the action-value function q</a:t>
            </a:r>
            <a:r>
              <a:rPr lang="en-US" sz="2400" baseline="-25000">
                <a:ea typeface="+mn-lt"/>
                <a:cs typeface="+mn-lt"/>
              </a:rPr>
              <a:t>π</a:t>
            </a:r>
            <a:r>
              <a:rPr lang="en-US" sz="2400">
                <a:ea typeface="+mn-lt"/>
                <a:cs typeface="+mn-lt"/>
              </a:rPr>
              <a:t>(s, a) is defined as the expected return starting from state 's', choosing action 'a' and then following policy π. It tells the favourability of taking an action 'a' while the agent is in state 's'.</a:t>
            </a:r>
            <a:endParaRPr lang="en-US"/>
          </a:p>
          <a:p>
            <a:endParaRPr lang="en-US" sz="2400"/>
          </a:p>
          <a:p>
            <a:endParaRPr lang="en-US" sz="2400"/>
          </a:p>
          <a:p>
            <a:endParaRPr lang="en-US" sz="2400"/>
          </a:p>
          <a:p>
            <a:r>
              <a:rPr lang="en-US" sz="2400"/>
              <a:t>The Bellman Equation corresponding to the action-value function is:</a:t>
            </a:r>
            <a:endParaRPr lang="en-US" sz="2400">
              <a:ea typeface="+mn-lt"/>
              <a:cs typeface="+mn-lt"/>
            </a:endParaRPr>
          </a:p>
          <a:p>
            <a:endParaRPr lang="en-US" sz="2400"/>
          </a:p>
          <a:p>
            <a:pPr algn="ctr"/>
            <a:r>
              <a:rPr lang="en-US" sz="2400"/>
              <a:t>Bellman Equation  :  q</a:t>
            </a:r>
            <a:r>
              <a:rPr lang="en-US" sz="2400" baseline="-25000"/>
              <a:t>π</a:t>
            </a:r>
            <a:r>
              <a:rPr lang="en-US" sz="2400"/>
              <a:t>(s,a) = E</a:t>
            </a:r>
            <a:r>
              <a:rPr lang="en-US" sz="2400" baseline="-25000"/>
              <a:t>π</a:t>
            </a:r>
            <a:r>
              <a:rPr lang="en-US" sz="2400"/>
              <a:t>[ R</a:t>
            </a:r>
            <a:r>
              <a:rPr lang="en-US" sz="2400" baseline="-25000"/>
              <a:t>t+1 </a:t>
            </a:r>
            <a:r>
              <a:rPr lang="en-US" sz="2400"/>
              <a:t>+ γq</a:t>
            </a:r>
            <a:r>
              <a:rPr lang="en-US" sz="2400" baseline="-25000"/>
              <a:t>π</a:t>
            </a:r>
            <a:r>
              <a:rPr lang="en-US" sz="2400"/>
              <a:t>(S</a:t>
            </a:r>
            <a:r>
              <a:rPr lang="en-US" sz="2400" baseline="-25000"/>
              <a:t>t+1 </a:t>
            </a:r>
            <a:r>
              <a:rPr lang="en-US" sz="2400"/>
              <a:t>, A</a:t>
            </a:r>
            <a:r>
              <a:rPr lang="en-US" sz="2400" baseline="-25000"/>
              <a:t>t+1</a:t>
            </a:r>
            <a:r>
              <a:rPr lang="en-US" sz="2400"/>
              <a:t>) | S</a:t>
            </a:r>
            <a:r>
              <a:rPr lang="en-US" sz="2400" baseline="-25000"/>
              <a:t>t </a:t>
            </a:r>
            <a:r>
              <a:rPr lang="en-US" sz="2400"/>
              <a:t>= s, A</a:t>
            </a:r>
            <a:r>
              <a:rPr lang="en-US" sz="2400" baseline="-25000"/>
              <a:t>t </a:t>
            </a:r>
            <a:r>
              <a:rPr lang="en-US" sz="2400"/>
              <a:t>= a ]</a:t>
            </a:r>
            <a:endParaRPr lang="en-US"/>
          </a:p>
        </p:txBody>
      </p:sp>
      <p:pic>
        <p:nvPicPr>
          <p:cNvPr id="4" name="Picture 5">
            <a:extLst>
              <a:ext uri="{FF2B5EF4-FFF2-40B4-BE49-F238E27FC236}">
                <a16:creationId xmlns:a16="http://schemas.microsoft.com/office/drawing/2014/main" id="{9668B06E-E375-4747-AAC0-10C0D465983C}"/>
              </a:ext>
            </a:extLst>
          </p:cNvPr>
          <p:cNvPicPr>
            <a:picLocks noChangeAspect="1"/>
          </p:cNvPicPr>
          <p:nvPr/>
        </p:nvPicPr>
        <p:blipFill>
          <a:blip r:embed="rId2"/>
          <a:stretch>
            <a:fillRect/>
          </a:stretch>
        </p:blipFill>
        <p:spPr>
          <a:xfrm>
            <a:off x="2819401" y="3250444"/>
            <a:ext cx="6369755" cy="907442"/>
          </a:xfrm>
          <a:prstGeom prst="rect">
            <a:avLst/>
          </a:prstGeom>
        </p:spPr>
      </p:pic>
    </p:spTree>
    <p:extLst>
      <p:ext uri="{BB962C8B-B14F-4D97-AF65-F5344CB8AC3E}">
        <p14:creationId xmlns:p14="http://schemas.microsoft.com/office/powerpoint/2010/main" val="291206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1009262"/>
          </a:xfrm>
        </p:spPr>
        <p:txBody>
          <a:bodyPr>
            <a:normAutofit/>
          </a:bodyPr>
          <a:lstStyle/>
          <a:p>
            <a:pPr algn="ctr"/>
            <a:r>
              <a:rPr lang="en-US" sz="3600" b="1">
                <a:ea typeface="+mj-lt"/>
                <a:cs typeface="+mj-lt"/>
              </a:rPr>
              <a:t>Optimal Value Function and Policy</a:t>
            </a:r>
            <a:endParaRPr lang="en-US" sz="3600"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914400" y="978666"/>
            <a:ext cx="10515600" cy="5641388"/>
          </a:xfrm>
        </p:spPr>
        <p:txBody>
          <a:bodyPr vert="horz" lIns="91440" tIns="45720" rIns="91440" bIns="45720" rtlCol="0" anchor="t">
            <a:normAutofit/>
          </a:bodyPr>
          <a:lstStyle/>
          <a:p>
            <a:r>
              <a:rPr lang="en-US">
                <a:ea typeface="+mn-lt"/>
                <a:cs typeface="+mn-lt"/>
              </a:rPr>
              <a:t>The maximum value function that we get considering all the policies, is called optimal state-value function  v</a:t>
            </a:r>
            <a:r>
              <a:rPr lang="en-US" baseline="-25000">
                <a:ea typeface="+mn-lt"/>
                <a:cs typeface="+mn-lt"/>
              </a:rPr>
              <a:t>*</a:t>
            </a:r>
            <a:r>
              <a:rPr lang="en-US">
                <a:ea typeface="+mn-lt"/>
                <a:cs typeface="+mn-lt"/>
              </a:rPr>
              <a:t>(s).</a:t>
            </a:r>
          </a:p>
          <a:p>
            <a:endParaRPr lang="en-US"/>
          </a:p>
          <a:p>
            <a:endParaRPr lang="en-US">
              <a:ea typeface="+mn-lt"/>
              <a:cs typeface="+mn-lt"/>
            </a:endParaRPr>
          </a:p>
          <a:p>
            <a:r>
              <a:rPr lang="en-US">
                <a:ea typeface="+mn-lt"/>
                <a:cs typeface="+mn-lt"/>
              </a:rPr>
              <a:t>The maximum action-value function that we get considering all the policies, is called the optimal action-value function q</a:t>
            </a:r>
            <a:r>
              <a:rPr lang="en-US" baseline="-25000">
                <a:ea typeface="+mn-lt"/>
                <a:cs typeface="+mn-lt"/>
              </a:rPr>
              <a:t>*</a:t>
            </a:r>
            <a:r>
              <a:rPr lang="en-US">
                <a:ea typeface="+mn-lt"/>
                <a:cs typeface="+mn-lt"/>
              </a:rPr>
              <a:t>(s,a).</a:t>
            </a:r>
            <a:br>
              <a:rPr lang="en-US"/>
            </a:br>
            <a:endParaRPr lang="en-US"/>
          </a:p>
        </p:txBody>
      </p:sp>
      <p:pic>
        <p:nvPicPr>
          <p:cNvPr id="7" name="Picture 7" descr="A picture containing text&#10;&#10;Description automatically generated">
            <a:extLst>
              <a:ext uri="{FF2B5EF4-FFF2-40B4-BE49-F238E27FC236}">
                <a16:creationId xmlns:a16="http://schemas.microsoft.com/office/drawing/2014/main" id="{D4609C80-5624-47F2-BE69-E0343B9A81EB}"/>
              </a:ext>
            </a:extLst>
          </p:cNvPr>
          <p:cNvPicPr>
            <a:picLocks noChangeAspect="1"/>
          </p:cNvPicPr>
          <p:nvPr/>
        </p:nvPicPr>
        <p:blipFill>
          <a:blip r:embed="rId2"/>
          <a:stretch>
            <a:fillRect/>
          </a:stretch>
        </p:blipFill>
        <p:spPr>
          <a:xfrm>
            <a:off x="4404683" y="2088670"/>
            <a:ext cx="3023199" cy="912243"/>
          </a:xfrm>
          <a:prstGeom prst="rect">
            <a:avLst/>
          </a:prstGeom>
        </p:spPr>
      </p:pic>
      <p:pic>
        <p:nvPicPr>
          <p:cNvPr id="8" name="Picture 8">
            <a:extLst>
              <a:ext uri="{FF2B5EF4-FFF2-40B4-BE49-F238E27FC236}">
                <a16:creationId xmlns:a16="http://schemas.microsoft.com/office/drawing/2014/main" id="{32DA19F9-3742-4894-98BB-6CEFC99D70FC}"/>
              </a:ext>
            </a:extLst>
          </p:cNvPr>
          <p:cNvPicPr>
            <a:picLocks noChangeAspect="1"/>
          </p:cNvPicPr>
          <p:nvPr/>
        </p:nvPicPr>
        <p:blipFill>
          <a:blip r:embed="rId3"/>
          <a:stretch>
            <a:fillRect/>
          </a:stretch>
        </p:blipFill>
        <p:spPr>
          <a:xfrm>
            <a:off x="4515749" y="4848764"/>
            <a:ext cx="3462427" cy="726056"/>
          </a:xfrm>
          <a:prstGeom prst="rect">
            <a:avLst/>
          </a:prstGeom>
        </p:spPr>
      </p:pic>
    </p:spTree>
    <p:extLst>
      <p:ext uri="{BB962C8B-B14F-4D97-AF65-F5344CB8AC3E}">
        <p14:creationId xmlns:p14="http://schemas.microsoft.com/office/powerpoint/2010/main" val="185268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76D97-179D-43E4-BC21-A8BB8D64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4F1D9C8-3209-401A-B0EF-676100854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11" y="-10199"/>
            <a:ext cx="4316879" cy="6366549"/>
          </a:xfrm>
          <a:custGeom>
            <a:avLst/>
            <a:gdLst>
              <a:gd name="connsiteX0" fmla="*/ 6798 w 4316879"/>
              <a:gd name="connsiteY0" fmla="*/ 0 h 6366549"/>
              <a:gd name="connsiteX1" fmla="*/ 4316879 w 4316879"/>
              <a:gd name="connsiteY1" fmla="*/ 0 h 6366549"/>
              <a:gd name="connsiteX2" fmla="*/ 3891991 w 4316879"/>
              <a:gd name="connsiteY2" fmla="*/ 2600327 h 6366549"/>
              <a:gd name="connsiteX3" fmla="*/ 3222363 w 4316879"/>
              <a:gd name="connsiteY3" fmla="*/ 4700982 h 6366549"/>
              <a:gd name="connsiteX4" fmla="*/ 3205370 w 4316879"/>
              <a:gd name="connsiteY4" fmla="*/ 4340675 h 6366549"/>
              <a:gd name="connsiteX5" fmla="*/ 3042212 w 4316879"/>
              <a:gd name="connsiteY5" fmla="*/ 5013701 h 6366549"/>
              <a:gd name="connsiteX6" fmla="*/ 2926642 w 4316879"/>
              <a:gd name="connsiteY6" fmla="*/ 4904929 h 6366549"/>
              <a:gd name="connsiteX7" fmla="*/ 2627520 w 4316879"/>
              <a:gd name="connsiteY7" fmla="*/ 5829489 h 6366549"/>
              <a:gd name="connsiteX8" fmla="*/ 2647914 w 4316879"/>
              <a:gd name="connsiteY8" fmla="*/ 5044291 h 6366549"/>
              <a:gd name="connsiteX9" fmla="*/ 2556136 w 4316879"/>
              <a:gd name="connsiteY9" fmla="*/ 5183656 h 6366549"/>
              <a:gd name="connsiteX10" fmla="*/ 2413373 w 4316879"/>
              <a:gd name="connsiteY10" fmla="*/ 5251639 h 6366549"/>
              <a:gd name="connsiteX11" fmla="*/ 2284207 w 4316879"/>
              <a:gd name="connsiteY11" fmla="*/ 5329817 h 6366549"/>
              <a:gd name="connsiteX12" fmla="*/ 1842322 w 4316879"/>
              <a:gd name="connsiteY12" fmla="*/ 5975649 h 6366549"/>
              <a:gd name="connsiteX13" fmla="*/ 1638375 w 4316879"/>
              <a:gd name="connsiteY13" fmla="*/ 6366549 h 6366549"/>
              <a:gd name="connsiteX14" fmla="*/ 1492214 w 4316879"/>
              <a:gd name="connsiteY14" fmla="*/ 4697581 h 6366549"/>
              <a:gd name="connsiteX15" fmla="*/ 1475217 w 4316879"/>
              <a:gd name="connsiteY15" fmla="*/ 5367209 h 6366549"/>
              <a:gd name="connsiteX16" fmla="*/ 1468419 w 4316879"/>
              <a:gd name="connsiteY16" fmla="*/ 5479378 h 6366549"/>
              <a:gd name="connsiteX17" fmla="*/ 1397039 w 4316879"/>
              <a:gd name="connsiteY17" fmla="*/ 5550761 h 6366549"/>
              <a:gd name="connsiteX18" fmla="*/ 1329057 w 4316879"/>
              <a:gd name="connsiteY18" fmla="*/ 5492974 h 6366549"/>
              <a:gd name="connsiteX19" fmla="*/ 1315460 w 4316879"/>
              <a:gd name="connsiteY19" fmla="*/ 5251639 h 6366549"/>
              <a:gd name="connsiteX20" fmla="*/ 1271270 w 4316879"/>
              <a:gd name="connsiteY20" fmla="*/ 5027297 h 6366549"/>
              <a:gd name="connsiteX21" fmla="*/ 1179496 w 4316879"/>
              <a:gd name="connsiteY21" fmla="*/ 4707780 h 6366549"/>
              <a:gd name="connsiteX22" fmla="*/ 1108112 w 4316879"/>
              <a:gd name="connsiteY22" fmla="*/ 4316880 h 6366549"/>
              <a:gd name="connsiteX23" fmla="*/ 1074121 w 4316879"/>
              <a:gd name="connsiteY23" fmla="*/ 5068086 h 6366549"/>
              <a:gd name="connsiteX24" fmla="*/ 995943 w 4316879"/>
              <a:gd name="connsiteY24" fmla="*/ 4779160 h 6366549"/>
              <a:gd name="connsiteX25" fmla="*/ 958551 w 4316879"/>
              <a:gd name="connsiteY25" fmla="*/ 4463044 h 6366549"/>
              <a:gd name="connsiteX26" fmla="*/ 904165 w 4316879"/>
              <a:gd name="connsiteY26" fmla="*/ 4174117 h 6366549"/>
              <a:gd name="connsiteX27" fmla="*/ 829385 w 4316879"/>
              <a:gd name="connsiteY27" fmla="*/ 3891992 h 6366549"/>
              <a:gd name="connsiteX28" fmla="*/ 710417 w 4316879"/>
              <a:gd name="connsiteY28" fmla="*/ 4683984 h 6366549"/>
              <a:gd name="connsiteX29" fmla="*/ 628839 w 4316879"/>
              <a:gd name="connsiteY29" fmla="*/ 4469842 h 6366549"/>
              <a:gd name="connsiteX30" fmla="*/ 584648 w 4316879"/>
              <a:gd name="connsiteY30" fmla="*/ 4395061 h 6366549"/>
              <a:gd name="connsiteX31" fmla="*/ 496271 w 4316879"/>
              <a:gd name="connsiteY31" fmla="*/ 4449447 h 6366549"/>
              <a:gd name="connsiteX32" fmla="*/ 356909 w 4316879"/>
              <a:gd name="connsiteY32" fmla="*/ 4945718 h 6366549"/>
              <a:gd name="connsiteX33" fmla="*/ 292324 w 4316879"/>
              <a:gd name="connsiteY33" fmla="*/ 5227843 h 6366549"/>
              <a:gd name="connsiteX34" fmla="*/ 105375 w 4316879"/>
              <a:gd name="connsiteY34" fmla="*/ 4228503 h 6366549"/>
              <a:gd name="connsiteX35" fmla="*/ 13597 w 4316879"/>
              <a:gd name="connsiteY35" fmla="*/ 1138706 h 6366549"/>
              <a:gd name="connsiteX36" fmla="*/ 6798 w 4316879"/>
              <a:gd name="connsiteY36" fmla="*/ 6798 h 636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16879" h="6366549">
                <a:moveTo>
                  <a:pt x="6798" y="0"/>
                </a:moveTo>
                <a:lnTo>
                  <a:pt x="4316879" y="0"/>
                </a:lnTo>
                <a:cubicBezTo>
                  <a:pt x="4204710" y="747806"/>
                  <a:pt x="3987167" y="2076863"/>
                  <a:pt x="3891991" y="2600327"/>
                </a:cubicBezTo>
                <a:cubicBezTo>
                  <a:pt x="3834204" y="2913046"/>
                  <a:pt x="3307343" y="4663590"/>
                  <a:pt x="3222363" y="4700982"/>
                </a:cubicBezTo>
                <a:cubicBezTo>
                  <a:pt x="3164580" y="4585412"/>
                  <a:pt x="3266554" y="4466441"/>
                  <a:pt x="3205370" y="4340675"/>
                </a:cubicBezTo>
                <a:cubicBezTo>
                  <a:pt x="3072802" y="4554818"/>
                  <a:pt x="3130589" y="4806353"/>
                  <a:pt x="3042212" y="5013701"/>
                </a:cubicBezTo>
                <a:cubicBezTo>
                  <a:pt x="2960633" y="5010300"/>
                  <a:pt x="2981028" y="4921923"/>
                  <a:pt x="2926642" y="4904929"/>
                </a:cubicBezTo>
                <a:cubicBezTo>
                  <a:pt x="2763484" y="5299226"/>
                  <a:pt x="2770283" y="5428393"/>
                  <a:pt x="2627520" y="5829489"/>
                </a:cubicBezTo>
                <a:cubicBezTo>
                  <a:pt x="2569733" y="5465781"/>
                  <a:pt x="2630917" y="5414796"/>
                  <a:pt x="2647914" y="5044291"/>
                </a:cubicBezTo>
                <a:cubicBezTo>
                  <a:pt x="2573134" y="5078282"/>
                  <a:pt x="2583329" y="5139466"/>
                  <a:pt x="2556136" y="5183656"/>
                </a:cubicBezTo>
                <a:cubicBezTo>
                  <a:pt x="2522145" y="5241440"/>
                  <a:pt x="2494952" y="5285630"/>
                  <a:pt x="2413373" y="5251639"/>
                </a:cubicBezTo>
                <a:cubicBezTo>
                  <a:pt x="2335196" y="5217648"/>
                  <a:pt x="2314801" y="5265235"/>
                  <a:pt x="2284207" y="5329817"/>
                </a:cubicBezTo>
                <a:cubicBezTo>
                  <a:pt x="2206029" y="5503174"/>
                  <a:pt x="2005480" y="6043631"/>
                  <a:pt x="1842322" y="5975649"/>
                </a:cubicBezTo>
                <a:cubicBezTo>
                  <a:pt x="1764144" y="6050430"/>
                  <a:pt x="1743749" y="6271374"/>
                  <a:pt x="1638375" y="6366549"/>
                </a:cubicBezTo>
                <a:cubicBezTo>
                  <a:pt x="1583989" y="5639138"/>
                  <a:pt x="1634977" y="5401200"/>
                  <a:pt x="1492214" y="4697581"/>
                </a:cubicBezTo>
                <a:cubicBezTo>
                  <a:pt x="1499013" y="4921923"/>
                  <a:pt x="1434428" y="5142867"/>
                  <a:pt x="1475217" y="5367209"/>
                </a:cubicBezTo>
                <a:cubicBezTo>
                  <a:pt x="1482015" y="5404597"/>
                  <a:pt x="1475217" y="5441989"/>
                  <a:pt x="1468419" y="5479378"/>
                </a:cubicBezTo>
                <a:cubicBezTo>
                  <a:pt x="1461621" y="5516770"/>
                  <a:pt x="1444627" y="5550761"/>
                  <a:pt x="1397039" y="5550761"/>
                </a:cubicBezTo>
                <a:cubicBezTo>
                  <a:pt x="1359647" y="5547360"/>
                  <a:pt x="1342653" y="5520167"/>
                  <a:pt x="1329057" y="5492974"/>
                </a:cubicBezTo>
                <a:cubicBezTo>
                  <a:pt x="1288267" y="5411396"/>
                  <a:pt x="1278068" y="5329817"/>
                  <a:pt x="1315460" y="5251639"/>
                </a:cubicBezTo>
                <a:cubicBezTo>
                  <a:pt x="1356250" y="5163262"/>
                  <a:pt x="1346051" y="5095279"/>
                  <a:pt x="1271270" y="5027297"/>
                </a:cubicBezTo>
                <a:cubicBezTo>
                  <a:pt x="1176095" y="4938920"/>
                  <a:pt x="1210086" y="4813151"/>
                  <a:pt x="1179496" y="4707780"/>
                </a:cubicBezTo>
                <a:cubicBezTo>
                  <a:pt x="1145505" y="4592210"/>
                  <a:pt x="1165899" y="4466441"/>
                  <a:pt x="1108112" y="4316880"/>
                </a:cubicBezTo>
                <a:cubicBezTo>
                  <a:pt x="1040130" y="4575213"/>
                  <a:pt x="1138706" y="4809754"/>
                  <a:pt x="1074121" y="5068086"/>
                </a:cubicBezTo>
                <a:cubicBezTo>
                  <a:pt x="985744" y="4962712"/>
                  <a:pt x="1009540" y="4864139"/>
                  <a:pt x="995943" y="4779160"/>
                </a:cubicBezTo>
                <a:cubicBezTo>
                  <a:pt x="982347" y="4673789"/>
                  <a:pt x="975549" y="4568414"/>
                  <a:pt x="958551" y="4463044"/>
                </a:cubicBezTo>
                <a:cubicBezTo>
                  <a:pt x="944955" y="4367868"/>
                  <a:pt x="921163" y="4272693"/>
                  <a:pt x="904165" y="4174117"/>
                </a:cubicBezTo>
                <a:cubicBezTo>
                  <a:pt x="887172" y="4078941"/>
                  <a:pt x="907566" y="3980369"/>
                  <a:pt x="829385" y="3891992"/>
                </a:cubicBezTo>
                <a:cubicBezTo>
                  <a:pt x="676426" y="4133327"/>
                  <a:pt x="747806" y="4405257"/>
                  <a:pt x="710417" y="4683984"/>
                </a:cubicBezTo>
                <a:cubicBezTo>
                  <a:pt x="635637" y="4612605"/>
                  <a:pt x="649233" y="4534423"/>
                  <a:pt x="628839" y="4469842"/>
                </a:cubicBezTo>
                <a:cubicBezTo>
                  <a:pt x="618639" y="4439248"/>
                  <a:pt x="618639" y="4405257"/>
                  <a:pt x="584648" y="4395061"/>
                </a:cubicBezTo>
                <a:cubicBezTo>
                  <a:pt x="537061" y="4384862"/>
                  <a:pt x="509868" y="4415456"/>
                  <a:pt x="496271" y="4449447"/>
                </a:cubicBezTo>
                <a:cubicBezTo>
                  <a:pt x="428289" y="4609204"/>
                  <a:pt x="390900" y="4775762"/>
                  <a:pt x="356909" y="4945718"/>
                </a:cubicBezTo>
                <a:cubicBezTo>
                  <a:pt x="339912" y="5040894"/>
                  <a:pt x="350111" y="5142867"/>
                  <a:pt x="292324" y="5227843"/>
                </a:cubicBezTo>
                <a:cubicBezTo>
                  <a:pt x="44190" y="4918525"/>
                  <a:pt x="91778" y="4575213"/>
                  <a:pt x="105375" y="4228503"/>
                </a:cubicBezTo>
                <a:cubicBezTo>
                  <a:pt x="129167" y="3664249"/>
                  <a:pt x="40790" y="1604384"/>
                  <a:pt x="13597" y="1138706"/>
                </a:cubicBezTo>
                <a:cubicBezTo>
                  <a:pt x="-6798" y="761403"/>
                  <a:pt x="0" y="384102"/>
                  <a:pt x="6798" y="6798"/>
                </a:cubicBezTo>
                <a:close/>
              </a:path>
            </a:pathLst>
          </a:custGeom>
          <a:solidFill>
            <a:schemeClr val="tx1">
              <a:lumMod val="75000"/>
              <a:lumOff val="2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793811" y="308429"/>
            <a:ext cx="3113886" cy="2590406"/>
          </a:xfrm>
        </p:spPr>
        <p:txBody>
          <a:bodyPr>
            <a:normAutofit/>
          </a:bodyPr>
          <a:lstStyle/>
          <a:p>
            <a:r>
              <a:rPr lang="en-US" sz="3600" b="1">
                <a:ea typeface="+mj-lt"/>
                <a:cs typeface="+mj-lt"/>
              </a:rPr>
              <a:t>Drawback of Bellman Equation</a:t>
            </a:r>
            <a:endParaRPr lang="en-US" sz="3600" b="1"/>
          </a:p>
        </p:txBody>
      </p:sp>
      <p:graphicFrame>
        <p:nvGraphicFramePr>
          <p:cNvPr id="5" name="Content Placeholder 2">
            <a:extLst>
              <a:ext uri="{FF2B5EF4-FFF2-40B4-BE49-F238E27FC236}">
                <a16:creationId xmlns:a16="http://schemas.microsoft.com/office/drawing/2014/main" id="{EC2FF0D1-7A50-469C-B8D2-78BE504AE543}"/>
              </a:ext>
            </a:extLst>
          </p:cNvPr>
          <p:cNvGraphicFramePr>
            <a:graphicFrameLocks noGrp="1"/>
          </p:cNvGraphicFramePr>
          <p:nvPr>
            <p:ph idx="1"/>
            <p:extLst>
              <p:ext uri="{D42A27DB-BD31-4B8C-83A1-F6EECF244321}">
                <p14:modId xmlns:p14="http://schemas.microsoft.com/office/powerpoint/2010/main" val="684718762"/>
              </p:ext>
            </p:extLst>
          </p:nvPr>
        </p:nvGraphicFramePr>
        <p:xfrm>
          <a:off x="3497231" y="298411"/>
          <a:ext cx="8532304" cy="757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115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1009262"/>
          </a:xfrm>
        </p:spPr>
        <p:txBody>
          <a:bodyPr>
            <a:normAutofit/>
          </a:bodyPr>
          <a:lstStyle/>
          <a:p>
            <a:pPr algn="ctr"/>
            <a:r>
              <a:rPr lang="en-US" sz="3600" b="1">
                <a:ea typeface="+mj-lt"/>
                <a:cs typeface="+mj-lt"/>
              </a:rPr>
              <a:t>Model Free Prediction and Control</a:t>
            </a: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454325" y="978666"/>
            <a:ext cx="10975675" cy="5641388"/>
          </a:xfrm>
        </p:spPr>
        <p:txBody>
          <a:bodyPr vert="horz" lIns="91440" tIns="45720" rIns="91440" bIns="45720" rtlCol="0" anchor="t">
            <a:normAutofit/>
          </a:bodyPr>
          <a:lstStyle/>
          <a:p>
            <a:r>
              <a:rPr lang="en-US">
                <a:ea typeface="+mn-lt"/>
                <a:cs typeface="+mn-lt"/>
              </a:rPr>
              <a:t>MDP model is not known but we can sample the experience</a:t>
            </a:r>
            <a:endParaRPr lang="en-US"/>
          </a:p>
          <a:p>
            <a:endParaRPr lang="en-US">
              <a:ea typeface="+mn-lt"/>
              <a:cs typeface="+mn-lt"/>
            </a:endParaRPr>
          </a:p>
          <a:p>
            <a:r>
              <a:rPr lang="en-US">
                <a:ea typeface="+mn-lt"/>
                <a:cs typeface="+mn-lt"/>
              </a:rPr>
              <a:t>The MDP model is known but it is too big to use and can only be used by sampling.</a:t>
            </a:r>
            <a:endParaRPr lang="en-US"/>
          </a:p>
          <a:p>
            <a:endParaRPr lang="en-US">
              <a:ea typeface="+mn-lt"/>
              <a:cs typeface="+mn-lt"/>
            </a:endParaRPr>
          </a:p>
          <a:p>
            <a:r>
              <a:rPr lang="en-US">
                <a:ea typeface="+mn-lt"/>
                <a:cs typeface="+mn-lt"/>
              </a:rPr>
              <a:t>We discussed greedy approach earlier. However, then complete action space may not explored. We may not find the optimal policy.</a:t>
            </a:r>
          </a:p>
        </p:txBody>
      </p:sp>
    </p:spTree>
    <p:extLst>
      <p:ext uri="{BB962C8B-B14F-4D97-AF65-F5344CB8AC3E}">
        <p14:creationId xmlns:p14="http://schemas.microsoft.com/office/powerpoint/2010/main" val="234491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1009262"/>
          </a:xfrm>
        </p:spPr>
        <p:txBody>
          <a:bodyPr>
            <a:normAutofit/>
          </a:bodyPr>
          <a:lstStyle/>
          <a:p>
            <a:pPr algn="ctr"/>
            <a:r>
              <a:rPr lang="en-US" sz="3600" b="1">
                <a:ea typeface="+mj-lt"/>
                <a:cs typeface="+mj-lt"/>
              </a:rPr>
              <a:t>epsilon - Greedy exploration</a:t>
            </a: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439948" y="949912"/>
            <a:ext cx="11378240" cy="5670142"/>
          </a:xfrm>
        </p:spPr>
        <p:txBody>
          <a:bodyPr vert="horz" lIns="91440" tIns="45720" rIns="91440" bIns="45720" rtlCol="0" anchor="t">
            <a:normAutofit/>
          </a:bodyPr>
          <a:lstStyle/>
          <a:p>
            <a:r>
              <a:rPr lang="en-US">
                <a:ea typeface="+mn-lt"/>
                <a:cs typeface="+mn-lt"/>
              </a:rPr>
              <a:t>m = be the number of possible actions from a state. </a:t>
            </a:r>
          </a:p>
          <a:p>
            <a:r>
              <a:rPr lang="en-US">
                <a:ea typeface="+mn-lt"/>
                <a:cs typeface="+mn-lt"/>
              </a:rPr>
              <a:t>continual exploration</a:t>
            </a:r>
          </a:p>
          <a:p>
            <a:r>
              <a:rPr lang="en-US">
                <a:ea typeface="+mn-lt"/>
                <a:cs typeface="+mn-lt"/>
              </a:rPr>
              <a:t> With probability epsilon, we choose an action at random and </a:t>
            </a:r>
          </a:p>
          <a:p>
            <a:r>
              <a:rPr lang="en-US">
                <a:ea typeface="+mn-lt"/>
                <a:cs typeface="+mn-lt"/>
              </a:rPr>
              <a:t>With probability (1 - epsilon), we choose the greedy action. </a:t>
            </a:r>
            <a:endParaRPr lang="en-US"/>
          </a:p>
          <a:p>
            <a:endParaRPr lang="en-US">
              <a:ea typeface="+mn-lt"/>
              <a:cs typeface="+mn-lt"/>
            </a:endParaRPr>
          </a:p>
        </p:txBody>
      </p:sp>
      <p:pic>
        <p:nvPicPr>
          <p:cNvPr id="4" name="Picture 5" descr="Graphical user interface, text&#10;&#10;Description automatically generated">
            <a:extLst>
              <a:ext uri="{FF2B5EF4-FFF2-40B4-BE49-F238E27FC236}">
                <a16:creationId xmlns:a16="http://schemas.microsoft.com/office/drawing/2014/main" id="{D083E4A5-E48C-44D1-BA77-D6E50FE71CFB}"/>
              </a:ext>
            </a:extLst>
          </p:cNvPr>
          <p:cNvPicPr>
            <a:picLocks noChangeAspect="1"/>
          </p:cNvPicPr>
          <p:nvPr/>
        </p:nvPicPr>
        <p:blipFill>
          <a:blip r:embed="rId2"/>
          <a:stretch>
            <a:fillRect/>
          </a:stretch>
        </p:blipFill>
        <p:spPr>
          <a:xfrm>
            <a:off x="1906441" y="3783519"/>
            <a:ext cx="8407877" cy="2281454"/>
          </a:xfrm>
          <a:prstGeom prst="rect">
            <a:avLst/>
          </a:prstGeom>
        </p:spPr>
      </p:pic>
    </p:spTree>
    <p:extLst>
      <p:ext uri="{BB962C8B-B14F-4D97-AF65-F5344CB8AC3E}">
        <p14:creationId xmlns:p14="http://schemas.microsoft.com/office/powerpoint/2010/main" val="334588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37441"/>
            <a:ext cx="10515600" cy="1009262"/>
          </a:xfrm>
        </p:spPr>
        <p:txBody>
          <a:bodyPr>
            <a:normAutofit/>
          </a:bodyPr>
          <a:lstStyle/>
          <a:p>
            <a:pPr algn="ctr"/>
            <a:r>
              <a:rPr lang="en-US" sz="3600" b="1">
                <a:ea typeface="+mj-lt"/>
                <a:cs typeface="+mj-lt"/>
              </a:rPr>
              <a:t>Q-Learning</a:t>
            </a: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281797" y="978666"/>
            <a:ext cx="11665787" cy="5641388"/>
          </a:xfrm>
        </p:spPr>
        <p:txBody>
          <a:bodyPr vert="horz" lIns="91440" tIns="45720" rIns="91440" bIns="45720" rtlCol="0" anchor="t">
            <a:normAutofit/>
          </a:bodyPr>
          <a:lstStyle/>
          <a:p>
            <a:r>
              <a:rPr lang="en-US">
                <a:ea typeface="+mn-lt"/>
                <a:cs typeface="+mn-lt"/>
              </a:rPr>
              <a:t>Off-policy learning technique for model-free control</a:t>
            </a:r>
          </a:p>
          <a:p>
            <a:endParaRPr lang="en-US">
              <a:ea typeface="+mn-lt"/>
              <a:cs typeface="+mn-lt"/>
            </a:endParaRPr>
          </a:p>
          <a:p>
            <a:r>
              <a:rPr lang="en-US">
                <a:ea typeface="+mn-lt"/>
                <a:cs typeface="+mn-lt"/>
              </a:rPr>
              <a:t>Learn from actions that are not a part of the current policy, for example taking random actions.</a:t>
            </a:r>
            <a:endParaRPr lang="en-US"/>
          </a:p>
          <a:p>
            <a:endParaRPr lang="en-US">
              <a:ea typeface="+mn-lt"/>
              <a:cs typeface="+mn-lt"/>
            </a:endParaRPr>
          </a:p>
          <a:p>
            <a:r>
              <a:rPr lang="en-US">
                <a:ea typeface="+mn-lt"/>
                <a:cs typeface="+mn-lt"/>
              </a:rPr>
              <a:t>‘Q’ = quality. In this case, quality depicts the usefulness of a given action in gaining some future reward.</a:t>
            </a:r>
          </a:p>
          <a:p>
            <a:endParaRPr lang="en-US"/>
          </a:p>
        </p:txBody>
      </p:sp>
    </p:spTree>
    <p:extLst>
      <p:ext uri="{BB962C8B-B14F-4D97-AF65-F5344CB8AC3E}">
        <p14:creationId xmlns:p14="http://schemas.microsoft.com/office/powerpoint/2010/main" val="126025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3" name="Rectangle 11">
            <a:extLst>
              <a:ext uri="{FF2B5EF4-FFF2-40B4-BE49-F238E27FC236}">
                <a16:creationId xmlns:a16="http://schemas.microsoft.com/office/drawing/2014/main" id="{423D7670-57E0-4E32-9E11-B899314D3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47B56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420368" y="1716301"/>
            <a:ext cx="3768917" cy="1606163"/>
          </a:xfrm>
        </p:spPr>
        <p:txBody>
          <a:bodyPr vert="horz" lIns="91440" tIns="45720" rIns="91440" bIns="45720" rtlCol="0" anchor="b">
            <a:normAutofit/>
          </a:bodyPr>
          <a:lstStyle/>
          <a:p>
            <a:r>
              <a:rPr lang="en-US" b="1" i="1">
                <a:solidFill>
                  <a:srgbClr val="FFFFFF"/>
                </a:solidFill>
              </a:rPr>
              <a:t>Q - Learning </a:t>
            </a:r>
          </a:p>
        </p:txBody>
      </p:sp>
      <p:pic>
        <p:nvPicPr>
          <p:cNvPr id="5" name="Picture 5" descr="Diagram&#10;&#10;Description automatically generated">
            <a:extLst>
              <a:ext uri="{FF2B5EF4-FFF2-40B4-BE49-F238E27FC236}">
                <a16:creationId xmlns:a16="http://schemas.microsoft.com/office/drawing/2014/main" id="{74C52C75-4BDF-4806-9574-5ED917544B75}"/>
              </a:ext>
            </a:extLst>
          </p:cNvPr>
          <p:cNvPicPr>
            <a:picLocks noChangeAspect="1"/>
          </p:cNvPicPr>
          <p:nvPr/>
        </p:nvPicPr>
        <p:blipFill>
          <a:blip r:embed="rId2"/>
          <a:stretch>
            <a:fillRect/>
          </a:stretch>
        </p:blipFill>
        <p:spPr>
          <a:xfrm>
            <a:off x="6630489" y="226524"/>
            <a:ext cx="4611218" cy="2973876"/>
          </a:xfrm>
          <a:prstGeom prst="rect">
            <a:avLst/>
          </a:prstGeom>
        </p:spPr>
      </p:pic>
      <p:pic>
        <p:nvPicPr>
          <p:cNvPr id="4" name="Picture 4" descr="Text, letter&#10;&#10;Description automatically generated">
            <a:extLst>
              <a:ext uri="{FF2B5EF4-FFF2-40B4-BE49-F238E27FC236}">
                <a16:creationId xmlns:a16="http://schemas.microsoft.com/office/drawing/2014/main" id="{BCC4B474-4CAF-466D-99FA-1E3B0F879135}"/>
              </a:ext>
            </a:extLst>
          </p:cNvPr>
          <p:cNvPicPr>
            <a:picLocks noGrp="1" noChangeAspect="1"/>
          </p:cNvPicPr>
          <p:nvPr>
            <p:ph idx="1"/>
          </p:nvPr>
        </p:nvPicPr>
        <p:blipFill>
          <a:blip r:embed="rId3"/>
          <a:stretch>
            <a:fillRect/>
          </a:stretch>
        </p:blipFill>
        <p:spPr>
          <a:xfrm>
            <a:off x="3508427" y="3427562"/>
            <a:ext cx="8511833" cy="3242547"/>
          </a:xfrm>
          <a:prstGeom prst="rect">
            <a:avLst/>
          </a:prstGeom>
        </p:spPr>
      </p:pic>
    </p:spTree>
    <p:extLst>
      <p:ext uri="{BB962C8B-B14F-4D97-AF65-F5344CB8AC3E}">
        <p14:creationId xmlns:p14="http://schemas.microsoft.com/office/powerpoint/2010/main" val="27270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47B56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5691"/>
            <a:ext cx="10515600" cy="1325563"/>
          </a:xfrm>
        </p:spPr>
        <p:txBody>
          <a:bodyPr>
            <a:normAutofit/>
          </a:bodyPr>
          <a:lstStyle/>
          <a:p>
            <a:r>
              <a:rPr lang="en-US" b="1">
                <a:ea typeface="+mj-lt"/>
                <a:cs typeface="+mj-lt"/>
              </a:rPr>
              <a:t>Motivation for using RNN with LSTM</a:t>
            </a:r>
            <a:endParaRPr lang="en-US" b="1"/>
          </a:p>
        </p:txBody>
      </p:sp>
      <p:graphicFrame>
        <p:nvGraphicFramePr>
          <p:cNvPr id="5" name="Content Placeholder 2">
            <a:extLst>
              <a:ext uri="{FF2B5EF4-FFF2-40B4-BE49-F238E27FC236}">
                <a16:creationId xmlns:a16="http://schemas.microsoft.com/office/drawing/2014/main" id="{A68B3845-393F-4252-A673-9C32A1DDC5B9}"/>
              </a:ext>
            </a:extLst>
          </p:cNvPr>
          <p:cNvGraphicFramePr>
            <a:graphicFrameLocks noGrp="1"/>
          </p:cNvGraphicFramePr>
          <p:nvPr>
            <p:ph idx="1"/>
            <p:extLst>
              <p:ext uri="{D42A27DB-BD31-4B8C-83A1-F6EECF244321}">
                <p14:modId xmlns:p14="http://schemas.microsoft.com/office/powerpoint/2010/main" val="440050812"/>
              </p:ext>
            </p:extLst>
          </p:nvPr>
        </p:nvGraphicFramePr>
        <p:xfrm>
          <a:off x="191221" y="746157"/>
          <a:ext cx="11708918" cy="5986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351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p:txBody>
          <a:bodyPr>
            <a:normAutofit fontScale="90000"/>
          </a:bodyPr>
          <a:lstStyle/>
          <a:p>
            <a:pPr algn="ctr"/>
            <a:r>
              <a:rPr lang="en-US" b="1">
                <a:ea typeface="+mj-lt"/>
                <a:cs typeface="+mj-lt"/>
              </a:rPr>
              <a:t>Recurrent Neural Network</a:t>
            </a:r>
            <a:endParaRPr lang="en-US" b="1"/>
          </a:p>
          <a:p>
            <a:br>
              <a:rPr lang="en-US"/>
            </a:b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914400" y="906780"/>
            <a:ext cx="10515600" cy="4160520"/>
          </a:xfrm>
        </p:spPr>
        <p:txBody>
          <a:bodyPr vert="horz" lIns="91440" tIns="45720" rIns="91440" bIns="45720" rtlCol="0" anchor="t">
            <a:normAutofit lnSpcReduction="10000"/>
          </a:bodyPr>
          <a:lstStyle/>
          <a:p>
            <a:r>
              <a:rPr lang="en-US">
                <a:ea typeface="+mn-lt"/>
                <a:cs typeface="+mn-lt"/>
              </a:rPr>
              <a:t>Recurrent Neural Networks are an up-gradation to the simple Neural Networks because they use memory to forecast time series, which gives them an edge. </a:t>
            </a:r>
            <a:endParaRPr lang="en-US"/>
          </a:p>
          <a:p>
            <a:pPr marL="0" indent="0">
              <a:buNone/>
            </a:pPr>
            <a:endParaRPr lang="en-US">
              <a:ea typeface="+mn-lt"/>
              <a:cs typeface="+mn-lt"/>
            </a:endParaRPr>
          </a:p>
          <a:p>
            <a:r>
              <a:rPr lang="en-US">
                <a:ea typeface="+mn-lt"/>
                <a:cs typeface="+mn-lt"/>
              </a:rPr>
              <a:t>On the left we have simple neural network and on the right a recurrent neural network . But, RNN though superior has its shortcomings.</a:t>
            </a:r>
            <a:endParaRPr lang="en-US"/>
          </a:p>
          <a:p>
            <a:pPr marL="0" indent="0">
              <a:buNone/>
            </a:pPr>
            <a:br>
              <a:rPr lang="en-US"/>
            </a:br>
            <a:endParaRPr lang="en-US"/>
          </a:p>
        </p:txBody>
      </p:sp>
      <p:pic>
        <p:nvPicPr>
          <p:cNvPr id="4" name="Picture 4" descr="A picture containing shape&#10;&#10;Description automatically generated">
            <a:extLst>
              <a:ext uri="{FF2B5EF4-FFF2-40B4-BE49-F238E27FC236}">
                <a16:creationId xmlns:a16="http://schemas.microsoft.com/office/drawing/2014/main" id="{44CE2849-C3B3-4E85-BE75-306EAB8F131F}"/>
              </a:ext>
            </a:extLst>
          </p:cNvPr>
          <p:cNvPicPr>
            <a:picLocks noChangeAspect="1"/>
          </p:cNvPicPr>
          <p:nvPr/>
        </p:nvPicPr>
        <p:blipFill>
          <a:blip r:embed="rId2"/>
          <a:stretch>
            <a:fillRect/>
          </a:stretch>
        </p:blipFill>
        <p:spPr>
          <a:xfrm>
            <a:off x="1905000" y="4040688"/>
            <a:ext cx="2286000" cy="2743200"/>
          </a:xfrm>
          <a:prstGeom prst="rect">
            <a:avLst/>
          </a:prstGeom>
        </p:spPr>
      </p:pic>
      <p:pic>
        <p:nvPicPr>
          <p:cNvPr id="5" name="Picture 5" descr="Diagram&#10;&#10;Description automatically generated">
            <a:extLst>
              <a:ext uri="{FF2B5EF4-FFF2-40B4-BE49-F238E27FC236}">
                <a16:creationId xmlns:a16="http://schemas.microsoft.com/office/drawing/2014/main" id="{C6B12831-F531-49BE-A0F5-31F3A139F96D}"/>
              </a:ext>
            </a:extLst>
          </p:cNvPr>
          <p:cNvPicPr>
            <a:picLocks noChangeAspect="1"/>
          </p:cNvPicPr>
          <p:nvPr/>
        </p:nvPicPr>
        <p:blipFill>
          <a:blip r:embed="rId3"/>
          <a:stretch>
            <a:fillRect/>
          </a:stretch>
        </p:blipFill>
        <p:spPr>
          <a:xfrm>
            <a:off x="4930622" y="4007350"/>
            <a:ext cx="5629275" cy="2809875"/>
          </a:xfrm>
          <a:prstGeom prst="rect">
            <a:avLst/>
          </a:prstGeom>
        </p:spPr>
      </p:pic>
    </p:spTree>
    <p:extLst>
      <p:ext uri="{BB962C8B-B14F-4D97-AF65-F5344CB8AC3E}">
        <p14:creationId xmlns:p14="http://schemas.microsoft.com/office/powerpoint/2010/main" val="84491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4520-5A39-46D7-AD31-21888222420B}"/>
              </a:ext>
            </a:extLst>
          </p:cNvPr>
          <p:cNvSpPr>
            <a:spLocks noGrp="1"/>
          </p:cNvSpPr>
          <p:nvPr>
            <p:ph type="title"/>
          </p:nvPr>
        </p:nvSpPr>
        <p:spPr>
          <a:xfrm>
            <a:off x="775570" y="83290"/>
            <a:ext cx="10515600" cy="720139"/>
          </a:xfrm>
        </p:spPr>
        <p:txBody>
          <a:bodyPr>
            <a:normAutofit/>
          </a:bodyPr>
          <a:lstStyle/>
          <a:p>
            <a:pPr algn="ctr"/>
            <a:r>
              <a:rPr lang="en-US" b="1">
                <a:ea typeface="+mj-lt"/>
                <a:cs typeface="+mj-lt"/>
              </a:rPr>
              <a:t>Working of RNN</a:t>
            </a:r>
            <a:endParaRPr lang="en-US"/>
          </a:p>
        </p:txBody>
      </p:sp>
      <p:sp>
        <p:nvSpPr>
          <p:cNvPr id="3" name="Content Placeholder 2">
            <a:extLst>
              <a:ext uri="{FF2B5EF4-FFF2-40B4-BE49-F238E27FC236}">
                <a16:creationId xmlns:a16="http://schemas.microsoft.com/office/drawing/2014/main" id="{723340B5-8CEE-40E1-882B-08DB29B9061D}"/>
              </a:ext>
            </a:extLst>
          </p:cNvPr>
          <p:cNvSpPr>
            <a:spLocks noGrp="1"/>
          </p:cNvSpPr>
          <p:nvPr>
            <p:ph idx="1"/>
          </p:nvPr>
        </p:nvSpPr>
        <p:spPr>
          <a:xfrm>
            <a:off x="775570" y="957406"/>
            <a:ext cx="10515600" cy="4160520"/>
          </a:xfrm>
        </p:spPr>
        <p:txBody>
          <a:bodyPr vert="horz" lIns="91440" tIns="45720" rIns="91440" bIns="45720" rtlCol="0" anchor="t">
            <a:normAutofit/>
          </a:bodyPr>
          <a:lstStyle/>
          <a:p>
            <a:r>
              <a:rPr lang="en-US" sz="2400">
                <a:ea typeface="+mn-lt"/>
                <a:cs typeface="+mn-lt"/>
              </a:rPr>
              <a:t>In simple neural networks, information travels from the direction of input neurons to the output neurons.</a:t>
            </a:r>
          </a:p>
          <a:p>
            <a:r>
              <a:rPr lang="en-US" sz="2400">
                <a:ea typeface="+mn-lt"/>
                <a:cs typeface="+mn-lt"/>
              </a:rPr>
              <a:t>The error term is computed and is backpropagated along the neural network, which adjusts the weights accordingly to reduce the cost function</a:t>
            </a:r>
            <a:endParaRPr lang="en-US" sz="2400"/>
          </a:p>
          <a:p>
            <a:r>
              <a:rPr lang="en-US" sz="2400">
                <a:ea typeface="+mn-lt"/>
                <a:cs typeface="+mn-lt"/>
              </a:rPr>
              <a:t>In RNN, there’s an additional component of complexity. </a:t>
            </a:r>
            <a:br>
              <a:rPr lang="en-US"/>
            </a:br>
            <a:endParaRPr lang="en-US" sz="2400"/>
          </a:p>
        </p:txBody>
      </p:sp>
      <p:pic>
        <p:nvPicPr>
          <p:cNvPr id="4" name="Picture 4" descr="Timeline&#10;&#10;Description automatically generated">
            <a:extLst>
              <a:ext uri="{FF2B5EF4-FFF2-40B4-BE49-F238E27FC236}">
                <a16:creationId xmlns:a16="http://schemas.microsoft.com/office/drawing/2014/main" id="{0826E3D7-C746-4A1D-8035-FE5F093E6870}"/>
              </a:ext>
            </a:extLst>
          </p:cNvPr>
          <p:cNvPicPr>
            <a:picLocks noChangeAspect="1"/>
          </p:cNvPicPr>
          <p:nvPr/>
        </p:nvPicPr>
        <p:blipFill>
          <a:blip r:embed="rId2"/>
          <a:stretch>
            <a:fillRect/>
          </a:stretch>
        </p:blipFill>
        <p:spPr>
          <a:xfrm>
            <a:off x="1890060" y="3715924"/>
            <a:ext cx="7654968" cy="3021382"/>
          </a:xfrm>
          <a:prstGeom prst="rect">
            <a:avLst/>
          </a:prstGeom>
        </p:spPr>
      </p:pic>
    </p:spTree>
    <p:extLst>
      <p:ext uri="{BB962C8B-B14F-4D97-AF65-F5344CB8AC3E}">
        <p14:creationId xmlns:p14="http://schemas.microsoft.com/office/powerpoint/2010/main" val="57058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1">
              <a:lumMod val="85000"/>
              <a:alpha val="8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291860" y="713312"/>
            <a:ext cx="3524250" cy="5431376"/>
          </a:xfrm>
        </p:spPr>
        <p:txBody>
          <a:bodyPr>
            <a:normAutofit/>
          </a:bodyPr>
          <a:lstStyle/>
          <a:p>
            <a:r>
              <a:rPr lang="en-US" b="1">
                <a:ea typeface="+mj-lt"/>
                <a:cs typeface="+mj-lt"/>
              </a:rPr>
              <a:t>Portfolio </a:t>
            </a:r>
            <a:r>
              <a:rPr lang="en-US" b="1" err="1">
                <a:ea typeface="+mj-lt"/>
                <a:cs typeface="+mj-lt"/>
              </a:rPr>
              <a:t>Optimisation</a:t>
            </a:r>
            <a:endParaRPr lang="en-US" b="1" err="1"/>
          </a:p>
          <a:p>
            <a:br>
              <a:rPr lang="en-US"/>
            </a:br>
            <a:endParaRPr lang="en-US"/>
          </a:p>
        </p:txBody>
      </p:sp>
      <p:graphicFrame>
        <p:nvGraphicFramePr>
          <p:cNvPr id="6" name="Content Placeholder 2">
            <a:extLst>
              <a:ext uri="{FF2B5EF4-FFF2-40B4-BE49-F238E27FC236}">
                <a16:creationId xmlns:a16="http://schemas.microsoft.com/office/drawing/2014/main" id="{804C4AD0-AB87-4AB5-87A3-5CE90B13962F}"/>
              </a:ext>
            </a:extLst>
          </p:cNvPr>
          <p:cNvGraphicFramePr>
            <a:graphicFrameLocks noGrp="1"/>
          </p:cNvGraphicFramePr>
          <p:nvPr>
            <p:ph idx="1"/>
            <p:extLst>
              <p:ext uri="{D42A27DB-BD31-4B8C-83A1-F6EECF244321}">
                <p14:modId xmlns:p14="http://schemas.microsoft.com/office/powerpoint/2010/main" val="2084481666"/>
              </p:ext>
            </p:extLst>
          </p:nvPr>
        </p:nvGraphicFramePr>
        <p:xfrm>
          <a:off x="4117102" y="51956"/>
          <a:ext cx="7869301" cy="6567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869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47B56D">
              <a:alpha val="20000"/>
            </a:srgbClr>
          </a:solidFill>
          <a:ln w="32707" cap="flat">
            <a:noFill/>
            <a:prstDash val="solid"/>
            <a:miter/>
          </a:ln>
        </p:spPr>
        <p:txBody>
          <a:bodyPr wrap="square" rtlCol="0" anchor="ctr">
            <a:noAutofit/>
          </a:bodyPr>
          <a:lstStyle/>
          <a:p>
            <a:endParaRPr lang="en-US"/>
          </a:p>
        </p:txBody>
      </p:sp>
      <p:graphicFrame>
        <p:nvGraphicFramePr>
          <p:cNvPr id="8" name="Content Placeholder 2">
            <a:extLst>
              <a:ext uri="{FF2B5EF4-FFF2-40B4-BE49-F238E27FC236}">
                <a16:creationId xmlns:a16="http://schemas.microsoft.com/office/drawing/2014/main" id="{E9CD71E1-0B12-4FA1-9C2A-5972967B2F6B}"/>
              </a:ext>
            </a:extLst>
          </p:cNvPr>
          <p:cNvGraphicFramePr>
            <a:graphicFrameLocks noGrp="1"/>
          </p:cNvGraphicFramePr>
          <p:nvPr>
            <p:ph idx="1"/>
            <p:extLst>
              <p:ext uri="{D42A27DB-BD31-4B8C-83A1-F6EECF244321}">
                <p14:modId xmlns:p14="http://schemas.microsoft.com/office/powerpoint/2010/main" val="1947424760"/>
              </p:ext>
            </p:extLst>
          </p:nvPr>
        </p:nvGraphicFramePr>
        <p:xfrm>
          <a:off x="464389" y="1180561"/>
          <a:ext cx="11478882" cy="4996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4718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D251-277C-46FA-BE77-086C13FA7132}"/>
              </a:ext>
            </a:extLst>
          </p:cNvPr>
          <p:cNvSpPr>
            <a:spLocks noGrp="1"/>
          </p:cNvSpPr>
          <p:nvPr>
            <p:ph type="title"/>
          </p:nvPr>
        </p:nvSpPr>
        <p:spPr>
          <a:xfrm>
            <a:off x="838200" y="657399"/>
            <a:ext cx="10515600" cy="532248"/>
          </a:xfrm>
        </p:spPr>
        <p:txBody>
          <a:bodyPr>
            <a:normAutofit fontScale="90000"/>
          </a:bodyPr>
          <a:lstStyle/>
          <a:p>
            <a:pPr algn="ctr"/>
            <a:r>
              <a:rPr lang="en-US" b="1">
                <a:ea typeface="+mj-lt"/>
                <a:cs typeface="+mj-lt"/>
              </a:rPr>
              <a:t>Vanishing Gradient Problem</a:t>
            </a:r>
            <a:endParaRPr lang="en-US" b="1"/>
          </a:p>
          <a:p>
            <a:br>
              <a:rPr lang="en-US"/>
            </a:br>
            <a:endParaRPr lang="en-US" b="1"/>
          </a:p>
        </p:txBody>
      </p:sp>
      <p:sp>
        <p:nvSpPr>
          <p:cNvPr id="3" name="Content Placeholder 2">
            <a:extLst>
              <a:ext uri="{FF2B5EF4-FFF2-40B4-BE49-F238E27FC236}">
                <a16:creationId xmlns:a16="http://schemas.microsoft.com/office/drawing/2014/main" id="{F367F0B7-2749-4BD0-B19E-C4221C482635}"/>
              </a:ext>
            </a:extLst>
          </p:cNvPr>
          <p:cNvSpPr>
            <a:spLocks noGrp="1"/>
          </p:cNvSpPr>
          <p:nvPr>
            <p:ph idx="1"/>
          </p:nvPr>
        </p:nvSpPr>
        <p:spPr>
          <a:xfrm>
            <a:off x="435634" y="926091"/>
            <a:ext cx="11522015" cy="4160520"/>
          </a:xfrm>
        </p:spPr>
        <p:txBody>
          <a:bodyPr vert="horz" lIns="91440" tIns="45720" rIns="91440" bIns="45720" rtlCol="0" anchor="t">
            <a:normAutofit/>
          </a:bodyPr>
          <a:lstStyle/>
          <a:p>
            <a:r>
              <a:rPr lang="en-US" sz="2400">
                <a:ea typeface="+mn-lt"/>
                <a:cs typeface="+mn-lt"/>
              </a:rPr>
              <a:t>The issue is associated with adjusting the value of </a:t>
            </a:r>
            <a:r>
              <a:rPr lang="en-US" sz="2400" err="1">
                <a:ea typeface="+mn-lt"/>
                <a:cs typeface="+mn-lt"/>
              </a:rPr>
              <a:t>W</a:t>
            </a:r>
            <a:r>
              <a:rPr lang="en-US" sz="2400" baseline="-25000" err="1">
                <a:ea typeface="+mn-lt"/>
                <a:cs typeface="+mn-lt"/>
              </a:rPr>
              <a:t>rec</a:t>
            </a:r>
            <a:r>
              <a:rPr lang="en-US" sz="2400">
                <a:ea typeface="+mn-lt"/>
                <a:cs typeface="+mn-lt"/>
              </a:rPr>
              <a:t>.</a:t>
            </a:r>
            <a:endParaRPr lang="en-US" sz="2400"/>
          </a:p>
          <a:p>
            <a:endParaRPr lang="en-US" sz="2400">
              <a:ea typeface="+mn-lt"/>
              <a:cs typeface="+mn-lt"/>
            </a:endParaRPr>
          </a:p>
          <a:p>
            <a:r>
              <a:rPr lang="en-US" sz="2400">
                <a:ea typeface="+mn-lt"/>
                <a:cs typeface="+mn-lt"/>
              </a:rPr>
              <a:t> So, </a:t>
            </a:r>
            <a:r>
              <a:rPr lang="en-US" sz="2400" err="1">
                <a:ea typeface="+mn-lt"/>
                <a:cs typeface="+mn-lt"/>
              </a:rPr>
              <a:t>W</a:t>
            </a:r>
            <a:r>
              <a:rPr lang="en-US" sz="2400" baseline="-25000" err="1">
                <a:ea typeface="+mn-lt"/>
                <a:cs typeface="+mn-lt"/>
              </a:rPr>
              <a:t>rec</a:t>
            </a:r>
            <a:r>
              <a:rPr lang="en-US" sz="2400">
                <a:ea typeface="+mn-lt"/>
                <a:cs typeface="+mn-lt"/>
              </a:rPr>
              <a:t> is getting multiplied several times, and this leads to a problem: A number after getting multiplied by a small number multiple times, its value diminishes very quickly</a:t>
            </a:r>
            <a:endParaRPr lang="en-US" sz="2400"/>
          </a:p>
          <a:p>
            <a:pPr marL="0" indent="0">
              <a:buNone/>
            </a:pPr>
            <a:br>
              <a:rPr lang="en-US"/>
            </a:br>
            <a:endParaRPr lang="en-US" sz="2400"/>
          </a:p>
        </p:txBody>
      </p:sp>
      <p:pic>
        <p:nvPicPr>
          <p:cNvPr id="4" name="Picture 4" descr="Diagram&#10;&#10;Description automatically generated">
            <a:extLst>
              <a:ext uri="{FF2B5EF4-FFF2-40B4-BE49-F238E27FC236}">
                <a16:creationId xmlns:a16="http://schemas.microsoft.com/office/drawing/2014/main" id="{E4260D78-733C-480E-A5E3-BCBD78CA1EC3}"/>
              </a:ext>
            </a:extLst>
          </p:cNvPr>
          <p:cNvPicPr>
            <a:picLocks noChangeAspect="1"/>
          </p:cNvPicPr>
          <p:nvPr/>
        </p:nvPicPr>
        <p:blipFill>
          <a:blip r:embed="rId2"/>
          <a:stretch>
            <a:fillRect/>
          </a:stretch>
        </p:blipFill>
        <p:spPr>
          <a:xfrm>
            <a:off x="1345048" y="3600123"/>
            <a:ext cx="8510260" cy="2987588"/>
          </a:xfrm>
          <a:prstGeom prst="rect">
            <a:avLst/>
          </a:prstGeom>
        </p:spPr>
      </p:pic>
    </p:spTree>
    <p:extLst>
      <p:ext uri="{BB962C8B-B14F-4D97-AF65-F5344CB8AC3E}">
        <p14:creationId xmlns:p14="http://schemas.microsoft.com/office/powerpoint/2010/main" val="753137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A56E-C888-4236-A074-D661A07B7E14}"/>
              </a:ext>
            </a:extLst>
          </p:cNvPr>
          <p:cNvSpPr>
            <a:spLocks noGrp="1"/>
          </p:cNvSpPr>
          <p:nvPr>
            <p:ph type="title"/>
          </p:nvPr>
        </p:nvSpPr>
        <p:spPr/>
        <p:txBody>
          <a:bodyPr>
            <a:normAutofit fontScale="90000"/>
          </a:bodyPr>
          <a:lstStyle/>
          <a:p>
            <a:pPr algn="ctr"/>
            <a:r>
              <a:rPr lang="en-US" b="1">
                <a:ea typeface="+mj-lt"/>
                <a:cs typeface="+mj-lt"/>
              </a:rPr>
              <a:t> Implications for RNN</a:t>
            </a:r>
            <a:endParaRPr lang="en-US" b="1"/>
          </a:p>
          <a:p>
            <a:br>
              <a:rPr lang="en-US"/>
            </a:br>
            <a:endParaRPr lang="en-US" b="1"/>
          </a:p>
        </p:txBody>
      </p:sp>
      <p:sp>
        <p:nvSpPr>
          <p:cNvPr id="3" name="Content Placeholder 2">
            <a:extLst>
              <a:ext uri="{FF2B5EF4-FFF2-40B4-BE49-F238E27FC236}">
                <a16:creationId xmlns:a16="http://schemas.microsoft.com/office/drawing/2014/main" id="{9C46F514-EA40-44DD-A7B3-8F672E28AECE}"/>
              </a:ext>
            </a:extLst>
          </p:cNvPr>
          <p:cNvSpPr>
            <a:spLocks noGrp="1"/>
          </p:cNvSpPr>
          <p:nvPr>
            <p:ph idx="1"/>
          </p:nvPr>
        </p:nvSpPr>
        <p:spPr>
          <a:xfrm>
            <a:off x="320616" y="875869"/>
            <a:ext cx="11593900" cy="5842670"/>
          </a:xfrm>
        </p:spPr>
        <p:txBody>
          <a:bodyPr vert="horz" lIns="91440" tIns="45720" rIns="91440" bIns="45720" rtlCol="0" anchor="t">
            <a:normAutofit lnSpcReduction="10000"/>
          </a:bodyPr>
          <a:lstStyle/>
          <a:p>
            <a:r>
              <a:rPr lang="en-US">
                <a:ea typeface="+mn-lt"/>
                <a:cs typeface="+mn-lt"/>
              </a:rPr>
              <a:t>The smaller the gradient value, the more difficult it is to train the network.</a:t>
            </a:r>
            <a:endParaRPr lang="en-US"/>
          </a:p>
          <a:p>
            <a:pPr marL="0" indent="0">
              <a:buNone/>
            </a:pPr>
            <a:endParaRPr lang="en-US">
              <a:ea typeface="+mn-lt"/>
              <a:cs typeface="+mn-lt"/>
            </a:endParaRPr>
          </a:p>
          <a:p>
            <a:r>
              <a:rPr lang="en-US">
                <a:ea typeface="+mn-lt"/>
                <a:cs typeface="+mn-lt"/>
              </a:rPr>
              <a:t>Input for a layer depends on the output of the previous layers.</a:t>
            </a:r>
          </a:p>
          <a:p>
            <a:pPr marL="0" indent="0">
              <a:buNone/>
            </a:pPr>
            <a:endParaRPr lang="en-US">
              <a:ea typeface="+mn-lt"/>
              <a:cs typeface="+mn-lt"/>
            </a:endParaRPr>
          </a:p>
          <a:p>
            <a:r>
              <a:rPr lang="en-US">
                <a:ea typeface="+mn-lt"/>
                <a:cs typeface="+mn-lt"/>
              </a:rPr>
              <a:t> This implies that training at some point t is based on the previous inputs, which are not trained themselves. </a:t>
            </a:r>
            <a:endParaRPr lang="en-US"/>
          </a:p>
          <a:p>
            <a:endParaRPr lang="en-US">
              <a:ea typeface="+mn-lt"/>
              <a:cs typeface="+mn-lt"/>
            </a:endParaRPr>
          </a:p>
          <a:p>
            <a:r>
              <a:rPr lang="en-US">
                <a:ea typeface="+mn-lt"/>
                <a:cs typeface="+mn-lt"/>
              </a:rPr>
              <a:t>To conclude: a small value of </a:t>
            </a:r>
            <a:r>
              <a:rPr lang="en-US" err="1">
                <a:ea typeface="+mn-lt"/>
                <a:cs typeface="+mn-lt"/>
              </a:rPr>
              <a:t>W</a:t>
            </a:r>
            <a:r>
              <a:rPr lang="en-US" baseline="-25000" err="1">
                <a:ea typeface="+mn-lt"/>
                <a:cs typeface="+mn-lt"/>
              </a:rPr>
              <a:t>rec</a:t>
            </a:r>
            <a:r>
              <a:rPr lang="en-US">
                <a:ea typeface="+mn-lt"/>
                <a:cs typeface="+mn-lt"/>
              </a:rPr>
              <a:t> leads to vanishing gradient problem, and large value of </a:t>
            </a:r>
            <a:r>
              <a:rPr lang="en-US" err="1">
                <a:ea typeface="+mn-lt"/>
                <a:cs typeface="+mn-lt"/>
              </a:rPr>
              <a:t>W</a:t>
            </a:r>
            <a:r>
              <a:rPr lang="en-US" baseline="-25000" err="1">
                <a:ea typeface="+mn-lt"/>
                <a:cs typeface="+mn-lt"/>
              </a:rPr>
              <a:t>rec</a:t>
            </a:r>
            <a:r>
              <a:rPr lang="en-US">
                <a:ea typeface="+mn-lt"/>
                <a:cs typeface="+mn-lt"/>
              </a:rPr>
              <a:t> leads to exploding gradient problem.</a:t>
            </a:r>
            <a:br>
              <a:rPr lang="en-US"/>
            </a:br>
            <a:endParaRPr lang="en-US"/>
          </a:p>
        </p:txBody>
      </p:sp>
    </p:spTree>
    <p:extLst>
      <p:ext uri="{BB962C8B-B14F-4D97-AF65-F5344CB8AC3E}">
        <p14:creationId xmlns:p14="http://schemas.microsoft.com/office/powerpoint/2010/main" val="65426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0D6E-C5C8-42C9-9700-69AC08760F45}"/>
              </a:ext>
            </a:extLst>
          </p:cNvPr>
          <p:cNvSpPr>
            <a:spLocks noGrp="1"/>
          </p:cNvSpPr>
          <p:nvPr>
            <p:ph type="title"/>
          </p:nvPr>
        </p:nvSpPr>
        <p:spPr>
          <a:xfrm>
            <a:off x="838200" y="532139"/>
            <a:ext cx="10515600" cy="1325563"/>
          </a:xfrm>
        </p:spPr>
        <p:txBody>
          <a:bodyPr>
            <a:normAutofit fontScale="90000"/>
          </a:bodyPr>
          <a:lstStyle/>
          <a:p>
            <a:pPr algn="ctr"/>
            <a:r>
              <a:rPr lang="en-US" b="1">
                <a:ea typeface="+mj-lt"/>
                <a:cs typeface="+mj-lt"/>
              </a:rPr>
              <a:t>Solutions to Vanishing Gradient Problem</a:t>
            </a:r>
            <a:endParaRPr lang="en-US" b="1"/>
          </a:p>
          <a:p>
            <a:br>
              <a:rPr lang="en-US"/>
            </a:br>
            <a:endParaRPr lang="en-US" b="1"/>
          </a:p>
        </p:txBody>
      </p:sp>
      <p:sp>
        <p:nvSpPr>
          <p:cNvPr id="3" name="Content Placeholder 2">
            <a:extLst>
              <a:ext uri="{FF2B5EF4-FFF2-40B4-BE49-F238E27FC236}">
                <a16:creationId xmlns:a16="http://schemas.microsoft.com/office/drawing/2014/main" id="{658BCAE1-5419-49FA-ABED-12B43B5AA051}"/>
              </a:ext>
            </a:extLst>
          </p:cNvPr>
          <p:cNvSpPr>
            <a:spLocks noGrp="1"/>
          </p:cNvSpPr>
          <p:nvPr>
            <p:ph idx="1"/>
          </p:nvPr>
        </p:nvSpPr>
        <p:spPr>
          <a:xfrm>
            <a:off x="838200" y="1335945"/>
            <a:ext cx="10515600" cy="4836255"/>
          </a:xfrm>
        </p:spPr>
        <p:txBody>
          <a:bodyPr vert="horz" lIns="91440" tIns="45720" rIns="91440" bIns="45720" rtlCol="0" anchor="t">
            <a:normAutofit/>
          </a:bodyPr>
          <a:lstStyle/>
          <a:p>
            <a:pPr marL="457200" indent="-457200"/>
            <a:endParaRPr lang="en-US"/>
          </a:p>
          <a:p>
            <a:pPr marL="0" indent="0">
              <a:buNone/>
            </a:pPr>
            <a:endParaRPr lang="en-US">
              <a:ea typeface="+mn-lt"/>
              <a:cs typeface="+mn-lt"/>
            </a:endParaRPr>
          </a:p>
          <a:p>
            <a:pPr marL="457200" indent="-457200"/>
            <a:r>
              <a:rPr lang="en-US">
                <a:ea typeface="+mn-lt"/>
                <a:cs typeface="+mn-lt"/>
              </a:rPr>
              <a:t>Introduce skip connections which join two different hidden layers that are far in time.</a:t>
            </a:r>
          </a:p>
          <a:p>
            <a:pPr marL="457200" indent="-457200"/>
            <a:endParaRPr lang="en-US">
              <a:ea typeface="+mn-lt"/>
              <a:cs typeface="+mn-lt"/>
            </a:endParaRPr>
          </a:p>
          <a:p>
            <a:pPr marL="457200" indent="-457200"/>
            <a:r>
              <a:rPr lang="en-US">
                <a:ea typeface="+mn-lt"/>
                <a:cs typeface="+mn-lt"/>
              </a:rPr>
              <a:t> Can have gated networks - Long Short-Term Memory Networks (LSTMs). </a:t>
            </a:r>
            <a:br>
              <a:rPr lang="en-US"/>
            </a:br>
            <a:endParaRPr lang="en-US"/>
          </a:p>
        </p:txBody>
      </p:sp>
    </p:spTree>
    <p:extLst>
      <p:ext uri="{BB962C8B-B14F-4D97-AF65-F5344CB8AC3E}">
        <p14:creationId xmlns:p14="http://schemas.microsoft.com/office/powerpoint/2010/main" val="934351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426A-2A80-414C-AA2A-881FD448E4C9}"/>
              </a:ext>
            </a:extLst>
          </p:cNvPr>
          <p:cNvSpPr>
            <a:spLocks noGrp="1"/>
          </p:cNvSpPr>
          <p:nvPr>
            <p:ph type="title"/>
          </p:nvPr>
        </p:nvSpPr>
        <p:spPr/>
        <p:txBody>
          <a:bodyPr>
            <a:normAutofit fontScale="90000"/>
          </a:bodyPr>
          <a:lstStyle/>
          <a:p>
            <a:pPr algn="ctr"/>
            <a:r>
              <a:rPr lang="en-US" b="1">
                <a:ea typeface="+mj-lt"/>
                <a:cs typeface="+mj-lt"/>
              </a:rPr>
              <a:t>LSTM</a:t>
            </a:r>
            <a:endParaRPr lang="en-US" b="1"/>
          </a:p>
          <a:p>
            <a:br>
              <a:rPr lang="en-US"/>
            </a:br>
            <a:endParaRPr lang="en-US" b="1"/>
          </a:p>
        </p:txBody>
      </p:sp>
      <p:sp>
        <p:nvSpPr>
          <p:cNvPr id="3" name="Content Placeholder 2">
            <a:extLst>
              <a:ext uri="{FF2B5EF4-FFF2-40B4-BE49-F238E27FC236}">
                <a16:creationId xmlns:a16="http://schemas.microsoft.com/office/drawing/2014/main" id="{F42AF004-ADFC-4758-AFFA-C97B95ECFDD1}"/>
              </a:ext>
            </a:extLst>
          </p:cNvPr>
          <p:cNvSpPr>
            <a:spLocks noGrp="1"/>
          </p:cNvSpPr>
          <p:nvPr>
            <p:ph idx="1"/>
          </p:nvPr>
        </p:nvSpPr>
        <p:spPr>
          <a:xfrm>
            <a:off x="838200" y="1030475"/>
            <a:ext cx="10515600" cy="4160520"/>
          </a:xfrm>
        </p:spPr>
        <p:txBody>
          <a:bodyPr vert="horz" lIns="91440" tIns="45720" rIns="91440" bIns="45720" rtlCol="0" anchor="t">
            <a:normAutofit fontScale="92500" lnSpcReduction="20000"/>
          </a:bodyPr>
          <a:lstStyle/>
          <a:p>
            <a:r>
              <a:rPr lang="en-US">
                <a:ea typeface="+mn-lt"/>
                <a:cs typeface="+mn-lt"/>
              </a:rPr>
              <a:t>LSTM are a specific type of RNN which is capable of having long-term dependencies, by taking </a:t>
            </a:r>
            <a:r>
              <a:rPr lang="en-US" err="1">
                <a:ea typeface="+mn-lt"/>
                <a:cs typeface="+mn-lt"/>
              </a:rPr>
              <a:t>W</a:t>
            </a:r>
            <a:r>
              <a:rPr lang="en-US" baseline="-25000" err="1">
                <a:ea typeface="+mn-lt"/>
                <a:cs typeface="+mn-lt"/>
              </a:rPr>
              <a:t>rec</a:t>
            </a:r>
            <a:r>
              <a:rPr lang="en-US">
                <a:ea typeface="+mn-lt"/>
                <a:cs typeface="+mn-lt"/>
              </a:rPr>
              <a:t> = 1.</a:t>
            </a:r>
            <a:endParaRPr lang="en-US"/>
          </a:p>
          <a:p>
            <a:endParaRPr lang="en-US">
              <a:ea typeface="+mn-lt"/>
              <a:cs typeface="+mn-lt"/>
            </a:endParaRPr>
          </a:p>
          <a:p>
            <a:r>
              <a:rPr lang="en-US">
                <a:ea typeface="+mn-lt"/>
                <a:cs typeface="+mn-lt"/>
              </a:rPr>
              <a:t>The hidden layer in the central block receives input </a:t>
            </a:r>
            <a:r>
              <a:rPr lang="en-US" err="1">
                <a:ea typeface="+mn-lt"/>
                <a:cs typeface="+mn-lt"/>
              </a:rPr>
              <a:t>X</a:t>
            </a:r>
            <a:r>
              <a:rPr lang="en-US" baseline="-25000" err="1">
                <a:ea typeface="+mn-lt"/>
                <a:cs typeface="+mn-lt"/>
              </a:rPr>
              <a:t>t</a:t>
            </a:r>
            <a:r>
              <a:rPr lang="en-US" baseline="-25000">
                <a:ea typeface="+mn-lt"/>
                <a:cs typeface="+mn-lt"/>
              </a:rPr>
              <a:t> </a:t>
            </a:r>
            <a:r>
              <a:rPr lang="en-US">
                <a:ea typeface="+mn-lt"/>
                <a:cs typeface="+mn-lt"/>
              </a:rPr>
              <a:t>from the input layer and also from itself in time point t-1, then it generates output </a:t>
            </a:r>
            <a:r>
              <a:rPr lang="en-US" err="1">
                <a:ea typeface="+mn-lt"/>
                <a:cs typeface="+mn-lt"/>
              </a:rPr>
              <a:t>h</a:t>
            </a:r>
            <a:r>
              <a:rPr lang="en-US" baseline="-25000" err="1">
                <a:ea typeface="+mn-lt"/>
                <a:cs typeface="+mn-lt"/>
              </a:rPr>
              <a:t>t</a:t>
            </a:r>
            <a:r>
              <a:rPr lang="en-US">
                <a:ea typeface="+mn-lt"/>
                <a:cs typeface="+mn-lt"/>
              </a:rPr>
              <a:t> and also another input for itself but in time point t+1. </a:t>
            </a:r>
          </a:p>
          <a:p>
            <a:endParaRPr lang="en-US"/>
          </a:p>
          <a:p>
            <a:pPr marL="0" indent="0">
              <a:buNone/>
            </a:pPr>
            <a:br>
              <a:rPr lang="en-US"/>
            </a:br>
            <a:endParaRPr lang="en-US"/>
          </a:p>
        </p:txBody>
      </p:sp>
      <p:pic>
        <p:nvPicPr>
          <p:cNvPr id="4" name="Picture 4" descr="Diagram&#10;&#10;Description automatically generated">
            <a:extLst>
              <a:ext uri="{FF2B5EF4-FFF2-40B4-BE49-F238E27FC236}">
                <a16:creationId xmlns:a16="http://schemas.microsoft.com/office/drawing/2014/main" id="{BEE09D66-9B82-416D-BDC9-0536C61839BD}"/>
              </a:ext>
            </a:extLst>
          </p:cNvPr>
          <p:cNvPicPr>
            <a:picLocks noChangeAspect="1"/>
          </p:cNvPicPr>
          <p:nvPr/>
        </p:nvPicPr>
        <p:blipFill>
          <a:blip r:embed="rId2"/>
          <a:stretch>
            <a:fillRect/>
          </a:stretch>
        </p:blipFill>
        <p:spPr>
          <a:xfrm>
            <a:off x="2952750" y="4149899"/>
            <a:ext cx="6286500" cy="2190750"/>
          </a:xfrm>
          <a:prstGeom prst="rect">
            <a:avLst/>
          </a:prstGeom>
        </p:spPr>
      </p:pic>
      <p:sp>
        <p:nvSpPr>
          <p:cNvPr id="5" name="TextBox 4">
            <a:extLst>
              <a:ext uri="{FF2B5EF4-FFF2-40B4-BE49-F238E27FC236}">
                <a16:creationId xmlns:a16="http://schemas.microsoft.com/office/drawing/2014/main" id="{3128D4F6-448C-419C-B045-D4B9F6D026E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9A5C761D-E1C0-4821-BB46-1FC24675D41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656293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C28D6-4A05-4DE1-A289-0C035DF0EA7B}"/>
              </a:ext>
            </a:extLst>
          </p:cNvPr>
          <p:cNvSpPr>
            <a:spLocks noGrp="1"/>
          </p:cNvSpPr>
          <p:nvPr>
            <p:ph idx="1"/>
          </p:nvPr>
        </p:nvSpPr>
        <p:spPr>
          <a:xfrm>
            <a:off x="800100" y="621030"/>
            <a:ext cx="10515600" cy="4160520"/>
          </a:xfrm>
        </p:spPr>
        <p:txBody>
          <a:bodyPr vert="horz" lIns="91440" tIns="45720" rIns="91440" bIns="45720" rtlCol="0" anchor="t">
            <a:normAutofit fontScale="70000" lnSpcReduction="20000"/>
          </a:bodyPr>
          <a:lstStyle/>
          <a:p>
            <a:r>
              <a:rPr lang="en-US">
                <a:ea typeface="+mn-lt"/>
                <a:cs typeface="+mn-lt"/>
              </a:rPr>
              <a:t>One of the main differences between RNN and LSTM is their architecture.</a:t>
            </a:r>
          </a:p>
          <a:p>
            <a:endParaRPr lang="en-US">
              <a:ea typeface="+mn-lt"/>
              <a:cs typeface="+mn-lt"/>
            </a:endParaRPr>
          </a:p>
          <a:p>
            <a:r>
              <a:rPr lang="en-US">
                <a:ea typeface="+mn-lt"/>
                <a:cs typeface="+mn-lt"/>
              </a:rPr>
              <a:t> Unlike RNNs, the hidden layer of LSTM consists of a gated unit.</a:t>
            </a:r>
          </a:p>
          <a:p>
            <a:endParaRPr lang="en-US">
              <a:ea typeface="+mn-lt"/>
              <a:cs typeface="+mn-lt"/>
            </a:endParaRPr>
          </a:p>
          <a:p>
            <a:r>
              <a:rPr lang="en-US">
                <a:ea typeface="+mn-lt"/>
                <a:cs typeface="+mn-lt"/>
              </a:rPr>
              <a:t>RNNs neural net layer consists of a single tanh component. Whereas there are three logistic sigmoid gates in addition to the one tanh layer in LSTM. </a:t>
            </a:r>
          </a:p>
          <a:p>
            <a:endParaRPr lang="en-US">
              <a:ea typeface="+mn-lt"/>
              <a:cs typeface="+mn-lt"/>
            </a:endParaRPr>
          </a:p>
          <a:p>
            <a:r>
              <a:rPr lang="en-US">
                <a:ea typeface="+mn-lt"/>
                <a:cs typeface="+mn-lt"/>
              </a:rPr>
              <a:t>The purpose of gates is to put a restriction on the movement of information through the cell.</a:t>
            </a:r>
            <a:endParaRPr lang="en-US"/>
          </a:p>
          <a:p>
            <a:endParaRPr lang="en-US"/>
          </a:p>
          <a:p>
            <a:pPr marL="0" indent="0">
              <a:buNone/>
            </a:pPr>
            <a:br>
              <a:rPr lang="en-US"/>
            </a:br>
            <a:endParaRPr lang="en-US"/>
          </a:p>
        </p:txBody>
      </p:sp>
      <p:pic>
        <p:nvPicPr>
          <p:cNvPr id="4" name="Picture 4" descr="Diagram&#10;&#10;Description automatically generated">
            <a:extLst>
              <a:ext uri="{FF2B5EF4-FFF2-40B4-BE49-F238E27FC236}">
                <a16:creationId xmlns:a16="http://schemas.microsoft.com/office/drawing/2014/main" id="{FF7BBE52-8D42-4897-8F12-59811D6C17E0}"/>
              </a:ext>
            </a:extLst>
          </p:cNvPr>
          <p:cNvPicPr>
            <a:picLocks noChangeAspect="1"/>
          </p:cNvPicPr>
          <p:nvPr/>
        </p:nvPicPr>
        <p:blipFill>
          <a:blip r:embed="rId2"/>
          <a:stretch>
            <a:fillRect/>
          </a:stretch>
        </p:blipFill>
        <p:spPr>
          <a:xfrm>
            <a:off x="1740922" y="4014787"/>
            <a:ext cx="7817415" cy="2447925"/>
          </a:xfrm>
          <a:prstGeom prst="rect">
            <a:avLst/>
          </a:prstGeom>
        </p:spPr>
      </p:pic>
    </p:spTree>
    <p:extLst>
      <p:ext uri="{BB962C8B-B14F-4D97-AF65-F5344CB8AC3E}">
        <p14:creationId xmlns:p14="http://schemas.microsoft.com/office/powerpoint/2010/main" val="1128056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9" name="Rectangle 8">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47B56D">
              <a:alpha val="20000"/>
            </a:srgbClr>
          </a:solidFill>
          <a:ln w="32707"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47B56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47B1EAA-B709-40D2-88CA-4F29AD3B8CBE}"/>
              </a:ext>
            </a:extLst>
          </p:cNvPr>
          <p:cNvSpPr>
            <a:spLocks noGrp="1"/>
          </p:cNvSpPr>
          <p:nvPr>
            <p:ph type="title"/>
          </p:nvPr>
        </p:nvSpPr>
        <p:spPr>
          <a:xfrm>
            <a:off x="838200" y="937845"/>
            <a:ext cx="6696453" cy="3643679"/>
          </a:xfrm>
        </p:spPr>
        <p:txBody>
          <a:bodyPr vert="horz" lIns="91440" tIns="45720" rIns="91440" bIns="45720" rtlCol="0" anchor="b">
            <a:normAutofit/>
          </a:bodyPr>
          <a:lstStyle/>
          <a:p>
            <a:r>
              <a:rPr lang="en-US" sz="6000" i="1"/>
              <a:t>Experimental Results</a:t>
            </a:r>
          </a:p>
          <a:p>
            <a:br>
              <a:rPr lang="en-US" sz="6000" i="1"/>
            </a:br>
            <a:endParaRPr lang="en-US" sz="6000" i="1"/>
          </a:p>
        </p:txBody>
      </p:sp>
    </p:spTree>
    <p:extLst>
      <p:ext uri="{BB962C8B-B14F-4D97-AF65-F5344CB8AC3E}">
        <p14:creationId xmlns:p14="http://schemas.microsoft.com/office/powerpoint/2010/main" val="4258394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Amazon Stock Price Using DeepQ</a:t>
            </a:r>
            <a:endParaRPr lang="en-US" b="1"/>
          </a:p>
          <a:p>
            <a:br>
              <a:rPr lang="en-US"/>
            </a:br>
            <a:endParaRPr lang="en-US" b="1"/>
          </a:p>
        </p:txBody>
      </p:sp>
      <p:pic>
        <p:nvPicPr>
          <p:cNvPr id="4" name="Picture 4" descr="Graphical user interface, chart&#10;&#10;Description automatically generated">
            <a:extLst>
              <a:ext uri="{FF2B5EF4-FFF2-40B4-BE49-F238E27FC236}">
                <a16:creationId xmlns:a16="http://schemas.microsoft.com/office/drawing/2014/main" id="{C215E9EB-E8CD-4027-BAC2-973521C47BCE}"/>
              </a:ext>
            </a:extLst>
          </p:cNvPr>
          <p:cNvPicPr>
            <a:picLocks noGrp="1" noChangeAspect="1"/>
          </p:cNvPicPr>
          <p:nvPr>
            <p:ph idx="1"/>
          </p:nvPr>
        </p:nvPicPr>
        <p:blipFill>
          <a:blip r:embed="rId2"/>
          <a:stretch>
            <a:fillRect/>
          </a:stretch>
        </p:blipFill>
        <p:spPr>
          <a:xfrm>
            <a:off x="1485118" y="2122353"/>
            <a:ext cx="9023436" cy="4200133"/>
          </a:xfrm>
        </p:spPr>
      </p:pic>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$162.73</a:t>
            </a:r>
            <a:endParaRPr lang="en-US" i="1"/>
          </a:p>
          <a:p>
            <a:br>
              <a:rPr lang="en-US"/>
            </a:br>
            <a:endParaRPr lang="en-US" i="1"/>
          </a:p>
        </p:txBody>
      </p:sp>
    </p:spTree>
    <p:extLst>
      <p:ext uri="{BB962C8B-B14F-4D97-AF65-F5344CB8AC3E}">
        <p14:creationId xmlns:p14="http://schemas.microsoft.com/office/powerpoint/2010/main" val="607343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Amazon Stock Price Using LSTM</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a:t>
            </a:r>
            <a:r>
              <a:rPr lang="en-US">
                <a:ea typeface="+mn-lt"/>
                <a:cs typeface="+mn-lt"/>
              </a:rPr>
              <a:t>193.45</a:t>
            </a:r>
            <a:endParaRPr lang="en-US" i="1"/>
          </a:p>
          <a:p>
            <a:br>
              <a:rPr lang="en-US"/>
            </a:br>
            <a:endParaRPr lang="en-US" i="1"/>
          </a:p>
        </p:txBody>
      </p:sp>
      <p:pic>
        <p:nvPicPr>
          <p:cNvPr id="8" name="Picture 8" descr="Graphical user interface, chart, scatter chart&#10;&#10;Description automatically generated">
            <a:extLst>
              <a:ext uri="{FF2B5EF4-FFF2-40B4-BE49-F238E27FC236}">
                <a16:creationId xmlns:a16="http://schemas.microsoft.com/office/drawing/2014/main" id="{EC0D880F-1D37-4E5D-BCA9-D0E1D8EE4BB1}"/>
              </a:ext>
            </a:extLst>
          </p:cNvPr>
          <p:cNvPicPr>
            <a:picLocks noGrp="1" noChangeAspect="1"/>
          </p:cNvPicPr>
          <p:nvPr>
            <p:ph idx="1"/>
          </p:nvPr>
        </p:nvPicPr>
        <p:blipFill>
          <a:blip r:embed="rId2"/>
          <a:stretch>
            <a:fillRect/>
          </a:stretch>
        </p:blipFill>
        <p:spPr>
          <a:xfrm>
            <a:off x="1303229" y="2145252"/>
            <a:ext cx="8886172" cy="4290033"/>
          </a:xfrm>
        </p:spPr>
      </p:pic>
    </p:spTree>
    <p:extLst>
      <p:ext uri="{BB962C8B-B14F-4D97-AF65-F5344CB8AC3E}">
        <p14:creationId xmlns:p14="http://schemas.microsoft.com/office/powerpoint/2010/main" val="4103289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Reliance Stock Price Using DeepQ</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a:t>
            </a:r>
            <a:r>
              <a:rPr lang="en-US">
                <a:ea typeface="+mn-lt"/>
                <a:cs typeface="+mn-lt"/>
              </a:rPr>
              <a:t>Rs 254.25</a:t>
            </a:r>
            <a:endParaRPr lang="en-US" i="1"/>
          </a:p>
          <a:p>
            <a:br>
              <a:rPr lang="en-US"/>
            </a:br>
            <a:endParaRPr lang="en-US" i="1"/>
          </a:p>
        </p:txBody>
      </p:sp>
      <p:pic>
        <p:nvPicPr>
          <p:cNvPr id="7" name="Picture 8" descr="Graphical user interface, chart&#10;&#10;Description automatically generated">
            <a:extLst>
              <a:ext uri="{FF2B5EF4-FFF2-40B4-BE49-F238E27FC236}">
                <a16:creationId xmlns:a16="http://schemas.microsoft.com/office/drawing/2014/main" id="{73D62B4C-4994-476C-B0C0-DF368CEF16BB}"/>
              </a:ext>
            </a:extLst>
          </p:cNvPr>
          <p:cNvPicPr>
            <a:picLocks noGrp="1" noChangeAspect="1"/>
          </p:cNvPicPr>
          <p:nvPr>
            <p:ph idx="1"/>
          </p:nvPr>
        </p:nvPicPr>
        <p:blipFill>
          <a:blip r:embed="rId2"/>
          <a:stretch>
            <a:fillRect/>
          </a:stretch>
        </p:blipFill>
        <p:spPr>
          <a:xfrm>
            <a:off x="1206022" y="2030430"/>
            <a:ext cx="8850942" cy="4613622"/>
          </a:xfrm>
        </p:spPr>
      </p:pic>
    </p:spTree>
    <p:extLst>
      <p:ext uri="{BB962C8B-B14F-4D97-AF65-F5344CB8AC3E}">
        <p14:creationId xmlns:p14="http://schemas.microsoft.com/office/powerpoint/2010/main" val="224516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1" y="643467"/>
            <a:ext cx="3888526" cy="1800526"/>
          </a:xfrm>
        </p:spPr>
        <p:txBody>
          <a:bodyPr>
            <a:normAutofit/>
          </a:bodyPr>
          <a:lstStyle/>
          <a:p>
            <a:r>
              <a:rPr lang="en-US" b="1">
                <a:ea typeface="+mj-lt"/>
                <a:cs typeface="+mj-lt"/>
              </a:rPr>
              <a:t>Branches of Machine Learning</a:t>
            </a: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838201" y="2623381"/>
            <a:ext cx="4492377" cy="4099920"/>
          </a:xfrm>
        </p:spPr>
        <p:txBody>
          <a:bodyPr vert="horz" lIns="91440" tIns="45720" rIns="91440" bIns="45720" rtlCol="0" anchor="t">
            <a:normAutofit/>
          </a:bodyPr>
          <a:lstStyle/>
          <a:p>
            <a:r>
              <a:rPr lang="en-US" sz="2400">
                <a:ea typeface="+mn-lt"/>
                <a:cs typeface="+mn-lt"/>
              </a:rPr>
              <a:t> Supervised learning</a:t>
            </a:r>
            <a:endParaRPr lang="en-US"/>
          </a:p>
          <a:p>
            <a:pPr marL="0" indent="0">
              <a:buNone/>
            </a:pPr>
            <a:endParaRPr lang="en-US" sz="2400">
              <a:ea typeface="+mn-lt"/>
              <a:cs typeface="+mn-lt"/>
            </a:endParaRPr>
          </a:p>
          <a:p>
            <a:r>
              <a:rPr lang="en-US" sz="2400">
                <a:ea typeface="+mn-lt"/>
                <a:cs typeface="+mn-lt"/>
              </a:rPr>
              <a:t>Unsupervised learning</a:t>
            </a:r>
            <a:endParaRPr lang="en-US">
              <a:ea typeface="+mn-lt"/>
              <a:cs typeface="+mn-lt"/>
            </a:endParaRPr>
          </a:p>
          <a:p>
            <a:pPr marL="0" indent="0">
              <a:buNone/>
            </a:pPr>
            <a:endParaRPr lang="en-US" sz="2400">
              <a:ea typeface="+mn-lt"/>
              <a:cs typeface="+mn-lt"/>
            </a:endParaRPr>
          </a:p>
          <a:p>
            <a:r>
              <a:rPr lang="en-US" sz="2400">
                <a:ea typeface="+mn-lt"/>
                <a:cs typeface="+mn-lt"/>
              </a:rPr>
              <a:t>Reinforcement learning</a:t>
            </a:r>
            <a:endParaRPr lang="en-US"/>
          </a:p>
          <a:p>
            <a:endParaRPr lang="en-US" sz="2000">
              <a:ea typeface="+mn-lt"/>
              <a:cs typeface="+mn-lt"/>
            </a:endParaRPr>
          </a:p>
          <a:p>
            <a:pPr marL="0" indent="0">
              <a:buNone/>
            </a:pPr>
            <a:br>
              <a:rPr lang="en-US" sz="2000"/>
            </a:br>
            <a:endParaRPr lang="en-US" sz="2000"/>
          </a:p>
        </p:txBody>
      </p:sp>
      <p:pic>
        <p:nvPicPr>
          <p:cNvPr id="4" name="Picture 4" descr="Diagram&#10;&#10;Description automatically generated">
            <a:extLst>
              <a:ext uri="{FF2B5EF4-FFF2-40B4-BE49-F238E27FC236}">
                <a16:creationId xmlns:a16="http://schemas.microsoft.com/office/drawing/2014/main" id="{ABDADC60-E7B3-45ED-8ABC-15068E05E62D}"/>
              </a:ext>
            </a:extLst>
          </p:cNvPr>
          <p:cNvPicPr>
            <a:picLocks noChangeAspect="1"/>
          </p:cNvPicPr>
          <p:nvPr/>
        </p:nvPicPr>
        <p:blipFill>
          <a:blip r:embed="rId2"/>
          <a:stretch>
            <a:fillRect/>
          </a:stretch>
        </p:blipFill>
        <p:spPr>
          <a:xfrm>
            <a:off x="6800986" y="1240531"/>
            <a:ext cx="4747547" cy="4405281"/>
          </a:xfrm>
          <a:prstGeom prst="rect">
            <a:avLst/>
          </a:prstGeom>
        </p:spPr>
      </p:pic>
    </p:spTree>
    <p:extLst>
      <p:ext uri="{BB962C8B-B14F-4D97-AF65-F5344CB8AC3E}">
        <p14:creationId xmlns:p14="http://schemas.microsoft.com/office/powerpoint/2010/main" val="1990623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ea typeface="+mj-lt"/>
                <a:cs typeface="+mj-lt"/>
              </a:rPr>
              <a:t>Reliance Stock Price Using LSTM</a:t>
            </a:r>
            <a:endParaRPr lang="en-US" b="1"/>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sp>
        <p:nvSpPr>
          <p:cNvPr id="6" name="TextBox 5">
            <a:extLst>
              <a:ext uri="{FF2B5EF4-FFF2-40B4-BE49-F238E27FC236}">
                <a16:creationId xmlns:a16="http://schemas.microsoft.com/office/drawing/2014/main" id="{627F0F40-3291-4672-BADB-29E9A772DF2B}"/>
              </a:ext>
            </a:extLst>
          </p:cNvPr>
          <p:cNvSpPr txBox="1"/>
          <p:nvPr/>
        </p:nvSpPr>
        <p:spPr>
          <a:xfrm>
            <a:off x="1081414" y="1029221"/>
            <a:ext cx="100396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Training Period – 1st  Jan 2014 to 31st June 2014. </a:t>
            </a:r>
          </a:p>
          <a:p>
            <a:r>
              <a:rPr lang="en-US" i="1">
                <a:ea typeface="+mn-lt"/>
                <a:cs typeface="+mn-lt"/>
              </a:rPr>
              <a:t>Test Period –1st July 2014 to 1st July 2015 </a:t>
            </a:r>
            <a:endParaRPr lang="en-US" i="1"/>
          </a:p>
          <a:p>
            <a:r>
              <a:rPr lang="en-US" i="1">
                <a:ea typeface="+mn-lt"/>
                <a:cs typeface="+mn-lt"/>
              </a:rPr>
              <a:t>Profit Earned: </a:t>
            </a:r>
            <a:r>
              <a:rPr lang="en-US">
                <a:ea typeface="+mn-lt"/>
                <a:cs typeface="+mn-lt"/>
              </a:rPr>
              <a:t>Rs 370.14</a:t>
            </a:r>
            <a:endParaRPr lang="en-US" i="1"/>
          </a:p>
          <a:p>
            <a:br>
              <a:rPr lang="en-US"/>
            </a:br>
            <a:endParaRPr lang="en-US" i="1"/>
          </a:p>
        </p:txBody>
      </p:sp>
      <p:pic>
        <p:nvPicPr>
          <p:cNvPr id="7" name="Picture 8" descr="Chart&#10;&#10;Description automatically generated">
            <a:extLst>
              <a:ext uri="{FF2B5EF4-FFF2-40B4-BE49-F238E27FC236}">
                <a16:creationId xmlns:a16="http://schemas.microsoft.com/office/drawing/2014/main" id="{E7DDE2A3-5547-4F88-B032-2A4BB7A43341}"/>
              </a:ext>
            </a:extLst>
          </p:cNvPr>
          <p:cNvPicPr>
            <a:picLocks noGrp="1" noChangeAspect="1"/>
          </p:cNvPicPr>
          <p:nvPr>
            <p:ph idx="1"/>
          </p:nvPr>
        </p:nvPicPr>
        <p:blipFill>
          <a:blip r:embed="rId2"/>
          <a:stretch>
            <a:fillRect/>
          </a:stretch>
        </p:blipFill>
        <p:spPr>
          <a:xfrm>
            <a:off x="1223049" y="2139380"/>
            <a:ext cx="9370120" cy="4291338"/>
          </a:xfrm>
        </p:spPr>
      </p:pic>
    </p:spTree>
    <p:extLst>
      <p:ext uri="{BB962C8B-B14F-4D97-AF65-F5344CB8AC3E}">
        <p14:creationId xmlns:p14="http://schemas.microsoft.com/office/powerpoint/2010/main" val="3154598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0">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89E6ED-CD73-464A-BAFD-308B9CC4988D}"/>
              </a:ext>
            </a:extLst>
          </p:cNvPr>
          <p:cNvSpPr>
            <a:spLocks noGrp="1"/>
          </p:cNvSpPr>
          <p:nvPr>
            <p:ph type="title"/>
          </p:nvPr>
        </p:nvSpPr>
        <p:spPr>
          <a:xfrm>
            <a:off x="838200" y="365125"/>
            <a:ext cx="10515600" cy="1325563"/>
          </a:xfrm>
        </p:spPr>
        <p:txBody>
          <a:bodyPr>
            <a:normAutofit/>
          </a:bodyPr>
          <a:lstStyle/>
          <a:p>
            <a:r>
              <a:rPr lang="en-US">
                <a:ea typeface="+mj-lt"/>
                <a:cs typeface="+mj-lt"/>
              </a:rPr>
              <a:t>Continuous Time Step on a portfolio of Stocks</a:t>
            </a:r>
            <a:endParaRPr lang="en-US"/>
          </a:p>
        </p:txBody>
      </p:sp>
      <p:sp>
        <p:nvSpPr>
          <p:cNvPr id="3" name="Content Placeholder 2">
            <a:extLst>
              <a:ext uri="{FF2B5EF4-FFF2-40B4-BE49-F238E27FC236}">
                <a16:creationId xmlns:a16="http://schemas.microsoft.com/office/drawing/2014/main" id="{D4F453A6-A55F-437A-9D7F-88D40A361A96}"/>
              </a:ext>
            </a:extLst>
          </p:cNvPr>
          <p:cNvSpPr>
            <a:spLocks noGrp="1"/>
          </p:cNvSpPr>
          <p:nvPr>
            <p:ph idx="1"/>
          </p:nvPr>
        </p:nvSpPr>
        <p:spPr>
          <a:xfrm>
            <a:off x="838201" y="1711701"/>
            <a:ext cx="6900758" cy="5169751"/>
          </a:xfrm>
        </p:spPr>
        <p:txBody>
          <a:bodyPr vert="horz" lIns="91440" tIns="45720" rIns="91440" bIns="45720" rtlCol="0" anchor="t">
            <a:noAutofit/>
          </a:bodyPr>
          <a:lstStyle/>
          <a:p>
            <a:pPr>
              <a:lnSpc>
                <a:spcPct val="90000"/>
              </a:lnSpc>
            </a:pPr>
            <a:r>
              <a:rPr lang="en-US" sz="2200">
                <a:ea typeface="+mn-lt"/>
                <a:cs typeface="+mn-lt"/>
              </a:rPr>
              <a:t>Our goal will be to extend the model to take continuous actions and optimize a multi-stock portfolio. We also increased number of parameters.</a:t>
            </a:r>
          </a:p>
          <a:p>
            <a:pPr>
              <a:lnSpc>
                <a:spcPct val="90000"/>
              </a:lnSpc>
            </a:pPr>
            <a:endParaRPr lang="en-US" sz="2200">
              <a:ea typeface="+mn-lt"/>
              <a:cs typeface="+mn-lt"/>
            </a:endParaRPr>
          </a:p>
          <a:p>
            <a:pPr>
              <a:lnSpc>
                <a:spcPct val="90000"/>
              </a:lnSpc>
            </a:pPr>
            <a:r>
              <a:rPr lang="en-US" sz="2200">
                <a:ea typeface="+mn-lt"/>
                <a:cs typeface="+mn-lt"/>
              </a:rPr>
              <a:t>Policy Based Learning Methods, incrementally develop the most basic REINFORCE algorithm.</a:t>
            </a:r>
          </a:p>
          <a:p>
            <a:pPr>
              <a:lnSpc>
                <a:spcPct val="90000"/>
              </a:lnSpc>
            </a:pPr>
            <a:endParaRPr lang="en-US" sz="2200">
              <a:ea typeface="+mn-lt"/>
              <a:cs typeface="+mn-lt"/>
            </a:endParaRPr>
          </a:p>
          <a:p>
            <a:pPr>
              <a:lnSpc>
                <a:spcPct val="90000"/>
              </a:lnSpc>
            </a:pPr>
            <a:r>
              <a:rPr lang="en-US" sz="2200">
                <a:ea typeface="+mn-lt"/>
                <a:cs typeface="+mn-lt"/>
              </a:rPr>
              <a:t> Actor-Critic methods optimize REINFORCE algorithm by reducing variance. Combine Value-Based and Policy-Based Learning techniques.</a:t>
            </a:r>
          </a:p>
          <a:p>
            <a:pPr>
              <a:lnSpc>
                <a:spcPct val="90000"/>
              </a:lnSpc>
            </a:pPr>
            <a:endParaRPr lang="en-US" sz="2200">
              <a:ea typeface="+mn-lt"/>
              <a:cs typeface="+mn-lt"/>
            </a:endParaRPr>
          </a:p>
          <a:p>
            <a:pPr>
              <a:lnSpc>
                <a:spcPct val="90000"/>
              </a:lnSpc>
            </a:pPr>
            <a:r>
              <a:rPr lang="en-US" sz="2200">
                <a:ea typeface="+mn-lt"/>
                <a:cs typeface="+mn-lt"/>
              </a:rPr>
              <a:t>DDPG to develop the improved trading model.</a:t>
            </a:r>
            <a:endParaRPr lang="en-US" sz="2200"/>
          </a:p>
        </p:txBody>
      </p:sp>
      <p:pic>
        <p:nvPicPr>
          <p:cNvPr id="4" name="Picture 4" descr="Diagram, venn diagram&#10;&#10;Description automatically generated">
            <a:extLst>
              <a:ext uri="{FF2B5EF4-FFF2-40B4-BE49-F238E27FC236}">
                <a16:creationId xmlns:a16="http://schemas.microsoft.com/office/drawing/2014/main" id="{0C6EC781-2F5C-4323-AA41-82F6D23787C8}"/>
              </a:ext>
            </a:extLst>
          </p:cNvPr>
          <p:cNvPicPr>
            <a:picLocks noChangeAspect="1"/>
          </p:cNvPicPr>
          <p:nvPr/>
        </p:nvPicPr>
        <p:blipFill>
          <a:blip r:embed="rId2"/>
          <a:stretch>
            <a:fillRect/>
          </a:stretch>
        </p:blipFill>
        <p:spPr>
          <a:xfrm>
            <a:off x="7817350" y="2263739"/>
            <a:ext cx="3609170" cy="2320087"/>
          </a:xfrm>
          <a:prstGeom prst="rect">
            <a:avLst/>
          </a:prstGeom>
        </p:spPr>
      </p:pic>
    </p:spTree>
    <p:extLst>
      <p:ext uri="{BB962C8B-B14F-4D97-AF65-F5344CB8AC3E}">
        <p14:creationId xmlns:p14="http://schemas.microsoft.com/office/powerpoint/2010/main" val="1169323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E6ED-CD73-464A-BAFD-308B9CC4988D}"/>
              </a:ext>
            </a:extLst>
          </p:cNvPr>
          <p:cNvSpPr>
            <a:spLocks noGrp="1"/>
          </p:cNvSpPr>
          <p:nvPr>
            <p:ph type="title"/>
          </p:nvPr>
        </p:nvSpPr>
        <p:spPr/>
        <p:txBody>
          <a:bodyPr/>
          <a:lstStyle/>
          <a:p>
            <a:r>
              <a:rPr lang="en-US">
                <a:ea typeface="+mj-lt"/>
                <a:cs typeface="+mj-lt"/>
              </a:rPr>
              <a:t>Policy based learning</a:t>
            </a:r>
            <a:endParaRPr lang="en-US"/>
          </a:p>
        </p:txBody>
      </p:sp>
      <p:sp>
        <p:nvSpPr>
          <p:cNvPr id="3" name="Content Placeholder 2">
            <a:extLst>
              <a:ext uri="{FF2B5EF4-FFF2-40B4-BE49-F238E27FC236}">
                <a16:creationId xmlns:a16="http://schemas.microsoft.com/office/drawing/2014/main" id="{D4F453A6-A55F-437A-9D7F-88D40A361A96}"/>
              </a:ext>
            </a:extLst>
          </p:cNvPr>
          <p:cNvSpPr>
            <a:spLocks noGrp="1"/>
          </p:cNvSpPr>
          <p:nvPr>
            <p:ph idx="1"/>
          </p:nvPr>
        </p:nvSpPr>
        <p:spPr>
          <a:xfrm>
            <a:off x="838200" y="1419014"/>
            <a:ext cx="10515600" cy="5091852"/>
          </a:xfrm>
        </p:spPr>
        <p:txBody>
          <a:bodyPr vert="horz" lIns="91440" tIns="45720" rIns="91440" bIns="45720" rtlCol="0" anchor="t">
            <a:normAutofit/>
          </a:bodyPr>
          <a:lstStyle/>
          <a:p>
            <a:pPr marL="0" indent="0">
              <a:buNone/>
            </a:pPr>
            <a:endParaRPr lang="en-US"/>
          </a:p>
          <a:p>
            <a:r>
              <a:rPr lang="en-US">
                <a:ea typeface="+mn-lt"/>
                <a:cs typeface="+mn-lt"/>
              </a:rPr>
              <a:t>In </a:t>
            </a:r>
            <a:r>
              <a:rPr lang="en-US" b="1">
                <a:ea typeface="+mn-lt"/>
                <a:cs typeface="+mn-lt"/>
              </a:rPr>
              <a:t>policy</a:t>
            </a:r>
            <a:r>
              <a:rPr lang="en-US">
                <a:ea typeface="+mn-lt"/>
                <a:cs typeface="+mn-lt"/>
              </a:rPr>
              <a:t>-</a:t>
            </a:r>
            <a:r>
              <a:rPr lang="en-US" b="1">
                <a:ea typeface="+mn-lt"/>
                <a:cs typeface="+mn-lt"/>
              </a:rPr>
              <a:t>based</a:t>
            </a:r>
            <a:r>
              <a:rPr lang="en-US">
                <a:ea typeface="+mn-lt"/>
                <a:cs typeface="+mn-lt"/>
              </a:rPr>
              <a:t> methods, instead of </a:t>
            </a:r>
            <a:r>
              <a:rPr lang="en-US" b="1">
                <a:ea typeface="+mn-lt"/>
                <a:cs typeface="+mn-lt"/>
              </a:rPr>
              <a:t>learning</a:t>
            </a:r>
            <a:r>
              <a:rPr lang="en-US">
                <a:ea typeface="+mn-lt"/>
                <a:cs typeface="+mn-lt"/>
              </a:rPr>
              <a:t> a value function that tells us what is the expected sum of rewards given a state and an action, we learn directly the </a:t>
            </a:r>
            <a:r>
              <a:rPr lang="en-US" b="1">
                <a:ea typeface="+mn-lt"/>
                <a:cs typeface="+mn-lt"/>
              </a:rPr>
              <a:t>policy</a:t>
            </a:r>
            <a:r>
              <a:rPr lang="en-US">
                <a:ea typeface="+mn-lt"/>
                <a:cs typeface="+mn-lt"/>
              </a:rPr>
              <a:t> function that maps state to action (select actions without using a value function).</a:t>
            </a:r>
          </a:p>
          <a:p>
            <a:r>
              <a:rPr lang="en-US">
                <a:ea typeface="+mn-lt"/>
                <a:cs typeface="+mn-lt"/>
              </a:rPr>
              <a:t>Make efficient use of space, which is beneficial when working with continuous action spaces and high-dimensional state spaces.</a:t>
            </a:r>
            <a:endParaRPr lang="en-US"/>
          </a:p>
        </p:txBody>
      </p:sp>
    </p:spTree>
    <p:extLst>
      <p:ext uri="{BB962C8B-B14F-4D97-AF65-F5344CB8AC3E}">
        <p14:creationId xmlns:p14="http://schemas.microsoft.com/office/powerpoint/2010/main" val="3218901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E6ED-CD73-464A-BAFD-308B9CC4988D}"/>
              </a:ext>
            </a:extLst>
          </p:cNvPr>
          <p:cNvSpPr>
            <a:spLocks noGrp="1"/>
          </p:cNvSpPr>
          <p:nvPr>
            <p:ph type="title"/>
          </p:nvPr>
        </p:nvSpPr>
        <p:spPr/>
        <p:txBody>
          <a:bodyPr/>
          <a:lstStyle/>
          <a:p>
            <a:r>
              <a:rPr lang="en-US">
                <a:ea typeface="+mj-lt"/>
                <a:cs typeface="+mj-lt"/>
              </a:rPr>
              <a:t>Policy based learning</a:t>
            </a:r>
            <a:endParaRPr lang="en-US"/>
          </a:p>
        </p:txBody>
      </p:sp>
      <p:sp>
        <p:nvSpPr>
          <p:cNvPr id="3" name="Content Placeholder 2">
            <a:extLst>
              <a:ext uri="{FF2B5EF4-FFF2-40B4-BE49-F238E27FC236}">
                <a16:creationId xmlns:a16="http://schemas.microsoft.com/office/drawing/2014/main" id="{D4F453A6-A55F-437A-9D7F-88D40A361A96}"/>
              </a:ext>
            </a:extLst>
          </p:cNvPr>
          <p:cNvSpPr>
            <a:spLocks noGrp="1"/>
          </p:cNvSpPr>
          <p:nvPr>
            <p:ph idx="1"/>
          </p:nvPr>
        </p:nvSpPr>
        <p:spPr/>
        <p:txBody>
          <a:bodyPr vert="horz" lIns="91440" tIns="45720" rIns="91440" bIns="45720" rtlCol="0" anchor="t">
            <a:normAutofit/>
          </a:bodyPr>
          <a:lstStyle/>
          <a:p>
            <a:r>
              <a:rPr lang="en-US">
                <a:ea typeface="+mn-lt"/>
                <a:cs typeface="+mn-lt"/>
              </a:rPr>
              <a:t>Value-Based Learning parametrizes the value function using a parameter θ and approximates the optimized values by Q-Learning methods.</a:t>
            </a:r>
            <a:endParaRPr lang="en-US"/>
          </a:p>
          <a:p>
            <a:r>
              <a:rPr lang="en-US">
                <a:ea typeface="+mn-lt"/>
                <a:cs typeface="+mn-lt"/>
              </a:rPr>
              <a:t>Goal is to formulate an algorithm using Policy-Based Learning to parametrize the policy, using an objective function.</a:t>
            </a:r>
          </a:p>
          <a:p>
            <a:r>
              <a:rPr lang="en-US"/>
              <a:t>Parameterized policy:</a:t>
            </a:r>
          </a:p>
          <a:p>
            <a:endParaRPr lang="en-US"/>
          </a:p>
        </p:txBody>
      </p:sp>
      <p:pic>
        <p:nvPicPr>
          <p:cNvPr id="4" name="Picture 4" descr="Text, letter&#10;&#10;Description automatically generated">
            <a:extLst>
              <a:ext uri="{FF2B5EF4-FFF2-40B4-BE49-F238E27FC236}">
                <a16:creationId xmlns:a16="http://schemas.microsoft.com/office/drawing/2014/main" id="{3109E9B1-83D4-482B-A3EF-0852A40590A0}"/>
              </a:ext>
            </a:extLst>
          </p:cNvPr>
          <p:cNvPicPr>
            <a:picLocks noChangeAspect="1"/>
          </p:cNvPicPr>
          <p:nvPr/>
        </p:nvPicPr>
        <p:blipFill>
          <a:blip r:embed="rId2"/>
          <a:stretch>
            <a:fillRect/>
          </a:stretch>
        </p:blipFill>
        <p:spPr>
          <a:xfrm>
            <a:off x="5396797" y="4609878"/>
            <a:ext cx="3283969" cy="1627696"/>
          </a:xfrm>
          <a:prstGeom prst="rect">
            <a:avLst/>
          </a:prstGeom>
        </p:spPr>
      </p:pic>
    </p:spTree>
    <p:extLst>
      <p:ext uri="{BB962C8B-B14F-4D97-AF65-F5344CB8AC3E}">
        <p14:creationId xmlns:p14="http://schemas.microsoft.com/office/powerpoint/2010/main" val="2800769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E6ED-CD73-464A-BAFD-308B9CC4988D}"/>
              </a:ext>
            </a:extLst>
          </p:cNvPr>
          <p:cNvSpPr>
            <a:spLocks noGrp="1"/>
          </p:cNvSpPr>
          <p:nvPr>
            <p:ph type="title"/>
          </p:nvPr>
        </p:nvSpPr>
        <p:spPr>
          <a:xfrm>
            <a:off x="852577" y="91955"/>
            <a:ext cx="10515600" cy="1325563"/>
          </a:xfrm>
        </p:spPr>
        <p:txBody>
          <a:bodyPr/>
          <a:lstStyle/>
          <a:p>
            <a:r>
              <a:rPr lang="en-US"/>
              <a:t>Objective function</a:t>
            </a:r>
          </a:p>
        </p:txBody>
      </p:sp>
      <p:sp>
        <p:nvSpPr>
          <p:cNvPr id="3" name="Content Placeholder 2">
            <a:extLst>
              <a:ext uri="{FF2B5EF4-FFF2-40B4-BE49-F238E27FC236}">
                <a16:creationId xmlns:a16="http://schemas.microsoft.com/office/drawing/2014/main" id="{D4F453A6-A55F-437A-9D7F-88D40A361A96}"/>
              </a:ext>
            </a:extLst>
          </p:cNvPr>
          <p:cNvSpPr>
            <a:spLocks noGrp="1"/>
          </p:cNvSpPr>
          <p:nvPr>
            <p:ph idx="1"/>
          </p:nvPr>
        </p:nvSpPr>
        <p:spPr>
          <a:xfrm>
            <a:off x="852577" y="1278435"/>
            <a:ext cx="10515600" cy="5281953"/>
          </a:xfrm>
        </p:spPr>
        <p:txBody>
          <a:bodyPr vert="horz" lIns="91440" tIns="45720" rIns="91440" bIns="45720" rtlCol="0" anchor="t">
            <a:normAutofit/>
          </a:bodyPr>
          <a:lstStyle/>
          <a:p>
            <a:r>
              <a:rPr lang="en-US">
                <a:ea typeface="+mn-lt"/>
                <a:cs typeface="+mn-lt"/>
              </a:rPr>
              <a:t>The reward optimization function (objective function) for a single step MDP Policy-Based Learning is given by: </a:t>
            </a:r>
          </a:p>
          <a:p>
            <a:endParaRPr lang="en-US">
              <a:ea typeface="+mn-lt"/>
              <a:cs typeface="+mn-lt"/>
            </a:endParaRPr>
          </a:p>
          <a:p>
            <a:endParaRPr lang="en-US">
              <a:ea typeface="+mn-lt"/>
              <a:cs typeface="+mn-lt"/>
            </a:endParaRPr>
          </a:p>
          <a:p>
            <a:r>
              <a:rPr lang="en-US">
                <a:ea typeface="+mn-lt"/>
                <a:cs typeface="+mn-lt"/>
              </a:rPr>
              <a:t>We're taking average reward per time step – get most reward per time step.</a:t>
            </a:r>
            <a:endParaRPr lang="en-US"/>
          </a:p>
          <a:p>
            <a:endParaRPr lang="en-US">
              <a:ea typeface="+mn-lt"/>
              <a:cs typeface="+mn-lt"/>
            </a:endParaRPr>
          </a:p>
          <a:p>
            <a:r>
              <a:rPr lang="en-US">
                <a:ea typeface="+mn-lt"/>
                <a:cs typeface="+mn-lt"/>
              </a:rPr>
              <a:t>Policy based reinforcement learning is an </a:t>
            </a:r>
            <a:r>
              <a:rPr lang="en-US" err="1">
                <a:ea typeface="+mn-lt"/>
                <a:cs typeface="+mn-lt"/>
              </a:rPr>
              <a:t>optimisation</a:t>
            </a:r>
            <a:r>
              <a:rPr lang="en-US">
                <a:ea typeface="+mn-lt"/>
                <a:cs typeface="+mn-lt"/>
              </a:rPr>
              <a:t> problem Find θ that </a:t>
            </a:r>
            <a:r>
              <a:rPr lang="en-US" err="1">
                <a:ea typeface="+mn-lt"/>
                <a:cs typeface="+mn-lt"/>
              </a:rPr>
              <a:t>maximises</a:t>
            </a:r>
            <a:r>
              <a:rPr lang="en-US">
                <a:ea typeface="+mn-lt"/>
                <a:cs typeface="+mn-lt"/>
              </a:rPr>
              <a:t> J(θ).</a:t>
            </a:r>
          </a:p>
          <a:p>
            <a:endParaRPr lang="en-US"/>
          </a:p>
          <a:p>
            <a:endParaRPr lang="en-US"/>
          </a:p>
        </p:txBody>
      </p:sp>
      <p:pic>
        <p:nvPicPr>
          <p:cNvPr id="4" name="Picture 4">
            <a:extLst>
              <a:ext uri="{FF2B5EF4-FFF2-40B4-BE49-F238E27FC236}">
                <a16:creationId xmlns:a16="http://schemas.microsoft.com/office/drawing/2014/main" id="{6B0EE2D1-0F24-4BB1-A1A0-EE5DEE33BFD4}"/>
              </a:ext>
            </a:extLst>
          </p:cNvPr>
          <p:cNvPicPr>
            <a:picLocks noChangeAspect="1"/>
          </p:cNvPicPr>
          <p:nvPr/>
        </p:nvPicPr>
        <p:blipFill>
          <a:blip r:embed="rId2"/>
          <a:stretch>
            <a:fillRect/>
          </a:stretch>
        </p:blipFill>
        <p:spPr>
          <a:xfrm>
            <a:off x="3887388" y="2504049"/>
            <a:ext cx="4188122" cy="711499"/>
          </a:xfrm>
          <a:prstGeom prst="rect">
            <a:avLst/>
          </a:prstGeom>
        </p:spPr>
      </p:pic>
    </p:spTree>
    <p:extLst>
      <p:ext uri="{BB962C8B-B14F-4D97-AF65-F5344CB8AC3E}">
        <p14:creationId xmlns:p14="http://schemas.microsoft.com/office/powerpoint/2010/main" val="4294648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E6ED-CD73-464A-BAFD-308B9CC4988D}"/>
              </a:ext>
            </a:extLst>
          </p:cNvPr>
          <p:cNvSpPr>
            <a:spLocks noGrp="1"/>
          </p:cNvSpPr>
          <p:nvPr>
            <p:ph type="title"/>
          </p:nvPr>
        </p:nvSpPr>
        <p:spPr>
          <a:xfrm>
            <a:off x="852577" y="91955"/>
            <a:ext cx="10515600" cy="1325563"/>
          </a:xfrm>
        </p:spPr>
        <p:txBody>
          <a:bodyPr/>
          <a:lstStyle/>
          <a:p>
            <a:r>
              <a:rPr lang="en-US">
                <a:ea typeface="+mj-lt"/>
                <a:cs typeface="+mj-lt"/>
              </a:rPr>
              <a:t>Policy gradient</a:t>
            </a:r>
            <a:endParaRPr lang="en-US"/>
          </a:p>
        </p:txBody>
      </p:sp>
      <p:sp>
        <p:nvSpPr>
          <p:cNvPr id="3" name="Content Placeholder 2">
            <a:extLst>
              <a:ext uri="{FF2B5EF4-FFF2-40B4-BE49-F238E27FC236}">
                <a16:creationId xmlns:a16="http://schemas.microsoft.com/office/drawing/2014/main" id="{D4F453A6-A55F-437A-9D7F-88D40A361A96}"/>
              </a:ext>
            </a:extLst>
          </p:cNvPr>
          <p:cNvSpPr>
            <a:spLocks noGrp="1"/>
          </p:cNvSpPr>
          <p:nvPr>
            <p:ph idx="1"/>
          </p:nvPr>
        </p:nvSpPr>
        <p:spPr>
          <a:xfrm>
            <a:off x="852577" y="1278435"/>
            <a:ext cx="10515600" cy="5281953"/>
          </a:xfrm>
        </p:spPr>
        <p:txBody>
          <a:bodyPr vert="horz" lIns="91440" tIns="45720" rIns="91440" bIns="45720" rtlCol="0" anchor="t">
            <a:normAutofit/>
          </a:bodyPr>
          <a:lstStyle/>
          <a:p>
            <a:endParaRPr lang="en-US">
              <a:ea typeface="+mn-lt"/>
              <a:cs typeface="+mn-lt"/>
            </a:endParaRPr>
          </a:p>
          <a:p>
            <a:r>
              <a:rPr lang="en-US">
                <a:ea typeface="+mn-lt"/>
                <a:cs typeface="+mn-lt"/>
              </a:rPr>
              <a:t>By changing the gradient's direction, the Policy Gradient algorithm will converge to a maximum in J(θ). In this case, the change in θ is given by:</a:t>
            </a:r>
          </a:p>
          <a:p>
            <a:endParaRPr lang="en-US"/>
          </a:p>
          <a:p>
            <a:r>
              <a:rPr lang="en-US">
                <a:ea typeface="+mn-lt"/>
                <a:cs typeface="+mn-lt"/>
              </a:rPr>
              <a:t>here, alpha is the learning rate and ∇</a:t>
            </a:r>
            <a:r>
              <a:rPr lang="en-US" baseline="-25000">
                <a:ea typeface="+mn-lt"/>
                <a:cs typeface="+mn-lt"/>
              </a:rPr>
              <a:t>θ</a:t>
            </a:r>
            <a:r>
              <a:rPr lang="en-US">
                <a:ea typeface="+mn-lt"/>
                <a:cs typeface="+mn-lt"/>
              </a:rPr>
              <a:t>J(θ) is the policy gradient.</a:t>
            </a:r>
            <a:endParaRPr lang="en-US"/>
          </a:p>
          <a:p>
            <a:endParaRPr lang="en-US"/>
          </a:p>
          <a:p>
            <a:endParaRPr lang="en-US"/>
          </a:p>
          <a:p>
            <a:endParaRPr lang="en-US"/>
          </a:p>
          <a:p>
            <a:endParaRPr lang="en-US"/>
          </a:p>
        </p:txBody>
      </p:sp>
      <p:pic>
        <p:nvPicPr>
          <p:cNvPr id="5" name="Picture 5">
            <a:extLst>
              <a:ext uri="{FF2B5EF4-FFF2-40B4-BE49-F238E27FC236}">
                <a16:creationId xmlns:a16="http://schemas.microsoft.com/office/drawing/2014/main" id="{274E5566-9F3D-4EBE-811C-307173DD5A5F}"/>
              </a:ext>
            </a:extLst>
          </p:cNvPr>
          <p:cNvPicPr>
            <a:picLocks noChangeAspect="1"/>
          </p:cNvPicPr>
          <p:nvPr/>
        </p:nvPicPr>
        <p:blipFill>
          <a:blip r:embed="rId2"/>
          <a:stretch>
            <a:fillRect/>
          </a:stretch>
        </p:blipFill>
        <p:spPr>
          <a:xfrm>
            <a:off x="4971028" y="3207938"/>
            <a:ext cx="2240890" cy="645003"/>
          </a:xfrm>
          <a:prstGeom prst="rect">
            <a:avLst/>
          </a:prstGeom>
        </p:spPr>
      </p:pic>
      <p:pic>
        <p:nvPicPr>
          <p:cNvPr id="6" name="Picture 6" descr="Text, whiteboard&#10;&#10;Description automatically generated">
            <a:extLst>
              <a:ext uri="{FF2B5EF4-FFF2-40B4-BE49-F238E27FC236}">
                <a16:creationId xmlns:a16="http://schemas.microsoft.com/office/drawing/2014/main" id="{EC1159D5-8344-4BFD-BA9D-AB84B65D2490}"/>
              </a:ext>
            </a:extLst>
          </p:cNvPr>
          <p:cNvPicPr>
            <a:picLocks noChangeAspect="1"/>
          </p:cNvPicPr>
          <p:nvPr/>
        </p:nvPicPr>
        <p:blipFill>
          <a:blip r:embed="rId3"/>
          <a:stretch>
            <a:fillRect/>
          </a:stretch>
        </p:blipFill>
        <p:spPr>
          <a:xfrm>
            <a:off x="4844904" y="4414302"/>
            <a:ext cx="2544792" cy="2025769"/>
          </a:xfrm>
          <a:prstGeom prst="rect">
            <a:avLst/>
          </a:prstGeom>
        </p:spPr>
      </p:pic>
    </p:spTree>
    <p:extLst>
      <p:ext uri="{BB962C8B-B14F-4D97-AF65-F5344CB8AC3E}">
        <p14:creationId xmlns:p14="http://schemas.microsoft.com/office/powerpoint/2010/main" val="195256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E6ED-CD73-464A-BAFD-308B9CC4988D}"/>
              </a:ext>
            </a:extLst>
          </p:cNvPr>
          <p:cNvSpPr>
            <a:spLocks noGrp="1"/>
          </p:cNvSpPr>
          <p:nvPr>
            <p:ph type="title"/>
          </p:nvPr>
        </p:nvSpPr>
        <p:spPr>
          <a:xfrm>
            <a:off x="852577" y="91955"/>
            <a:ext cx="10515600" cy="1325563"/>
          </a:xfrm>
        </p:spPr>
        <p:txBody>
          <a:bodyPr/>
          <a:lstStyle/>
          <a:p>
            <a:r>
              <a:rPr lang="en-US">
                <a:ea typeface="+mj-lt"/>
                <a:cs typeface="+mj-lt"/>
              </a:rPr>
              <a:t>Optimisation of Policy Objective Functions</a:t>
            </a:r>
            <a:endParaRPr lang="en-US"/>
          </a:p>
        </p:txBody>
      </p:sp>
      <p:sp>
        <p:nvSpPr>
          <p:cNvPr id="3" name="Content Placeholder 2">
            <a:extLst>
              <a:ext uri="{FF2B5EF4-FFF2-40B4-BE49-F238E27FC236}">
                <a16:creationId xmlns:a16="http://schemas.microsoft.com/office/drawing/2014/main" id="{D4F453A6-A55F-437A-9D7F-88D40A361A96}"/>
              </a:ext>
            </a:extLst>
          </p:cNvPr>
          <p:cNvSpPr>
            <a:spLocks noGrp="1"/>
          </p:cNvSpPr>
          <p:nvPr>
            <p:ph idx="1"/>
          </p:nvPr>
        </p:nvSpPr>
        <p:spPr>
          <a:xfrm>
            <a:off x="852577" y="1278435"/>
            <a:ext cx="10515600" cy="5281953"/>
          </a:xfrm>
        </p:spPr>
        <p:txBody>
          <a:bodyPr vert="horz" lIns="91440" tIns="45720" rIns="91440" bIns="45720" rtlCol="0" anchor="t">
            <a:normAutofit/>
          </a:bodyPr>
          <a:lstStyle/>
          <a:p>
            <a:r>
              <a:rPr lang="en-US">
                <a:ea typeface="+mn-lt"/>
                <a:cs typeface="+mn-lt"/>
              </a:rPr>
              <a:t>Using Likelihood Ratios, we form an analytic function in order to obtain the policy gradient. </a:t>
            </a:r>
          </a:p>
          <a:p>
            <a:pPr marL="0" indent="0">
              <a:buNone/>
            </a:pPr>
            <a:endParaRPr lang="en-US">
              <a:ea typeface="+mn-lt"/>
              <a:cs typeface="+mn-lt"/>
            </a:endParaRPr>
          </a:p>
          <a:p>
            <a:endParaRPr lang="en-US">
              <a:ea typeface="+mn-lt"/>
              <a:cs typeface="+mn-lt"/>
            </a:endParaRPr>
          </a:p>
          <a:p>
            <a:r>
              <a:rPr lang="en-US">
                <a:ea typeface="+mn-lt"/>
                <a:cs typeface="+mn-lt"/>
              </a:rPr>
              <a:t>The optimisation function J(θ) can be restated as :</a:t>
            </a:r>
            <a:endParaRPr lang="en-US"/>
          </a:p>
          <a:p>
            <a:endParaRPr lang="en-US">
              <a:ea typeface="+mn-lt"/>
              <a:cs typeface="+mn-lt"/>
            </a:endParaRPr>
          </a:p>
          <a:p>
            <a:endParaRPr lang="en-US">
              <a:ea typeface="+mn-lt"/>
              <a:cs typeface="+mn-lt"/>
            </a:endParaRPr>
          </a:p>
          <a:p>
            <a:r>
              <a:rPr lang="en-US">
                <a:ea typeface="+mn-lt"/>
                <a:cs typeface="+mn-lt"/>
              </a:rPr>
              <a:t>For a general MDP, we can replace the instantaneous reward with the action-value function as follows:</a:t>
            </a:r>
          </a:p>
          <a:p>
            <a:endParaRPr lang="en-US"/>
          </a:p>
          <a:p>
            <a:endParaRPr lang="en-US"/>
          </a:p>
          <a:p>
            <a:endParaRPr lang="en-US"/>
          </a:p>
          <a:p>
            <a:endParaRPr lang="en-US"/>
          </a:p>
          <a:p>
            <a:endParaRPr lang="en-US"/>
          </a:p>
        </p:txBody>
      </p:sp>
      <p:pic>
        <p:nvPicPr>
          <p:cNvPr id="6" name="Picture 6" descr="Text&#10;&#10;Description automatically generated">
            <a:extLst>
              <a:ext uri="{FF2B5EF4-FFF2-40B4-BE49-F238E27FC236}">
                <a16:creationId xmlns:a16="http://schemas.microsoft.com/office/drawing/2014/main" id="{A34E3B9A-F7E3-4427-BE4B-632A346D4AFF}"/>
              </a:ext>
            </a:extLst>
          </p:cNvPr>
          <p:cNvPicPr>
            <a:picLocks noChangeAspect="1"/>
          </p:cNvPicPr>
          <p:nvPr/>
        </p:nvPicPr>
        <p:blipFill>
          <a:blip r:embed="rId2"/>
          <a:stretch>
            <a:fillRect/>
          </a:stretch>
        </p:blipFill>
        <p:spPr>
          <a:xfrm>
            <a:off x="3430704" y="4089954"/>
            <a:ext cx="5633315" cy="716478"/>
          </a:xfrm>
          <a:prstGeom prst="rect">
            <a:avLst/>
          </a:prstGeom>
        </p:spPr>
      </p:pic>
      <p:pic>
        <p:nvPicPr>
          <p:cNvPr id="7" name="Picture 7">
            <a:extLst>
              <a:ext uri="{FF2B5EF4-FFF2-40B4-BE49-F238E27FC236}">
                <a16:creationId xmlns:a16="http://schemas.microsoft.com/office/drawing/2014/main" id="{EA7F6BC4-9579-4D45-BB96-BE83E84E7EE8}"/>
              </a:ext>
            </a:extLst>
          </p:cNvPr>
          <p:cNvPicPr>
            <a:picLocks noChangeAspect="1"/>
          </p:cNvPicPr>
          <p:nvPr/>
        </p:nvPicPr>
        <p:blipFill>
          <a:blip r:embed="rId3"/>
          <a:stretch>
            <a:fillRect/>
          </a:stretch>
        </p:blipFill>
        <p:spPr>
          <a:xfrm>
            <a:off x="3425852" y="5950080"/>
            <a:ext cx="5628376" cy="649677"/>
          </a:xfrm>
          <a:prstGeom prst="rect">
            <a:avLst/>
          </a:prstGeom>
        </p:spPr>
      </p:pic>
      <p:pic>
        <p:nvPicPr>
          <p:cNvPr id="4" name="Picture 4" descr="Text, letter&#10;&#10;Description automatically generated">
            <a:extLst>
              <a:ext uri="{FF2B5EF4-FFF2-40B4-BE49-F238E27FC236}">
                <a16:creationId xmlns:a16="http://schemas.microsoft.com/office/drawing/2014/main" id="{6B9278B6-00C0-4905-AF1B-FFADD446A6D0}"/>
              </a:ext>
            </a:extLst>
          </p:cNvPr>
          <p:cNvPicPr>
            <a:picLocks noChangeAspect="1"/>
          </p:cNvPicPr>
          <p:nvPr/>
        </p:nvPicPr>
        <p:blipFill>
          <a:blip r:embed="rId4"/>
          <a:stretch>
            <a:fillRect/>
          </a:stretch>
        </p:blipFill>
        <p:spPr>
          <a:xfrm>
            <a:off x="4480278" y="2227792"/>
            <a:ext cx="2878666" cy="1132416"/>
          </a:xfrm>
          <a:prstGeom prst="rect">
            <a:avLst/>
          </a:prstGeom>
        </p:spPr>
      </p:pic>
    </p:spTree>
    <p:extLst>
      <p:ext uri="{BB962C8B-B14F-4D97-AF65-F5344CB8AC3E}">
        <p14:creationId xmlns:p14="http://schemas.microsoft.com/office/powerpoint/2010/main" val="3148468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E6ED-CD73-464A-BAFD-308B9CC4988D}"/>
              </a:ext>
            </a:extLst>
          </p:cNvPr>
          <p:cNvSpPr>
            <a:spLocks noGrp="1"/>
          </p:cNvSpPr>
          <p:nvPr>
            <p:ph type="title"/>
          </p:nvPr>
        </p:nvSpPr>
        <p:spPr>
          <a:xfrm>
            <a:off x="852577" y="91955"/>
            <a:ext cx="10515600" cy="1325563"/>
          </a:xfrm>
        </p:spPr>
        <p:txBody>
          <a:bodyPr/>
          <a:lstStyle/>
          <a:p>
            <a:r>
              <a:rPr lang="en-US">
                <a:ea typeface="+mj-lt"/>
                <a:cs typeface="+mj-lt"/>
              </a:rPr>
              <a:t>REINFORCE Algorithm</a:t>
            </a:r>
            <a:endParaRPr lang="en-US"/>
          </a:p>
        </p:txBody>
      </p:sp>
      <p:sp>
        <p:nvSpPr>
          <p:cNvPr id="3" name="Content Placeholder 2">
            <a:extLst>
              <a:ext uri="{FF2B5EF4-FFF2-40B4-BE49-F238E27FC236}">
                <a16:creationId xmlns:a16="http://schemas.microsoft.com/office/drawing/2014/main" id="{D4F453A6-A55F-437A-9D7F-88D40A361A96}"/>
              </a:ext>
            </a:extLst>
          </p:cNvPr>
          <p:cNvSpPr>
            <a:spLocks noGrp="1"/>
          </p:cNvSpPr>
          <p:nvPr>
            <p:ph idx="1"/>
          </p:nvPr>
        </p:nvSpPr>
        <p:spPr>
          <a:xfrm>
            <a:off x="852577" y="1278435"/>
            <a:ext cx="10817524" cy="5210067"/>
          </a:xfrm>
        </p:spPr>
        <p:txBody>
          <a:bodyPr vert="horz" lIns="91440" tIns="45720" rIns="91440" bIns="45720" rtlCol="0" anchor="t">
            <a:normAutofit lnSpcReduction="10000"/>
          </a:bodyPr>
          <a:lstStyle/>
          <a:p>
            <a:r>
              <a:rPr lang="en-US">
                <a:ea typeface="+mn-lt"/>
                <a:cs typeface="+mn-lt"/>
              </a:rPr>
              <a:t>The most basic algorithm that optimizes the policy by an unbiased sampling of state-action episodes. </a:t>
            </a:r>
            <a:endParaRPr lang="en-US"/>
          </a:p>
          <a:p>
            <a:endParaRPr lang="en-US">
              <a:ea typeface="+mn-lt"/>
              <a:cs typeface="+mn-lt"/>
            </a:endParaRPr>
          </a:p>
          <a:p>
            <a:r>
              <a:rPr lang="en-US">
                <a:ea typeface="+mn-lt"/>
                <a:cs typeface="+mn-lt"/>
              </a:rPr>
              <a:t>Uses Monte Carlo sampling to generate sample episodes.</a:t>
            </a:r>
            <a:endParaRPr lang="en-US"/>
          </a:p>
          <a:p>
            <a:endParaRPr lang="en-US">
              <a:ea typeface="+mn-lt"/>
              <a:cs typeface="+mn-lt"/>
            </a:endParaRPr>
          </a:p>
          <a:p>
            <a:r>
              <a:rPr lang="en-US">
                <a:ea typeface="+mn-lt"/>
                <a:cs typeface="+mn-lt"/>
              </a:rPr>
              <a:t>Has high variance and bias problems because of noise and randomness in Monte Carlo episode generation which may generate very deviating trajectories. </a:t>
            </a:r>
          </a:p>
          <a:p>
            <a:endParaRPr lang="en-US">
              <a:ea typeface="+mn-lt"/>
              <a:cs typeface="+mn-lt"/>
            </a:endParaRPr>
          </a:p>
          <a:p>
            <a:r>
              <a:rPr lang="en-US">
                <a:ea typeface="+mn-lt"/>
                <a:cs typeface="+mn-lt"/>
              </a:rPr>
              <a:t>To improve the stability of REINFORCE algorithm, we introduce actor-critic methodology.</a:t>
            </a:r>
          </a:p>
          <a:p>
            <a:endParaRPr lang="en-US">
              <a:ea typeface="+mn-lt"/>
              <a:cs typeface="+mn-lt"/>
            </a:endParaRPr>
          </a:p>
          <a:p>
            <a:endParaRPr lang="en-US">
              <a:ea typeface="+mn-lt"/>
              <a:cs typeface="+mn-lt"/>
            </a:endParaRPr>
          </a:p>
          <a:p>
            <a:endParaRPr lang="en-US"/>
          </a:p>
          <a:p>
            <a:endParaRPr lang="en-US"/>
          </a:p>
        </p:txBody>
      </p:sp>
    </p:spTree>
    <p:extLst>
      <p:ext uri="{BB962C8B-B14F-4D97-AF65-F5344CB8AC3E}">
        <p14:creationId xmlns:p14="http://schemas.microsoft.com/office/powerpoint/2010/main" val="3864191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6FE6-6FFB-4A6D-9D12-40A0F1C54BCC}"/>
              </a:ext>
            </a:extLst>
          </p:cNvPr>
          <p:cNvSpPr>
            <a:spLocks noGrp="1"/>
          </p:cNvSpPr>
          <p:nvPr>
            <p:ph type="title"/>
          </p:nvPr>
        </p:nvSpPr>
        <p:spPr/>
        <p:txBody>
          <a:bodyPr/>
          <a:lstStyle/>
          <a:p>
            <a:r>
              <a:rPr lang="en-US"/>
              <a:t>Pseudo Code of Reinforce Algorithm</a:t>
            </a:r>
          </a:p>
        </p:txBody>
      </p:sp>
      <p:pic>
        <p:nvPicPr>
          <p:cNvPr id="4" name="Picture 4" descr="Text, letter&#10;&#10;Description automatically generated">
            <a:extLst>
              <a:ext uri="{FF2B5EF4-FFF2-40B4-BE49-F238E27FC236}">
                <a16:creationId xmlns:a16="http://schemas.microsoft.com/office/drawing/2014/main" id="{85F3D41E-FD49-408F-BEC1-3EDC47848CC1}"/>
              </a:ext>
            </a:extLst>
          </p:cNvPr>
          <p:cNvPicPr>
            <a:picLocks noGrp="1" noChangeAspect="1"/>
          </p:cNvPicPr>
          <p:nvPr>
            <p:ph idx="1"/>
          </p:nvPr>
        </p:nvPicPr>
        <p:blipFill>
          <a:blip r:embed="rId2"/>
          <a:stretch>
            <a:fillRect/>
          </a:stretch>
        </p:blipFill>
        <p:spPr>
          <a:xfrm>
            <a:off x="1968863" y="1609942"/>
            <a:ext cx="8377122" cy="4279608"/>
          </a:xfrm>
        </p:spPr>
      </p:pic>
    </p:spTree>
    <p:extLst>
      <p:ext uri="{BB962C8B-B14F-4D97-AF65-F5344CB8AC3E}">
        <p14:creationId xmlns:p14="http://schemas.microsoft.com/office/powerpoint/2010/main" val="77768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E6ED-CD73-464A-BAFD-308B9CC4988D}"/>
              </a:ext>
            </a:extLst>
          </p:cNvPr>
          <p:cNvSpPr>
            <a:spLocks noGrp="1"/>
          </p:cNvSpPr>
          <p:nvPr>
            <p:ph type="title"/>
          </p:nvPr>
        </p:nvSpPr>
        <p:spPr>
          <a:xfrm>
            <a:off x="852577" y="91955"/>
            <a:ext cx="10515600" cy="1325563"/>
          </a:xfrm>
        </p:spPr>
        <p:txBody>
          <a:bodyPr/>
          <a:lstStyle/>
          <a:p>
            <a:r>
              <a:rPr lang="en-US">
                <a:ea typeface="+mj-lt"/>
                <a:cs typeface="+mj-lt"/>
              </a:rPr>
              <a:t>Actor - Critic Method</a:t>
            </a:r>
            <a:endParaRPr lang="en-US"/>
          </a:p>
        </p:txBody>
      </p:sp>
      <p:sp>
        <p:nvSpPr>
          <p:cNvPr id="3" name="Content Placeholder 2">
            <a:extLst>
              <a:ext uri="{FF2B5EF4-FFF2-40B4-BE49-F238E27FC236}">
                <a16:creationId xmlns:a16="http://schemas.microsoft.com/office/drawing/2014/main" id="{D4F453A6-A55F-437A-9D7F-88D40A361A96}"/>
              </a:ext>
            </a:extLst>
          </p:cNvPr>
          <p:cNvSpPr>
            <a:spLocks noGrp="1"/>
          </p:cNvSpPr>
          <p:nvPr>
            <p:ph idx="1"/>
          </p:nvPr>
        </p:nvSpPr>
        <p:spPr>
          <a:xfrm>
            <a:off x="852577" y="1278435"/>
            <a:ext cx="10817524" cy="5210067"/>
          </a:xfrm>
        </p:spPr>
        <p:txBody>
          <a:bodyPr vert="horz" lIns="91440" tIns="45720" rIns="91440" bIns="45720" rtlCol="0" anchor="t">
            <a:normAutofit/>
          </a:bodyPr>
          <a:lstStyle/>
          <a:p>
            <a:r>
              <a:rPr lang="en-US">
                <a:ea typeface="+mn-lt"/>
                <a:cs typeface="+mn-lt"/>
              </a:rPr>
              <a:t>Critic - Computes action-value function and updates parameter w</a:t>
            </a:r>
          </a:p>
          <a:p>
            <a:r>
              <a:rPr lang="en-US">
                <a:ea typeface="+mn-lt"/>
                <a:cs typeface="+mn-lt"/>
              </a:rPr>
              <a:t>Actor- Takes cue from critic and changes the policy parameter θ in direction suggested by critic accordingly</a:t>
            </a:r>
          </a:p>
          <a:p>
            <a:r>
              <a:rPr lang="en-US">
                <a:ea typeface="+mn-lt"/>
                <a:cs typeface="+mn-lt"/>
              </a:rPr>
              <a:t>Pseudocode of actor-critic (on Policy Gradient) algorithm:</a:t>
            </a:r>
          </a:p>
          <a:p>
            <a:endParaRPr lang="en-US">
              <a:ea typeface="+mn-lt"/>
              <a:cs typeface="+mn-lt"/>
            </a:endParaRPr>
          </a:p>
          <a:p>
            <a:endParaRPr lang="en-US"/>
          </a:p>
          <a:p>
            <a:endParaRPr lang="en-US"/>
          </a:p>
          <a:p>
            <a:endParaRPr lang="en-US"/>
          </a:p>
          <a:p>
            <a:endParaRPr lang="en-US"/>
          </a:p>
          <a:p>
            <a:endParaRPr lang="en-US"/>
          </a:p>
        </p:txBody>
      </p:sp>
      <p:pic>
        <p:nvPicPr>
          <p:cNvPr id="4" name="Picture 4" descr="Text, letter&#10;&#10;Description automatically generated">
            <a:extLst>
              <a:ext uri="{FF2B5EF4-FFF2-40B4-BE49-F238E27FC236}">
                <a16:creationId xmlns:a16="http://schemas.microsoft.com/office/drawing/2014/main" id="{5F79F495-0851-4D8C-89D4-5FEE11C3C350}"/>
              </a:ext>
            </a:extLst>
          </p:cNvPr>
          <p:cNvPicPr>
            <a:picLocks noChangeAspect="1"/>
          </p:cNvPicPr>
          <p:nvPr/>
        </p:nvPicPr>
        <p:blipFill>
          <a:blip r:embed="rId2"/>
          <a:stretch>
            <a:fillRect/>
          </a:stretch>
        </p:blipFill>
        <p:spPr>
          <a:xfrm>
            <a:off x="2682816" y="3755500"/>
            <a:ext cx="7027651" cy="3099491"/>
          </a:xfrm>
          <a:prstGeom prst="rect">
            <a:avLst/>
          </a:prstGeom>
        </p:spPr>
      </p:pic>
    </p:spTree>
    <p:extLst>
      <p:ext uri="{BB962C8B-B14F-4D97-AF65-F5344CB8AC3E}">
        <p14:creationId xmlns:p14="http://schemas.microsoft.com/office/powerpoint/2010/main" val="76072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720C8A5-6B45-4E4F-BA80-8A14A9F5B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0">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2">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6545179" y="293087"/>
            <a:ext cx="3978442" cy="1631950"/>
          </a:xfrm>
        </p:spPr>
        <p:txBody>
          <a:bodyPr anchor="b">
            <a:normAutofit/>
          </a:bodyPr>
          <a:lstStyle/>
          <a:p>
            <a:r>
              <a:rPr lang="en-US" sz="3600" b="1">
                <a:ea typeface="+mj-lt"/>
                <a:cs typeface="+mj-lt"/>
              </a:rPr>
              <a:t>Reinforcement Learning Scheme</a:t>
            </a:r>
            <a:endParaRPr lang="en-US" sz="3600" b="1"/>
          </a:p>
        </p:txBody>
      </p:sp>
      <p:pic>
        <p:nvPicPr>
          <p:cNvPr id="4" name="Picture 4" descr="Diagram&#10;&#10;Description automatically generated">
            <a:extLst>
              <a:ext uri="{FF2B5EF4-FFF2-40B4-BE49-F238E27FC236}">
                <a16:creationId xmlns:a16="http://schemas.microsoft.com/office/drawing/2014/main" id="{BA463EC5-C564-4AB2-BB8F-0F077B4FBC5C}"/>
              </a:ext>
            </a:extLst>
          </p:cNvPr>
          <p:cNvPicPr>
            <a:picLocks noChangeAspect="1"/>
          </p:cNvPicPr>
          <p:nvPr/>
        </p:nvPicPr>
        <p:blipFill>
          <a:blip r:embed="rId2"/>
          <a:stretch>
            <a:fillRect/>
          </a:stretch>
        </p:blipFill>
        <p:spPr>
          <a:xfrm>
            <a:off x="523319" y="1999096"/>
            <a:ext cx="5036746" cy="2848076"/>
          </a:xfrm>
          <a:prstGeom prst="rect">
            <a:avLst/>
          </a:prstGeom>
        </p:spPr>
      </p:pic>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6545179" y="2150472"/>
            <a:ext cx="5416177" cy="4446916"/>
          </a:xfrm>
        </p:spPr>
        <p:txBody>
          <a:bodyPr vert="horz" lIns="91440" tIns="45720" rIns="91440" bIns="45720" rtlCol="0" anchor="t">
            <a:normAutofit lnSpcReduction="10000"/>
          </a:bodyPr>
          <a:lstStyle/>
          <a:p>
            <a:pPr>
              <a:lnSpc>
                <a:spcPct val="90000"/>
              </a:lnSpc>
            </a:pPr>
            <a:r>
              <a:rPr lang="en-US" sz="2400">
                <a:ea typeface="+mn-lt"/>
                <a:cs typeface="+mn-lt"/>
              </a:rPr>
              <a:t> </a:t>
            </a:r>
            <a:r>
              <a:rPr lang="en-US">
                <a:ea typeface="+mn-lt"/>
                <a:cs typeface="+mn-lt"/>
              </a:rPr>
              <a:t>Agent (neural network)</a:t>
            </a:r>
            <a:endParaRPr lang="en-US"/>
          </a:p>
          <a:p>
            <a:pPr>
              <a:lnSpc>
                <a:spcPct val="90000"/>
              </a:lnSpc>
            </a:pPr>
            <a:endParaRPr lang="en-US">
              <a:ea typeface="+mn-lt"/>
              <a:cs typeface="+mn-lt"/>
            </a:endParaRPr>
          </a:p>
          <a:p>
            <a:pPr>
              <a:lnSpc>
                <a:spcPct val="90000"/>
              </a:lnSpc>
            </a:pPr>
            <a:r>
              <a:rPr lang="en-US">
                <a:ea typeface="+mn-lt"/>
                <a:cs typeface="+mn-lt"/>
              </a:rPr>
              <a:t> Environment (stock market),</a:t>
            </a:r>
          </a:p>
          <a:p>
            <a:pPr>
              <a:lnSpc>
                <a:spcPct val="90000"/>
              </a:lnSpc>
            </a:pPr>
            <a:endParaRPr lang="en-US">
              <a:ea typeface="+mn-lt"/>
              <a:cs typeface="+mn-lt"/>
            </a:endParaRPr>
          </a:p>
          <a:p>
            <a:pPr>
              <a:lnSpc>
                <a:spcPct val="90000"/>
              </a:lnSpc>
            </a:pPr>
            <a:r>
              <a:rPr lang="en-US">
                <a:ea typeface="+mn-lt"/>
                <a:cs typeface="+mn-lt"/>
              </a:rPr>
              <a:t>Action (buy, sell, hold)</a:t>
            </a:r>
          </a:p>
          <a:p>
            <a:pPr>
              <a:lnSpc>
                <a:spcPct val="90000"/>
              </a:lnSpc>
            </a:pPr>
            <a:endParaRPr lang="en-US">
              <a:ea typeface="+mn-lt"/>
              <a:cs typeface="+mn-lt"/>
            </a:endParaRPr>
          </a:p>
          <a:p>
            <a:pPr>
              <a:lnSpc>
                <a:spcPct val="90000"/>
              </a:lnSpc>
            </a:pPr>
            <a:r>
              <a:rPr lang="en-US">
                <a:ea typeface="+mn-lt"/>
                <a:cs typeface="+mn-lt"/>
              </a:rPr>
              <a:t>State</a:t>
            </a:r>
          </a:p>
          <a:p>
            <a:pPr>
              <a:lnSpc>
                <a:spcPct val="90000"/>
              </a:lnSpc>
            </a:pPr>
            <a:endParaRPr lang="en-US">
              <a:ea typeface="+mn-lt"/>
              <a:cs typeface="+mn-lt"/>
            </a:endParaRPr>
          </a:p>
          <a:p>
            <a:pPr>
              <a:lnSpc>
                <a:spcPct val="90000"/>
              </a:lnSpc>
            </a:pPr>
            <a:r>
              <a:rPr lang="en-US">
                <a:ea typeface="+mn-lt"/>
                <a:cs typeface="+mn-lt"/>
              </a:rPr>
              <a:t>Reward (profit / loss)</a:t>
            </a:r>
            <a:br>
              <a:rPr lang="en-US" sz="1600"/>
            </a:br>
            <a:endParaRPr lang="en-US" sz="1600"/>
          </a:p>
        </p:txBody>
      </p:sp>
    </p:spTree>
    <p:extLst>
      <p:ext uri="{BB962C8B-B14F-4D97-AF65-F5344CB8AC3E}">
        <p14:creationId xmlns:p14="http://schemas.microsoft.com/office/powerpoint/2010/main" val="4238781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8DD6-21AB-4FDD-8A57-3DA2D3FA3005}"/>
              </a:ext>
            </a:extLst>
          </p:cNvPr>
          <p:cNvSpPr>
            <a:spLocks noGrp="1"/>
          </p:cNvSpPr>
          <p:nvPr>
            <p:ph type="title"/>
          </p:nvPr>
        </p:nvSpPr>
        <p:spPr/>
        <p:txBody>
          <a:bodyPr/>
          <a:lstStyle/>
          <a:p>
            <a:r>
              <a:rPr lang="en-US">
                <a:ea typeface="+mj-lt"/>
                <a:cs typeface="+mj-lt"/>
              </a:rPr>
              <a:t>Deep Deterministic Policy Gradient</a:t>
            </a:r>
            <a:endParaRPr lang="en-US"/>
          </a:p>
        </p:txBody>
      </p:sp>
      <p:sp>
        <p:nvSpPr>
          <p:cNvPr id="3" name="Content Placeholder 2">
            <a:extLst>
              <a:ext uri="{FF2B5EF4-FFF2-40B4-BE49-F238E27FC236}">
                <a16:creationId xmlns:a16="http://schemas.microsoft.com/office/drawing/2014/main" id="{A915D3AA-905D-4ACE-AF13-48EDD09D7343}"/>
              </a:ext>
            </a:extLst>
          </p:cNvPr>
          <p:cNvSpPr>
            <a:spLocks noGrp="1"/>
          </p:cNvSpPr>
          <p:nvPr>
            <p:ph idx="1"/>
          </p:nvPr>
        </p:nvSpPr>
        <p:spPr>
          <a:xfrm>
            <a:off x="838200" y="1419014"/>
            <a:ext cx="10515600" cy="5091852"/>
          </a:xfrm>
        </p:spPr>
        <p:txBody>
          <a:bodyPr vert="horz" lIns="91440" tIns="45720" rIns="91440" bIns="45720" rtlCol="0" anchor="t">
            <a:normAutofit/>
          </a:bodyPr>
          <a:lstStyle/>
          <a:p>
            <a:r>
              <a:rPr lang="en-US" sz="2000">
                <a:ea typeface="+mn-lt"/>
                <a:cs typeface="+mn-lt"/>
              </a:rPr>
              <a:t>While </a:t>
            </a:r>
            <a:r>
              <a:rPr lang="en-US" sz="2000" err="1">
                <a:ea typeface="+mn-lt"/>
                <a:cs typeface="+mn-lt"/>
              </a:rPr>
              <a:t>maximising</a:t>
            </a:r>
            <a:r>
              <a:rPr lang="en-US" sz="2000">
                <a:ea typeface="+mn-lt"/>
                <a:cs typeface="+mn-lt"/>
              </a:rPr>
              <a:t> rewards, algorithms like Deep-Q Network and Policy Gradient choose actions by finding the action for which the </a:t>
            </a:r>
            <a:r>
              <a:rPr lang="en-US" sz="2000" err="1">
                <a:ea typeface="+mn-lt"/>
                <a:cs typeface="+mn-lt"/>
              </a:rPr>
              <a:t>optimised</a:t>
            </a:r>
            <a:r>
              <a:rPr lang="en-US" sz="2000">
                <a:ea typeface="+mn-lt"/>
                <a:cs typeface="+mn-lt"/>
              </a:rPr>
              <a:t> action-value function has the highest value.</a:t>
            </a:r>
            <a:endParaRPr lang="en-US"/>
          </a:p>
          <a:p>
            <a:r>
              <a:rPr lang="en-US" sz="2000">
                <a:ea typeface="+mn-lt"/>
                <a:cs typeface="+mn-lt"/>
              </a:rPr>
              <a:t> For discrete action spaces, it simply chooses the action a*(s) :</a:t>
            </a:r>
            <a:endParaRPr lang="en-US" sz="2000"/>
          </a:p>
          <a:p>
            <a:endParaRPr lang="en-US" sz="2000"/>
          </a:p>
          <a:p>
            <a:endParaRPr lang="en-US" sz="2000">
              <a:ea typeface="+mn-lt"/>
              <a:cs typeface="+mn-lt"/>
            </a:endParaRPr>
          </a:p>
          <a:p>
            <a:endParaRPr lang="en-US" sz="2000">
              <a:ea typeface="+mn-lt"/>
              <a:cs typeface="+mn-lt"/>
            </a:endParaRPr>
          </a:p>
          <a:p>
            <a:r>
              <a:rPr lang="en-US" sz="2000">
                <a:ea typeface="+mn-lt"/>
                <a:cs typeface="+mn-lt"/>
              </a:rPr>
              <a:t>For continuous action spaces, the usual optimization method will make </a:t>
            </a:r>
            <a:r>
              <a:rPr lang="en-US" sz="2000" err="1">
                <a:ea typeface="+mn-lt"/>
                <a:cs typeface="+mn-lt"/>
              </a:rPr>
              <a:t>calcu-lation</a:t>
            </a:r>
            <a:r>
              <a:rPr lang="en-US" sz="2000">
                <a:ea typeface="+mn-lt"/>
                <a:cs typeface="+mn-lt"/>
              </a:rPr>
              <a:t> of Q*(</a:t>
            </a:r>
            <a:r>
              <a:rPr lang="en-US" sz="2000" err="1">
                <a:ea typeface="+mn-lt"/>
                <a:cs typeface="+mn-lt"/>
              </a:rPr>
              <a:t>s,a</a:t>
            </a:r>
            <a:r>
              <a:rPr lang="en-US" sz="2000">
                <a:ea typeface="+mn-lt"/>
                <a:cs typeface="+mn-lt"/>
              </a:rPr>
              <a:t>) computationally inefficient. </a:t>
            </a:r>
            <a:endParaRPr lang="en-US">
              <a:ea typeface="+mn-lt"/>
              <a:cs typeface="+mn-lt"/>
            </a:endParaRPr>
          </a:p>
          <a:p>
            <a:r>
              <a:rPr lang="en-US" sz="2000">
                <a:ea typeface="+mn-lt"/>
                <a:cs typeface="+mn-lt"/>
              </a:rPr>
              <a:t>DDPG algorithm provides a direct approximate map to </a:t>
            </a:r>
            <a:r>
              <a:rPr lang="en-US" sz="2000" err="1">
                <a:ea typeface="+mn-lt"/>
                <a:cs typeface="+mn-lt"/>
              </a:rPr>
              <a:t>optimised</a:t>
            </a:r>
            <a:r>
              <a:rPr lang="en-US" sz="2000">
                <a:ea typeface="+mn-lt"/>
                <a:cs typeface="+mn-lt"/>
              </a:rPr>
              <a:t> action for each state transition.</a:t>
            </a:r>
            <a:endParaRPr lang="en-US"/>
          </a:p>
        </p:txBody>
      </p:sp>
      <p:pic>
        <p:nvPicPr>
          <p:cNvPr id="4" name="Picture 4" descr="Text, letter&#10;&#10;Description automatically generated">
            <a:extLst>
              <a:ext uri="{FF2B5EF4-FFF2-40B4-BE49-F238E27FC236}">
                <a16:creationId xmlns:a16="http://schemas.microsoft.com/office/drawing/2014/main" id="{F8D5C211-F62B-43F7-9D9C-7F74BCDC7816}"/>
              </a:ext>
            </a:extLst>
          </p:cNvPr>
          <p:cNvPicPr>
            <a:picLocks noChangeAspect="1"/>
          </p:cNvPicPr>
          <p:nvPr/>
        </p:nvPicPr>
        <p:blipFill>
          <a:blip r:embed="rId2"/>
          <a:stretch>
            <a:fillRect/>
          </a:stretch>
        </p:blipFill>
        <p:spPr>
          <a:xfrm>
            <a:off x="4011393" y="3110956"/>
            <a:ext cx="3672899" cy="644979"/>
          </a:xfrm>
          <a:prstGeom prst="rect">
            <a:avLst/>
          </a:prstGeom>
        </p:spPr>
      </p:pic>
    </p:spTree>
    <p:extLst>
      <p:ext uri="{BB962C8B-B14F-4D97-AF65-F5344CB8AC3E}">
        <p14:creationId xmlns:p14="http://schemas.microsoft.com/office/powerpoint/2010/main" val="3737363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C499-2B71-4284-9BAD-D3038B0D169A}"/>
              </a:ext>
            </a:extLst>
          </p:cNvPr>
          <p:cNvSpPr>
            <a:spLocks noGrp="1"/>
          </p:cNvSpPr>
          <p:nvPr>
            <p:ph type="title"/>
          </p:nvPr>
        </p:nvSpPr>
        <p:spPr/>
        <p:txBody>
          <a:bodyPr/>
          <a:lstStyle/>
          <a:p>
            <a:r>
              <a:rPr lang="en-US"/>
              <a:t>Q learning</a:t>
            </a:r>
          </a:p>
        </p:txBody>
      </p:sp>
      <p:sp>
        <p:nvSpPr>
          <p:cNvPr id="3" name="Content Placeholder 2">
            <a:extLst>
              <a:ext uri="{FF2B5EF4-FFF2-40B4-BE49-F238E27FC236}">
                <a16:creationId xmlns:a16="http://schemas.microsoft.com/office/drawing/2014/main" id="{485D10EB-0776-4C86-ABC3-9D68E1BF5FD7}"/>
              </a:ext>
            </a:extLst>
          </p:cNvPr>
          <p:cNvSpPr>
            <a:spLocks noGrp="1"/>
          </p:cNvSpPr>
          <p:nvPr>
            <p:ph idx="1"/>
          </p:nvPr>
        </p:nvSpPr>
        <p:spPr>
          <a:xfrm>
            <a:off x="838200" y="1458447"/>
            <a:ext cx="10515600" cy="4160520"/>
          </a:xfrm>
        </p:spPr>
        <p:txBody>
          <a:bodyPr vert="horz" lIns="91440" tIns="45720" rIns="91440" bIns="45720" rtlCol="0" anchor="t">
            <a:normAutofit/>
          </a:bodyPr>
          <a:lstStyle/>
          <a:p>
            <a:r>
              <a:rPr lang="en-US" sz="2000">
                <a:ea typeface="+mn-lt"/>
                <a:cs typeface="+mn-lt"/>
              </a:rPr>
              <a:t>The Bellman Equation for </a:t>
            </a:r>
            <a:r>
              <a:rPr lang="en-US" sz="2000" err="1">
                <a:ea typeface="+mn-lt"/>
                <a:cs typeface="+mn-lt"/>
              </a:rPr>
              <a:t>optimising</a:t>
            </a:r>
            <a:r>
              <a:rPr lang="en-US" sz="2000">
                <a:ea typeface="+mn-lt"/>
                <a:cs typeface="+mn-lt"/>
              </a:rPr>
              <a:t> the action-value function is</a:t>
            </a:r>
          </a:p>
          <a:p>
            <a:endParaRPr lang="en-US" sz="2000"/>
          </a:p>
          <a:p>
            <a:endParaRPr lang="en-US" sz="2000">
              <a:ea typeface="+mn-lt"/>
              <a:cs typeface="+mn-lt"/>
            </a:endParaRPr>
          </a:p>
          <a:p>
            <a:r>
              <a:rPr lang="en-US" sz="2000">
                <a:ea typeface="+mn-lt"/>
                <a:cs typeface="+mn-lt"/>
              </a:rPr>
              <a:t>This Bellman equation is the starting point for learning an approximator to Q*(</a:t>
            </a:r>
            <a:r>
              <a:rPr lang="en-US" sz="2000" err="1">
                <a:ea typeface="+mn-lt"/>
                <a:cs typeface="+mn-lt"/>
              </a:rPr>
              <a:t>s,a</a:t>
            </a:r>
            <a:r>
              <a:rPr lang="en-US" sz="2000">
                <a:ea typeface="+mn-lt"/>
                <a:cs typeface="+mn-lt"/>
              </a:rPr>
              <a:t>). Suppose the approximator is a neural network </a:t>
            </a:r>
            <a:r>
              <a:rPr lang="en-US" sz="2000" err="1">
                <a:ea typeface="+mn-lt"/>
                <a:cs typeface="+mn-lt"/>
              </a:rPr>
              <a:t>Q</a:t>
            </a:r>
            <a:r>
              <a:rPr lang="en-US" sz="2000" baseline="-25000" err="1">
                <a:ea typeface="+mn-lt"/>
                <a:cs typeface="+mn-lt"/>
              </a:rPr>
              <a:t>φ</a:t>
            </a:r>
            <a:r>
              <a:rPr lang="en-US" sz="2000">
                <a:ea typeface="+mn-lt"/>
                <a:cs typeface="+mn-lt"/>
              </a:rPr>
              <a:t>(</a:t>
            </a:r>
            <a:r>
              <a:rPr lang="en-US" sz="2000" err="1">
                <a:ea typeface="+mn-lt"/>
                <a:cs typeface="+mn-lt"/>
              </a:rPr>
              <a:t>s,a</a:t>
            </a:r>
            <a:r>
              <a:rPr lang="en-US" sz="2000">
                <a:ea typeface="+mn-lt"/>
                <a:cs typeface="+mn-lt"/>
              </a:rPr>
              <a:t>), with parameters φ, and that we have collected a set D of transitions (</a:t>
            </a:r>
            <a:r>
              <a:rPr lang="en-US" sz="2000" err="1">
                <a:ea typeface="+mn-lt"/>
                <a:cs typeface="+mn-lt"/>
              </a:rPr>
              <a:t>s,a,r,s</a:t>
            </a:r>
            <a:r>
              <a:rPr lang="en-US" sz="2000">
                <a:ea typeface="+mn-lt"/>
                <a:cs typeface="+mn-lt"/>
              </a:rPr>
              <a:t>’) .</a:t>
            </a:r>
          </a:p>
          <a:p>
            <a:endParaRPr lang="en-US" sz="2000">
              <a:ea typeface="+mn-lt"/>
              <a:cs typeface="+mn-lt"/>
            </a:endParaRPr>
          </a:p>
          <a:p>
            <a:r>
              <a:rPr lang="en-US" sz="2000">
                <a:ea typeface="+mn-lt"/>
                <a:cs typeface="+mn-lt"/>
              </a:rPr>
              <a:t>We can set up a mean-squared Bellman error (MSBE) function, which tells us roughly how closely </a:t>
            </a:r>
            <a:r>
              <a:rPr lang="en-US" sz="2000" err="1">
                <a:ea typeface="+mn-lt"/>
                <a:cs typeface="+mn-lt"/>
              </a:rPr>
              <a:t>Q</a:t>
            </a:r>
            <a:r>
              <a:rPr lang="en-US" sz="2000" baseline="-25000" err="1">
                <a:ea typeface="+mn-lt"/>
                <a:cs typeface="+mn-lt"/>
              </a:rPr>
              <a:t>φ</a:t>
            </a:r>
            <a:r>
              <a:rPr lang="en-US" sz="2000">
                <a:ea typeface="+mn-lt"/>
                <a:cs typeface="+mn-lt"/>
              </a:rPr>
              <a:t> comes to satisfying the Bellman equation:</a:t>
            </a:r>
            <a:endParaRPr lang="en-US" sz="2000"/>
          </a:p>
        </p:txBody>
      </p:sp>
      <p:pic>
        <p:nvPicPr>
          <p:cNvPr id="4" name="Picture 4" descr="Text, letter&#10;&#10;Description automatically generated">
            <a:extLst>
              <a:ext uri="{FF2B5EF4-FFF2-40B4-BE49-F238E27FC236}">
                <a16:creationId xmlns:a16="http://schemas.microsoft.com/office/drawing/2014/main" id="{D224702A-6437-461B-BE10-820B3E0B2B03}"/>
              </a:ext>
            </a:extLst>
          </p:cNvPr>
          <p:cNvPicPr>
            <a:picLocks noChangeAspect="1"/>
          </p:cNvPicPr>
          <p:nvPr/>
        </p:nvPicPr>
        <p:blipFill>
          <a:blip r:embed="rId2"/>
          <a:stretch>
            <a:fillRect/>
          </a:stretch>
        </p:blipFill>
        <p:spPr>
          <a:xfrm>
            <a:off x="2281826" y="4946974"/>
            <a:ext cx="7085554" cy="1468397"/>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63F708DC-BD71-46C6-A095-C174AED1FA69}"/>
              </a:ext>
            </a:extLst>
          </p:cNvPr>
          <p:cNvPicPr>
            <a:picLocks noChangeAspect="1"/>
          </p:cNvPicPr>
          <p:nvPr/>
        </p:nvPicPr>
        <p:blipFill>
          <a:blip r:embed="rId3"/>
          <a:stretch>
            <a:fillRect/>
          </a:stretch>
        </p:blipFill>
        <p:spPr>
          <a:xfrm>
            <a:off x="3137770" y="1914615"/>
            <a:ext cx="5498925" cy="785874"/>
          </a:xfrm>
          <a:prstGeom prst="rect">
            <a:avLst/>
          </a:prstGeom>
        </p:spPr>
      </p:pic>
    </p:spTree>
    <p:extLst>
      <p:ext uri="{BB962C8B-B14F-4D97-AF65-F5344CB8AC3E}">
        <p14:creationId xmlns:p14="http://schemas.microsoft.com/office/powerpoint/2010/main" val="2490318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F2E4-3AA1-4BD4-B135-915FDF84F682}"/>
              </a:ext>
            </a:extLst>
          </p:cNvPr>
          <p:cNvSpPr>
            <a:spLocks noGrp="1"/>
          </p:cNvSpPr>
          <p:nvPr>
            <p:ph type="title"/>
          </p:nvPr>
        </p:nvSpPr>
        <p:spPr/>
        <p:txBody>
          <a:bodyPr/>
          <a:lstStyle/>
          <a:p>
            <a:r>
              <a:rPr lang="en-US"/>
              <a:t>Replay Buffers</a:t>
            </a:r>
          </a:p>
        </p:txBody>
      </p:sp>
      <p:sp>
        <p:nvSpPr>
          <p:cNvPr id="3" name="Content Placeholder 2">
            <a:extLst>
              <a:ext uri="{FF2B5EF4-FFF2-40B4-BE49-F238E27FC236}">
                <a16:creationId xmlns:a16="http://schemas.microsoft.com/office/drawing/2014/main" id="{238C28B3-3DF9-4909-BBCE-300D43AC4430}"/>
              </a:ext>
            </a:extLst>
          </p:cNvPr>
          <p:cNvSpPr>
            <a:spLocks noGrp="1"/>
          </p:cNvSpPr>
          <p:nvPr>
            <p:ph idx="1"/>
          </p:nvPr>
        </p:nvSpPr>
        <p:spPr>
          <a:xfrm>
            <a:off x="838200" y="1531903"/>
            <a:ext cx="10515600" cy="5091852"/>
          </a:xfrm>
        </p:spPr>
        <p:txBody>
          <a:bodyPr vert="horz" lIns="91440" tIns="45720" rIns="91440" bIns="45720" rtlCol="0" anchor="t">
            <a:normAutofit/>
          </a:bodyPr>
          <a:lstStyle/>
          <a:p>
            <a:r>
              <a:rPr lang="en-US" sz="2200">
                <a:ea typeface="+mn-lt"/>
                <a:cs typeface="+mn-lt"/>
              </a:rPr>
              <a:t>The key element of DDPG Q-Learning is Replay Buffers. The algorithm maintains the set of experienced transitions and rewards in a set D. </a:t>
            </a:r>
            <a:endParaRPr lang="en-US"/>
          </a:p>
          <a:p>
            <a:endParaRPr lang="en-US" sz="2200">
              <a:ea typeface="+mn-lt"/>
              <a:cs typeface="+mn-lt"/>
            </a:endParaRPr>
          </a:p>
          <a:p>
            <a:r>
              <a:rPr lang="en-US" sz="2200">
                <a:ea typeface="+mn-lt"/>
                <a:cs typeface="+mn-lt"/>
              </a:rPr>
              <a:t>These set of experiences are sampled to learn the Q-Value and decrease the MSBE.</a:t>
            </a:r>
            <a:endParaRPr lang="en-US"/>
          </a:p>
          <a:p>
            <a:endParaRPr lang="en-US" sz="2200">
              <a:ea typeface="+mn-lt"/>
              <a:cs typeface="+mn-lt"/>
            </a:endParaRPr>
          </a:p>
          <a:p>
            <a:r>
              <a:rPr lang="en-US" sz="2200">
                <a:ea typeface="+mn-lt"/>
                <a:cs typeface="+mn-lt"/>
              </a:rPr>
              <a:t>If the set D stores large number of experiences, then algorithm becomes computationally inefficient. </a:t>
            </a:r>
          </a:p>
          <a:p>
            <a:endParaRPr lang="en-US" sz="2200">
              <a:ea typeface="+mn-lt"/>
              <a:cs typeface="+mn-lt"/>
            </a:endParaRPr>
          </a:p>
          <a:p>
            <a:r>
              <a:rPr lang="en-US" sz="2200">
                <a:ea typeface="+mn-lt"/>
                <a:cs typeface="+mn-lt"/>
              </a:rPr>
              <a:t>If the set D stores only recent experiences, then there is risk of over-fitting. </a:t>
            </a:r>
          </a:p>
        </p:txBody>
      </p:sp>
    </p:spTree>
    <p:extLst>
      <p:ext uri="{BB962C8B-B14F-4D97-AF65-F5344CB8AC3E}">
        <p14:creationId xmlns:p14="http://schemas.microsoft.com/office/powerpoint/2010/main" val="3024542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CDCC-E547-47DD-ABCA-4792BFA4E68C}"/>
              </a:ext>
            </a:extLst>
          </p:cNvPr>
          <p:cNvSpPr>
            <a:spLocks noGrp="1"/>
          </p:cNvSpPr>
          <p:nvPr>
            <p:ph type="title"/>
          </p:nvPr>
        </p:nvSpPr>
        <p:spPr/>
        <p:txBody>
          <a:bodyPr/>
          <a:lstStyle/>
          <a:p>
            <a:r>
              <a:rPr lang="en-US"/>
              <a:t>Policy Learning</a:t>
            </a:r>
          </a:p>
        </p:txBody>
      </p:sp>
      <p:sp>
        <p:nvSpPr>
          <p:cNvPr id="3" name="Content Placeholder 2">
            <a:extLst>
              <a:ext uri="{FF2B5EF4-FFF2-40B4-BE49-F238E27FC236}">
                <a16:creationId xmlns:a16="http://schemas.microsoft.com/office/drawing/2014/main" id="{14A0A39C-BE47-425F-8F88-E2C24B5547E5}"/>
              </a:ext>
            </a:extLst>
          </p:cNvPr>
          <p:cNvSpPr>
            <a:spLocks noGrp="1"/>
          </p:cNvSpPr>
          <p:nvPr>
            <p:ph idx="1"/>
          </p:nvPr>
        </p:nvSpPr>
        <p:spPr/>
        <p:txBody>
          <a:bodyPr vert="horz" lIns="91440" tIns="45720" rIns="91440" bIns="45720" rtlCol="0" anchor="t">
            <a:normAutofit/>
          </a:bodyPr>
          <a:lstStyle/>
          <a:p>
            <a:r>
              <a:rPr lang="en-US" sz="2000">
                <a:ea typeface="+mn-lt"/>
                <a:cs typeface="+mn-lt"/>
              </a:rPr>
              <a:t>The goal of the algorithm is to learn a deterministic policy for each state transition. We need to arrive at a policy </a:t>
            </a:r>
            <a:r>
              <a:rPr lang="en-US" sz="2000" err="1">
                <a:ea typeface="+mn-lt"/>
                <a:cs typeface="+mn-lt"/>
              </a:rPr>
              <a:t>μ</a:t>
            </a:r>
            <a:r>
              <a:rPr lang="en-US" sz="2000" baseline="-25000" err="1">
                <a:ea typeface="+mn-lt"/>
                <a:cs typeface="+mn-lt"/>
              </a:rPr>
              <a:t>θ</a:t>
            </a:r>
            <a:r>
              <a:rPr lang="en-US" sz="2000">
                <a:ea typeface="+mn-lt"/>
                <a:cs typeface="+mn-lt"/>
              </a:rPr>
              <a:t>(s) which will </a:t>
            </a:r>
            <a:r>
              <a:rPr lang="en-US" sz="2000" err="1">
                <a:ea typeface="+mn-lt"/>
                <a:cs typeface="+mn-lt"/>
              </a:rPr>
              <a:t>optimise</a:t>
            </a:r>
            <a:r>
              <a:rPr lang="en-US" sz="2000">
                <a:ea typeface="+mn-lt"/>
                <a:cs typeface="+mn-lt"/>
              </a:rPr>
              <a:t> the action-value function </a:t>
            </a:r>
            <a:r>
              <a:rPr lang="en-US" sz="2000" err="1">
                <a:ea typeface="+mn-lt"/>
                <a:cs typeface="+mn-lt"/>
              </a:rPr>
              <a:t>Q</a:t>
            </a:r>
            <a:r>
              <a:rPr lang="en-US" sz="2000" baseline="-25000" err="1">
                <a:ea typeface="+mn-lt"/>
                <a:cs typeface="+mn-lt"/>
              </a:rPr>
              <a:t>φ</a:t>
            </a:r>
            <a:r>
              <a:rPr lang="en-US" sz="2000">
                <a:ea typeface="+mn-lt"/>
                <a:cs typeface="+mn-lt"/>
              </a:rPr>
              <a:t>(</a:t>
            </a:r>
            <a:r>
              <a:rPr lang="en-US" sz="2000" err="1">
                <a:ea typeface="+mn-lt"/>
                <a:cs typeface="+mn-lt"/>
              </a:rPr>
              <a:t>s,a</a:t>
            </a:r>
            <a:r>
              <a:rPr lang="en-US" sz="2000">
                <a:ea typeface="+mn-lt"/>
                <a:cs typeface="+mn-lt"/>
              </a:rPr>
              <a:t>). The objective function can be formulated as -</a:t>
            </a:r>
          </a:p>
          <a:p>
            <a:endParaRPr lang="en-US" sz="2000"/>
          </a:p>
          <a:p>
            <a:endParaRPr lang="en-US" sz="2000">
              <a:ea typeface="+mn-lt"/>
              <a:cs typeface="+mn-lt"/>
            </a:endParaRPr>
          </a:p>
          <a:p>
            <a:r>
              <a:rPr lang="en-US" sz="2000">
                <a:ea typeface="+mn-lt"/>
                <a:cs typeface="+mn-lt"/>
              </a:rPr>
              <a:t>We need to find the parameter θ which maximizes J(θ). We'll use gradient ascent method to optimize the objective function J(θ). The gradient of objective function is formulated as </a:t>
            </a:r>
            <a:endParaRPr lang="en-US"/>
          </a:p>
        </p:txBody>
      </p:sp>
      <p:pic>
        <p:nvPicPr>
          <p:cNvPr id="4" name="Picture 4" descr="A picture containing text&#10;&#10;Description automatically generated">
            <a:extLst>
              <a:ext uri="{FF2B5EF4-FFF2-40B4-BE49-F238E27FC236}">
                <a16:creationId xmlns:a16="http://schemas.microsoft.com/office/drawing/2014/main" id="{B3FE1F1A-A005-45F8-87FA-22EE04CA5401}"/>
              </a:ext>
            </a:extLst>
          </p:cNvPr>
          <p:cNvPicPr>
            <a:picLocks noChangeAspect="1"/>
          </p:cNvPicPr>
          <p:nvPr/>
        </p:nvPicPr>
        <p:blipFill>
          <a:blip r:embed="rId2"/>
          <a:stretch>
            <a:fillRect/>
          </a:stretch>
        </p:blipFill>
        <p:spPr>
          <a:xfrm>
            <a:off x="3651585" y="3140921"/>
            <a:ext cx="3936330" cy="801935"/>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FA5BD05B-DFA2-46AC-A785-F581822D44B7}"/>
              </a:ext>
            </a:extLst>
          </p:cNvPr>
          <p:cNvPicPr>
            <a:picLocks noChangeAspect="1"/>
          </p:cNvPicPr>
          <p:nvPr/>
        </p:nvPicPr>
        <p:blipFill>
          <a:blip r:embed="rId3"/>
          <a:stretch>
            <a:fillRect/>
          </a:stretch>
        </p:blipFill>
        <p:spPr>
          <a:xfrm>
            <a:off x="3882189" y="5038522"/>
            <a:ext cx="4139455" cy="962299"/>
          </a:xfrm>
          <a:prstGeom prst="rect">
            <a:avLst/>
          </a:prstGeom>
        </p:spPr>
      </p:pic>
    </p:spTree>
    <p:extLst>
      <p:ext uri="{BB962C8B-B14F-4D97-AF65-F5344CB8AC3E}">
        <p14:creationId xmlns:p14="http://schemas.microsoft.com/office/powerpoint/2010/main" val="3468252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3D4E0-1C3E-4108-BC0D-78D38B63AAA8}"/>
              </a:ext>
            </a:extLst>
          </p:cNvPr>
          <p:cNvSpPr>
            <a:spLocks noGrp="1"/>
          </p:cNvSpPr>
          <p:nvPr>
            <p:ph idx="1"/>
          </p:nvPr>
        </p:nvSpPr>
        <p:spPr>
          <a:xfrm>
            <a:off x="627647" y="547838"/>
            <a:ext cx="10515600" cy="4160520"/>
          </a:xfrm>
        </p:spPr>
        <p:txBody>
          <a:bodyPr vert="horz" lIns="91440" tIns="45720" rIns="91440" bIns="45720" rtlCol="0" anchor="t">
            <a:noAutofit/>
          </a:bodyPr>
          <a:lstStyle/>
          <a:p>
            <a:r>
              <a:rPr lang="en-US" sz="2200">
                <a:ea typeface="+mn-lt"/>
                <a:cs typeface="+mn-lt"/>
              </a:rPr>
              <a:t>As explained earlier, DDPG employs replay buffers to sample experiences for Q-Learning, same process is applied for Q-Learning as well. </a:t>
            </a:r>
          </a:p>
          <a:p>
            <a:r>
              <a:rPr lang="en-US" sz="2200">
                <a:ea typeface="+mn-lt"/>
                <a:cs typeface="+mn-lt"/>
              </a:rPr>
              <a:t>Suppose the method samples a batch of transitions B from experience set D, then the gradient for J(θ) and parameter update equations are given by -</a:t>
            </a:r>
          </a:p>
          <a:p>
            <a:endParaRPr lang="en-US" sz="2200">
              <a:ea typeface="+mn-lt"/>
              <a:cs typeface="+mn-lt"/>
            </a:endParaRPr>
          </a:p>
          <a:p>
            <a:endParaRPr lang="en-US" sz="2200">
              <a:ea typeface="+mn-lt"/>
              <a:cs typeface="+mn-lt"/>
            </a:endParaRPr>
          </a:p>
          <a:p>
            <a:endParaRPr lang="en-US" sz="2200">
              <a:ea typeface="+mn-lt"/>
              <a:cs typeface="+mn-lt"/>
            </a:endParaRPr>
          </a:p>
          <a:p>
            <a:endParaRPr lang="en-US" sz="2200">
              <a:ea typeface="+mn-lt"/>
              <a:cs typeface="+mn-lt"/>
            </a:endParaRPr>
          </a:p>
          <a:p>
            <a:endParaRPr lang="en-US" sz="2200">
              <a:ea typeface="+mn-lt"/>
              <a:cs typeface="+mn-lt"/>
            </a:endParaRPr>
          </a:p>
          <a:p>
            <a:endParaRPr lang="en-US" sz="2200">
              <a:ea typeface="+mn-lt"/>
              <a:cs typeface="+mn-lt"/>
            </a:endParaRPr>
          </a:p>
          <a:p>
            <a:r>
              <a:rPr lang="en-US" sz="2200">
                <a:ea typeface="+mn-lt"/>
                <a:cs typeface="+mn-lt"/>
              </a:rPr>
              <a:t>In each iteration, once the algorithm updates Q-value and Policy itself, target networks are updated changing them in the direction of optimized learned networks.</a:t>
            </a:r>
            <a:endParaRPr lang="en-US" sz="2200"/>
          </a:p>
        </p:txBody>
      </p:sp>
      <p:pic>
        <p:nvPicPr>
          <p:cNvPr id="4" name="Picture 4" descr="Text&#10;&#10;Description automatically generated">
            <a:extLst>
              <a:ext uri="{FF2B5EF4-FFF2-40B4-BE49-F238E27FC236}">
                <a16:creationId xmlns:a16="http://schemas.microsoft.com/office/drawing/2014/main" id="{59DB3A27-AF80-49CA-94C0-30C40B0827A5}"/>
              </a:ext>
            </a:extLst>
          </p:cNvPr>
          <p:cNvPicPr>
            <a:picLocks noChangeAspect="1"/>
          </p:cNvPicPr>
          <p:nvPr/>
        </p:nvPicPr>
        <p:blipFill>
          <a:blip r:embed="rId2"/>
          <a:stretch>
            <a:fillRect/>
          </a:stretch>
        </p:blipFill>
        <p:spPr>
          <a:xfrm>
            <a:off x="2460812" y="2698490"/>
            <a:ext cx="6665257" cy="2346284"/>
          </a:xfrm>
          <a:prstGeom prst="rect">
            <a:avLst/>
          </a:prstGeom>
        </p:spPr>
      </p:pic>
    </p:spTree>
    <p:extLst>
      <p:ext uri="{BB962C8B-B14F-4D97-AF65-F5344CB8AC3E}">
        <p14:creationId xmlns:p14="http://schemas.microsoft.com/office/powerpoint/2010/main" val="4126079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9" name="Rectangle 8">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47B56D">
              <a:alpha val="20000"/>
            </a:srgbClr>
          </a:solidFill>
          <a:ln w="32707"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47B56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47B1EAA-B709-40D2-88CA-4F29AD3B8CBE}"/>
              </a:ext>
            </a:extLst>
          </p:cNvPr>
          <p:cNvSpPr>
            <a:spLocks noGrp="1"/>
          </p:cNvSpPr>
          <p:nvPr>
            <p:ph type="title"/>
          </p:nvPr>
        </p:nvSpPr>
        <p:spPr>
          <a:xfrm>
            <a:off x="838200" y="125714"/>
            <a:ext cx="6696453" cy="3643679"/>
          </a:xfrm>
        </p:spPr>
        <p:txBody>
          <a:bodyPr vert="horz" lIns="91440" tIns="45720" rIns="91440" bIns="45720" rtlCol="0" anchor="b">
            <a:normAutofit/>
          </a:bodyPr>
          <a:lstStyle/>
          <a:p>
            <a:r>
              <a:rPr lang="en-US" sz="5400" i="1"/>
              <a:t>Experimental Results</a:t>
            </a:r>
          </a:p>
          <a:p>
            <a:br>
              <a:rPr lang="en-US" sz="6000" i="1"/>
            </a:br>
            <a:endParaRPr lang="en-US" sz="5400" i="1"/>
          </a:p>
        </p:txBody>
      </p:sp>
      <p:sp>
        <p:nvSpPr>
          <p:cNvPr id="3" name="TextBox 2">
            <a:extLst>
              <a:ext uri="{FF2B5EF4-FFF2-40B4-BE49-F238E27FC236}">
                <a16:creationId xmlns:a16="http://schemas.microsoft.com/office/drawing/2014/main" id="{72E1FA51-1D7A-4D23-B842-9B01E4C8D775}"/>
              </a:ext>
            </a:extLst>
          </p:cNvPr>
          <p:cNvSpPr txBox="1"/>
          <p:nvPr/>
        </p:nvSpPr>
        <p:spPr>
          <a:xfrm>
            <a:off x="834190" y="2227847"/>
            <a:ext cx="1078430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400">
                <a:ea typeface="+mn-lt"/>
                <a:cs typeface="+mn-lt"/>
              </a:rPr>
              <a:t>Our model rather than trading on a single stock, trades on our portfolio which consists of stocks from NASDAQ100 that we feel are representative of different sectors in the index fund.</a:t>
            </a:r>
          </a:p>
          <a:p>
            <a:pPr marL="285750" indent="-285750">
              <a:buFont typeface="Wingdings"/>
              <a:buChar char="§"/>
            </a:pPr>
            <a:endParaRPr lang="en-US" sz="2400"/>
          </a:p>
          <a:p>
            <a:pPr marL="285750" indent="-285750">
              <a:buFont typeface="Wingdings"/>
              <a:buChar char="§"/>
            </a:pPr>
            <a:r>
              <a:rPr lang="en-US" sz="2400">
                <a:ea typeface="+mn-lt"/>
                <a:cs typeface="+mn-lt"/>
              </a:rPr>
              <a:t>The price on each day contains open, high, low and close. We use data from 2012-08-13 to 2015-08-12 as training data and data from 2015-08-13 to 2017-08-11 as testing data.</a:t>
            </a:r>
          </a:p>
          <a:p>
            <a:pPr marL="285750" indent="-285750">
              <a:buFont typeface="Wingdings"/>
              <a:buChar char="§"/>
            </a:pPr>
            <a:endParaRPr lang="en-US" sz="2400"/>
          </a:p>
          <a:p>
            <a:pPr marL="285750" indent="-285750">
              <a:buFont typeface="Wingdings"/>
              <a:buChar char="§"/>
            </a:pPr>
            <a:r>
              <a:rPr lang="en-US" sz="2400">
                <a:ea typeface="+mn-lt"/>
                <a:cs typeface="+mn-lt"/>
              </a:rPr>
              <a:t>We have used DDPG model and have made 2 cases. One with normal CNN neural networks and the other using LSTM. Also we have taken different window sizes of neural networks to compare the results.</a:t>
            </a:r>
            <a:endParaRPr lang="en-US" sz="2400"/>
          </a:p>
        </p:txBody>
      </p:sp>
    </p:spTree>
    <p:extLst>
      <p:ext uri="{BB962C8B-B14F-4D97-AF65-F5344CB8AC3E}">
        <p14:creationId xmlns:p14="http://schemas.microsoft.com/office/powerpoint/2010/main" val="2130408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t> Portfolio Value using window size of 3 </a:t>
            </a:r>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pic>
        <p:nvPicPr>
          <p:cNvPr id="6" name="Picture 7" descr="Chart&#10;&#10;Description automatically generated">
            <a:extLst>
              <a:ext uri="{FF2B5EF4-FFF2-40B4-BE49-F238E27FC236}">
                <a16:creationId xmlns:a16="http://schemas.microsoft.com/office/drawing/2014/main" id="{EE569822-B1FA-49D0-A5C7-803E60C80041}"/>
              </a:ext>
            </a:extLst>
          </p:cNvPr>
          <p:cNvPicPr>
            <a:picLocks noGrp="1" noChangeAspect="1"/>
          </p:cNvPicPr>
          <p:nvPr>
            <p:ph idx="1"/>
          </p:nvPr>
        </p:nvPicPr>
        <p:blipFill>
          <a:blip r:embed="rId2"/>
          <a:stretch>
            <a:fillRect/>
          </a:stretch>
        </p:blipFill>
        <p:spPr>
          <a:xfrm>
            <a:off x="1786616" y="1710891"/>
            <a:ext cx="8398189" cy="4461309"/>
          </a:xfrm>
        </p:spPr>
      </p:pic>
    </p:spTree>
    <p:extLst>
      <p:ext uri="{BB962C8B-B14F-4D97-AF65-F5344CB8AC3E}">
        <p14:creationId xmlns:p14="http://schemas.microsoft.com/office/powerpoint/2010/main" val="2708509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a:bodyPr>
          <a:lstStyle/>
          <a:p>
            <a:pPr algn="ctr"/>
            <a:r>
              <a:rPr lang="en-US" b="1"/>
              <a:t> Portfolio Value using window size of 7</a:t>
            </a:r>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pic>
        <p:nvPicPr>
          <p:cNvPr id="3" name="Picture 5" descr="Chart, histogram&#10;&#10;Description automatically generated">
            <a:extLst>
              <a:ext uri="{FF2B5EF4-FFF2-40B4-BE49-F238E27FC236}">
                <a16:creationId xmlns:a16="http://schemas.microsoft.com/office/drawing/2014/main" id="{28D05A52-25A4-493B-B24B-2AE28949DE10}"/>
              </a:ext>
            </a:extLst>
          </p:cNvPr>
          <p:cNvPicPr>
            <a:picLocks noGrp="1" noChangeAspect="1"/>
          </p:cNvPicPr>
          <p:nvPr>
            <p:ph idx="1"/>
          </p:nvPr>
        </p:nvPicPr>
        <p:blipFill>
          <a:blip r:embed="rId2"/>
          <a:stretch>
            <a:fillRect/>
          </a:stretch>
        </p:blipFill>
        <p:spPr>
          <a:xfrm>
            <a:off x="1368732" y="1771049"/>
            <a:ext cx="8842930" cy="4401151"/>
          </a:xfrm>
        </p:spPr>
      </p:pic>
    </p:spTree>
    <p:extLst>
      <p:ext uri="{BB962C8B-B14F-4D97-AF65-F5344CB8AC3E}">
        <p14:creationId xmlns:p14="http://schemas.microsoft.com/office/powerpoint/2010/main" val="349506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t> Portfolio Value using window size of 14 </a:t>
            </a:r>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pic>
        <p:nvPicPr>
          <p:cNvPr id="3" name="Picture 5" descr="Chart, histogram&#10;&#10;Description automatically generated">
            <a:extLst>
              <a:ext uri="{FF2B5EF4-FFF2-40B4-BE49-F238E27FC236}">
                <a16:creationId xmlns:a16="http://schemas.microsoft.com/office/drawing/2014/main" id="{3C898C34-6B57-4459-BEF2-20C9318A0B9C}"/>
              </a:ext>
            </a:extLst>
          </p:cNvPr>
          <p:cNvPicPr>
            <a:picLocks noGrp="1" noChangeAspect="1"/>
          </p:cNvPicPr>
          <p:nvPr>
            <p:ph idx="1"/>
          </p:nvPr>
        </p:nvPicPr>
        <p:blipFill>
          <a:blip r:embed="rId2"/>
          <a:stretch>
            <a:fillRect/>
          </a:stretch>
        </p:blipFill>
        <p:spPr>
          <a:xfrm>
            <a:off x="1896905" y="1710891"/>
            <a:ext cx="7896873" cy="4461309"/>
          </a:xfrm>
        </p:spPr>
      </p:pic>
    </p:spTree>
    <p:extLst>
      <p:ext uri="{BB962C8B-B14F-4D97-AF65-F5344CB8AC3E}">
        <p14:creationId xmlns:p14="http://schemas.microsoft.com/office/powerpoint/2010/main" val="1576068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BFD-40D1-457C-951C-623AF6377D71}"/>
              </a:ext>
            </a:extLst>
          </p:cNvPr>
          <p:cNvSpPr>
            <a:spLocks noGrp="1"/>
          </p:cNvSpPr>
          <p:nvPr>
            <p:ph type="title"/>
          </p:nvPr>
        </p:nvSpPr>
        <p:spPr/>
        <p:txBody>
          <a:bodyPr>
            <a:normAutofit fontScale="90000"/>
          </a:bodyPr>
          <a:lstStyle/>
          <a:p>
            <a:pPr algn="ctr"/>
            <a:r>
              <a:rPr lang="en-US" b="1"/>
              <a:t> Portfolio Value of all window sizes </a:t>
            </a:r>
          </a:p>
          <a:p>
            <a:br>
              <a:rPr lang="en-US"/>
            </a:br>
            <a:endParaRPr lang="en-US" b="1"/>
          </a:p>
        </p:txBody>
      </p:sp>
      <p:sp>
        <p:nvSpPr>
          <p:cNvPr id="5" name="TextBox 4">
            <a:extLst>
              <a:ext uri="{FF2B5EF4-FFF2-40B4-BE49-F238E27FC236}">
                <a16:creationId xmlns:a16="http://schemas.microsoft.com/office/drawing/2014/main" id="{66A6A982-45D4-411C-8954-C005A787080C}"/>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595959"/>
              </a:solidFill>
              <a:latin typeface="Arial"/>
              <a:cs typeface="Arial"/>
            </a:endParaRPr>
          </a:p>
        </p:txBody>
      </p:sp>
      <p:pic>
        <p:nvPicPr>
          <p:cNvPr id="7" name="Picture 7" descr="Chart, histogram&#10;&#10;Description automatically generated">
            <a:extLst>
              <a:ext uri="{FF2B5EF4-FFF2-40B4-BE49-F238E27FC236}">
                <a16:creationId xmlns:a16="http://schemas.microsoft.com/office/drawing/2014/main" id="{2F8FFF8F-714B-4CB4-A982-826AB207DF7E}"/>
              </a:ext>
            </a:extLst>
          </p:cNvPr>
          <p:cNvPicPr>
            <a:picLocks noGrp="1" noChangeAspect="1"/>
          </p:cNvPicPr>
          <p:nvPr>
            <p:ph idx="1"/>
          </p:nvPr>
        </p:nvPicPr>
        <p:blipFill>
          <a:blip r:embed="rId2"/>
          <a:stretch>
            <a:fillRect/>
          </a:stretch>
        </p:blipFill>
        <p:spPr>
          <a:xfrm>
            <a:off x="1306859" y="2011680"/>
            <a:ext cx="8244782" cy="4160520"/>
          </a:xfrm>
        </p:spPr>
      </p:pic>
    </p:spTree>
    <p:extLst>
      <p:ext uri="{BB962C8B-B14F-4D97-AF65-F5344CB8AC3E}">
        <p14:creationId xmlns:p14="http://schemas.microsoft.com/office/powerpoint/2010/main" val="136788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p:txBody>
          <a:bodyPr>
            <a:normAutofit fontScale="90000"/>
          </a:bodyPr>
          <a:lstStyle/>
          <a:p>
            <a:pPr algn="ctr"/>
            <a:r>
              <a:rPr lang="en-US" b="1">
                <a:ea typeface="+mj-lt"/>
                <a:cs typeface="+mj-lt"/>
              </a:rPr>
              <a:t>Components of RL agent</a:t>
            </a:r>
            <a:endParaRPr lang="en-US" b="1"/>
          </a:p>
          <a:p>
            <a:br>
              <a:rPr lang="en-US"/>
            </a:br>
            <a:endParaRPr lang="en-US"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914400" y="906780"/>
            <a:ext cx="10515600" cy="5713274"/>
          </a:xfrm>
        </p:spPr>
        <p:txBody>
          <a:bodyPr vert="horz" lIns="91440" tIns="45720" rIns="91440" bIns="45720" rtlCol="0" anchor="t">
            <a:normAutofit fontScale="92500" lnSpcReduction="10000"/>
          </a:bodyPr>
          <a:lstStyle/>
          <a:p>
            <a:endParaRPr lang="en-US">
              <a:ea typeface="+mn-lt"/>
              <a:cs typeface="+mn-lt"/>
            </a:endParaRPr>
          </a:p>
          <a:p>
            <a:r>
              <a:rPr lang="en-US">
                <a:ea typeface="+mn-lt"/>
                <a:cs typeface="+mn-lt"/>
              </a:rPr>
              <a:t>Policy : It is a mapping from state to action that gives actions that the agent can take while it is present in a certain state.</a:t>
            </a:r>
          </a:p>
          <a:p>
            <a:pPr marL="0" indent="0">
              <a:buNone/>
            </a:pPr>
            <a:endParaRPr lang="en-US">
              <a:ea typeface="+mn-lt"/>
              <a:cs typeface="+mn-lt"/>
            </a:endParaRPr>
          </a:p>
          <a:p>
            <a:r>
              <a:rPr lang="en-US">
                <a:ea typeface="+mn-lt"/>
                <a:cs typeface="+mn-lt"/>
              </a:rPr>
              <a:t>It can be of two types: </a:t>
            </a:r>
          </a:p>
          <a:p>
            <a:endParaRPr lang="en-US">
              <a:ea typeface="+mn-lt"/>
              <a:cs typeface="+mn-lt"/>
            </a:endParaRPr>
          </a:p>
          <a:p>
            <a:r>
              <a:rPr lang="en-US" err="1">
                <a:ea typeface="+mn-lt"/>
                <a:cs typeface="+mn-lt"/>
              </a:rPr>
              <a:t>i</a:t>
            </a:r>
            <a:r>
              <a:rPr lang="en-US">
                <a:ea typeface="+mn-lt"/>
                <a:cs typeface="+mn-lt"/>
              </a:rPr>
              <a:t>. Deterministic policy: a = π(s) </a:t>
            </a:r>
          </a:p>
          <a:p>
            <a:r>
              <a:rPr lang="en-US">
                <a:ea typeface="+mn-lt"/>
                <a:cs typeface="+mn-lt"/>
              </a:rPr>
              <a:t>ii. Stochastic policy: π( a | s) = P[ A</a:t>
            </a:r>
            <a:r>
              <a:rPr lang="en-US" baseline="-25000">
                <a:ea typeface="+mn-lt"/>
                <a:cs typeface="+mn-lt"/>
              </a:rPr>
              <a:t>t </a:t>
            </a:r>
            <a:r>
              <a:rPr lang="en-US">
                <a:ea typeface="+mn-lt"/>
                <a:cs typeface="+mn-lt"/>
              </a:rPr>
              <a:t>= a | S</a:t>
            </a:r>
            <a:r>
              <a:rPr lang="en-US" baseline="-25000">
                <a:ea typeface="+mn-lt"/>
                <a:cs typeface="+mn-lt"/>
              </a:rPr>
              <a:t>t </a:t>
            </a:r>
            <a:r>
              <a:rPr lang="en-US">
                <a:ea typeface="+mn-lt"/>
                <a:cs typeface="+mn-lt"/>
              </a:rPr>
              <a:t>= s  ]</a:t>
            </a:r>
            <a:endParaRPr lang="en-US"/>
          </a:p>
          <a:p>
            <a:endParaRPr lang="en-US"/>
          </a:p>
          <a:p>
            <a:r>
              <a:rPr lang="en-US"/>
              <a:t>Value function : It is the expected value of future reward. It is used to evaluate how good or bad a state is and hence make a choice between actions.</a:t>
            </a:r>
          </a:p>
          <a:p>
            <a:endParaRPr lang="en-US"/>
          </a:p>
        </p:txBody>
      </p:sp>
    </p:spTree>
    <p:extLst>
      <p:ext uri="{BB962C8B-B14F-4D97-AF65-F5344CB8AC3E}">
        <p14:creationId xmlns:p14="http://schemas.microsoft.com/office/powerpoint/2010/main" val="2414355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ABF7-771F-4801-A567-745B29659911}"/>
              </a:ext>
            </a:extLst>
          </p:cNvPr>
          <p:cNvSpPr>
            <a:spLocks noGrp="1"/>
          </p:cNvSpPr>
          <p:nvPr>
            <p:ph type="title"/>
          </p:nvPr>
        </p:nvSpPr>
        <p:spPr/>
        <p:txBody>
          <a:bodyPr>
            <a:normAutofit fontScale="90000"/>
          </a:bodyPr>
          <a:lstStyle/>
          <a:p>
            <a:pPr algn="ctr"/>
            <a:r>
              <a:rPr lang="en-US" b="1">
                <a:ea typeface="+mj-lt"/>
                <a:cs typeface="+mj-lt"/>
              </a:rPr>
              <a:t>Proposed Future Work</a:t>
            </a:r>
            <a:endParaRPr lang="en-US" b="1"/>
          </a:p>
          <a:p>
            <a:br>
              <a:rPr lang="en-US"/>
            </a:br>
            <a:endParaRPr lang="en-US" b="1"/>
          </a:p>
        </p:txBody>
      </p:sp>
      <p:sp>
        <p:nvSpPr>
          <p:cNvPr id="3" name="Content Placeholder 2">
            <a:extLst>
              <a:ext uri="{FF2B5EF4-FFF2-40B4-BE49-F238E27FC236}">
                <a16:creationId xmlns:a16="http://schemas.microsoft.com/office/drawing/2014/main" id="{79F2C6D8-4148-4801-8016-36B2AFF20974}"/>
              </a:ext>
            </a:extLst>
          </p:cNvPr>
          <p:cNvSpPr>
            <a:spLocks noGrp="1"/>
          </p:cNvSpPr>
          <p:nvPr>
            <p:ph idx="1"/>
          </p:nvPr>
        </p:nvSpPr>
        <p:spPr>
          <a:xfrm>
            <a:off x="416137" y="1152781"/>
            <a:ext cx="11608278" cy="4980029"/>
          </a:xfrm>
        </p:spPr>
        <p:txBody>
          <a:bodyPr vert="horz" lIns="91440" tIns="45720" rIns="91440" bIns="45720" rtlCol="0" anchor="t">
            <a:noAutofit/>
          </a:bodyPr>
          <a:lstStyle/>
          <a:p>
            <a:r>
              <a:rPr lang="en-US">
                <a:ea typeface="+mn-lt"/>
                <a:cs typeface="+mn-lt"/>
              </a:rPr>
              <a:t>A potential enhancement to the algorithm is that we can implement other state-of-art continuous reinforcement learning algorithms such as Proximal Policy Optimization (PPO) and Policy Gradient (PG) in portfolio management for continuous actions.</a:t>
            </a:r>
            <a:endParaRPr lang="en-US"/>
          </a:p>
        </p:txBody>
      </p:sp>
    </p:spTree>
    <p:extLst>
      <p:ext uri="{BB962C8B-B14F-4D97-AF65-F5344CB8AC3E}">
        <p14:creationId xmlns:p14="http://schemas.microsoft.com/office/powerpoint/2010/main" val="3497784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248E-CE17-41EA-A66C-BBCDC7592210}"/>
              </a:ext>
            </a:extLst>
          </p:cNvPr>
          <p:cNvSpPr>
            <a:spLocks noGrp="1"/>
          </p:cNvSpPr>
          <p:nvPr>
            <p:ph type="title"/>
          </p:nvPr>
        </p:nvSpPr>
        <p:spPr/>
        <p:txBody>
          <a:bodyPr>
            <a:normAutofit fontScale="90000"/>
          </a:bodyPr>
          <a:lstStyle/>
          <a:p>
            <a:pPr algn="ctr"/>
            <a:r>
              <a:rPr lang="en-US" b="1">
                <a:ea typeface="+mj-lt"/>
                <a:cs typeface="+mj-lt"/>
              </a:rPr>
              <a:t>References</a:t>
            </a:r>
            <a:endParaRPr lang="en-US" b="1"/>
          </a:p>
          <a:p>
            <a:br>
              <a:rPr lang="en-US"/>
            </a:br>
            <a:endParaRPr lang="en-US" b="1"/>
          </a:p>
        </p:txBody>
      </p:sp>
      <p:sp>
        <p:nvSpPr>
          <p:cNvPr id="3" name="Content Placeholder 2">
            <a:extLst>
              <a:ext uri="{FF2B5EF4-FFF2-40B4-BE49-F238E27FC236}">
                <a16:creationId xmlns:a16="http://schemas.microsoft.com/office/drawing/2014/main" id="{25F19004-1520-43E9-8234-F49996D7322D}"/>
              </a:ext>
            </a:extLst>
          </p:cNvPr>
          <p:cNvSpPr>
            <a:spLocks noGrp="1"/>
          </p:cNvSpPr>
          <p:nvPr>
            <p:ph idx="1"/>
          </p:nvPr>
        </p:nvSpPr>
        <p:spPr>
          <a:xfrm>
            <a:off x="838200" y="1583708"/>
            <a:ext cx="10515600" cy="4588492"/>
          </a:xfrm>
        </p:spPr>
        <p:txBody>
          <a:bodyPr vert="horz" lIns="91440" tIns="45720" rIns="91440" bIns="45720" rtlCol="0" anchor="t">
            <a:noAutofit/>
          </a:bodyPr>
          <a:lstStyle/>
          <a:p>
            <a:r>
              <a:rPr lang="en-US" sz="2400" b="1"/>
              <a:t>David Silver</a:t>
            </a:r>
            <a:r>
              <a:rPr lang="en-US" sz="2400"/>
              <a:t> - UCL Course on Reinforcement Learning                        </a:t>
            </a:r>
          </a:p>
          <a:p>
            <a:r>
              <a:rPr lang="en-US" sz="2400" b="1"/>
              <a:t>Chien Yi Huang</a:t>
            </a:r>
            <a:r>
              <a:rPr lang="en-US" sz="2400"/>
              <a:t>. Financial trading as a game: A deep reinforcement learning approach, 2018. </a:t>
            </a:r>
          </a:p>
          <a:p>
            <a:r>
              <a:rPr lang="en-US" sz="2400" b="1" err="1"/>
              <a:t>Zhengyao</a:t>
            </a:r>
            <a:r>
              <a:rPr lang="en-US" sz="2400" b="1"/>
              <a:t> Jiang, </a:t>
            </a:r>
            <a:r>
              <a:rPr lang="en-US" sz="2400" b="1" err="1"/>
              <a:t>Dixing</a:t>
            </a:r>
            <a:r>
              <a:rPr lang="en-US" sz="2400" b="1"/>
              <a:t> Xu, and </a:t>
            </a:r>
            <a:r>
              <a:rPr lang="en-US" sz="2400" b="1" err="1"/>
              <a:t>Jinjun</a:t>
            </a:r>
            <a:r>
              <a:rPr lang="en-US" sz="2400" b="1"/>
              <a:t> Liang</a:t>
            </a:r>
            <a:r>
              <a:rPr lang="en-US" sz="2400"/>
              <a:t>. A deep reinforcement learning framework for the financial portfolio management problem, 2017.</a:t>
            </a:r>
          </a:p>
          <a:p>
            <a:r>
              <a:rPr lang="en-US" sz="2400" b="1"/>
              <a:t>Timothy P. Lillicrap, Jonathan J. Hunt, Alexander Pritzel, Nicolas </a:t>
            </a:r>
            <a:r>
              <a:rPr lang="en-US" sz="2400" b="1" err="1"/>
              <a:t>Heess</a:t>
            </a:r>
            <a:r>
              <a:rPr lang="en-US" sz="2400" b="1"/>
              <a:t>, Tom Erez, Yuval Tassa, David Silver, and Daan </a:t>
            </a:r>
            <a:r>
              <a:rPr lang="en-US" sz="2400" b="1" err="1"/>
              <a:t>Wierstra</a:t>
            </a:r>
            <a:r>
              <a:rPr lang="en-US" sz="2400" b="1"/>
              <a:t>.</a:t>
            </a:r>
            <a:r>
              <a:rPr lang="en-US" sz="2400"/>
              <a:t> Continuous control with deep reinforcement learning, 2019.</a:t>
            </a:r>
            <a:endParaRPr lang="en-US" sz="2400" b="1"/>
          </a:p>
          <a:p>
            <a:r>
              <a:rPr lang="en-US" sz="2400" b="1"/>
              <a:t>Towards Data Science</a:t>
            </a:r>
            <a:r>
              <a:rPr lang="en-US" sz="2400"/>
              <a:t>. Understanding actor critic methods.</a:t>
            </a:r>
            <a:br>
              <a:rPr lang="en-US" sz="2400"/>
            </a:br>
            <a:endParaRPr lang="en-US" sz="2400"/>
          </a:p>
        </p:txBody>
      </p:sp>
    </p:spTree>
    <p:extLst>
      <p:ext uri="{BB962C8B-B14F-4D97-AF65-F5344CB8AC3E}">
        <p14:creationId xmlns:p14="http://schemas.microsoft.com/office/powerpoint/2010/main" val="3341618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47B56D">
              <a:alpha val="20000"/>
            </a:srgb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8BCA89A-D382-4CF1-8C11-13CBD1E80CF0}"/>
              </a:ext>
            </a:extLst>
          </p:cNvPr>
          <p:cNvSpPr>
            <a:spLocks noGrp="1"/>
          </p:cNvSpPr>
          <p:nvPr>
            <p:ph type="title"/>
          </p:nvPr>
        </p:nvSpPr>
        <p:spPr>
          <a:xfrm>
            <a:off x="905484" y="1065749"/>
            <a:ext cx="3748810" cy="4726502"/>
          </a:xfrm>
        </p:spPr>
        <p:txBody>
          <a:bodyPr>
            <a:normAutofit/>
          </a:bodyPr>
          <a:lstStyle/>
          <a:p>
            <a:r>
              <a:rPr lang="en-US"/>
              <a:t> Thank You!</a:t>
            </a:r>
          </a:p>
        </p:txBody>
      </p:sp>
      <p:sp>
        <p:nvSpPr>
          <p:cNvPr id="3" name="Content Placeholder 2">
            <a:extLst>
              <a:ext uri="{FF2B5EF4-FFF2-40B4-BE49-F238E27FC236}">
                <a16:creationId xmlns:a16="http://schemas.microsoft.com/office/drawing/2014/main" id="{A1E739DB-9EB0-4D36-9FFE-8579D48CC60C}"/>
              </a:ext>
            </a:extLst>
          </p:cNvPr>
          <p:cNvSpPr>
            <a:spLocks noGrp="1"/>
          </p:cNvSpPr>
          <p:nvPr>
            <p:ph idx="1"/>
          </p:nvPr>
        </p:nvSpPr>
        <p:spPr>
          <a:xfrm>
            <a:off x="6804401" y="713313"/>
            <a:ext cx="4549400" cy="5431376"/>
          </a:xfrm>
        </p:spPr>
        <p:txBody>
          <a:bodyPr vert="horz" lIns="91440" tIns="45720" rIns="91440" bIns="45720" rtlCol="0" anchor="ctr">
            <a:normAutofit/>
          </a:bodyPr>
          <a:lstStyle/>
          <a:p>
            <a:pPr marL="0" indent="0">
              <a:buNone/>
            </a:pPr>
            <a:r>
              <a:rPr lang="en-US" sz="2000"/>
              <a:t>Sakshi Sharma (170123044)</a:t>
            </a:r>
          </a:p>
          <a:p>
            <a:pPr marL="0" indent="0">
              <a:buNone/>
            </a:pPr>
            <a:r>
              <a:rPr lang="en-US" sz="2000"/>
              <a:t>Harit Gupta (170123020)</a:t>
            </a:r>
          </a:p>
        </p:txBody>
      </p:sp>
    </p:spTree>
    <p:extLst>
      <p:ext uri="{BB962C8B-B14F-4D97-AF65-F5344CB8AC3E}">
        <p14:creationId xmlns:p14="http://schemas.microsoft.com/office/powerpoint/2010/main" val="407560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838200" y="77578"/>
            <a:ext cx="10515600" cy="1009262"/>
          </a:xfrm>
        </p:spPr>
        <p:txBody>
          <a:bodyPr>
            <a:normAutofit/>
          </a:bodyPr>
          <a:lstStyle/>
          <a:p>
            <a:pPr algn="ctr"/>
            <a:r>
              <a:rPr lang="en-US" sz="3600" b="1">
                <a:ea typeface="+mj-lt"/>
                <a:cs typeface="+mj-lt"/>
              </a:rPr>
              <a:t>Markov Process</a:t>
            </a:r>
            <a:endParaRPr lang="en-US" sz="3600" b="1"/>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138024" y="978666"/>
            <a:ext cx="11838315" cy="5885803"/>
          </a:xfrm>
        </p:spPr>
        <p:txBody>
          <a:bodyPr vert="horz" lIns="91440" tIns="45720" rIns="91440" bIns="45720" rtlCol="0" anchor="t">
            <a:normAutofit/>
          </a:bodyPr>
          <a:lstStyle/>
          <a:p>
            <a:r>
              <a:rPr lang="en-US" sz="2500">
                <a:ea typeface="+mn-lt"/>
                <a:cs typeface="+mn-lt"/>
              </a:rPr>
              <a:t>History can be regarded as a sequence of all observable variables up to time t (observations, actions and rewards) </a:t>
            </a:r>
            <a:endParaRPr lang="en-US" sz="2500"/>
          </a:p>
          <a:p>
            <a:pPr marL="0" indent="0">
              <a:buNone/>
            </a:pPr>
            <a:br>
              <a:rPr lang="en-US"/>
            </a:br>
            <a:endParaRPr lang="en-US" sz="2500"/>
          </a:p>
          <a:p>
            <a:r>
              <a:rPr lang="en-US" sz="2500">
                <a:ea typeface="+mn-lt"/>
                <a:cs typeface="+mn-lt"/>
              </a:rPr>
              <a:t>State can be described as a function of the history, S</a:t>
            </a:r>
            <a:r>
              <a:rPr lang="en-US" sz="2500" baseline="-25000">
                <a:ea typeface="+mn-lt"/>
                <a:cs typeface="+mn-lt"/>
              </a:rPr>
              <a:t>t</a:t>
            </a:r>
            <a:r>
              <a:rPr lang="en-US" sz="2500">
                <a:ea typeface="+mn-lt"/>
                <a:cs typeface="+mn-lt"/>
              </a:rPr>
              <a:t> = f(</a:t>
            </a:r>
            <a:r>
              <a:rPr lang="en-US" sz="2500" err="1">
                <a:ea typeface="+mn-lt"/>
                <a:cs typeface="+mn-lt"/>
              </a:rPr>
              <a:t>H</a:t>
            </a:r>
            <a:r>
              <a:rPr lang="en-US" sz="2500" baseline="-25000" err="1">
                <a:ea typeface="+mn-lt"/>
                <a:cs typeface="+mn-lt"/>
              </a:rPr>
              <a:t>t</a:t>
            </a:r>
            <a:r>
              <a:rPr lang="en-US" sz="2500">
                <a:ea typeface="+mn-lt"/>
                <a:cs typeface="+mn-lt"/>
              </a:rPr>
              <a:t>). </a:t>
            </a:r>
          </a:p>
          <a:p>
            <a:endParaRPr lang="en-US" sz="2500">
              <a:ea typeface="+mn-lt"/>
              <a:cs typeface="+mn-lt"/>
            </a:endParaRPr>
          </a:p>
          <a:p>
            <a:r>
              <a:rPr lang="en-US" sz="2500">
                <a:ea typeface="+mn-lt"/>
                <a:cs typeface="+mn-lt"/>
              </a:rPr>
              <a:t>But, a Markov state contains all the useful information about the history A state S</a:t>
            </a:r>
            <a:r>
              <a:rPr lang="en-US" sz="2500" baseline="-25000">
                <a:ea typeface="+mn-lt"/>
                <a:cs typeface="+mn-lt"/>
              </a:rPr>
              <a:t>t </a:t>
            </a:r>
            <a:r>
              <a:rPr lang="en-US" sz="2500">
                <a:ea typeface="+mn-lt"/>
                <a:cs typeface="+mn-lt"/>
              </a:rPr>
              <a:t>is Markov if and only if :</a:t>
            </a:r>
            <a:endParaRPr lang="en-US" sz="2500"/>
          </a:p>
          <a:p>
            <a:pPr marL="0" indent="0" algn="ctr">
              <a:buNone/>
            </a:pPr>
            <a:r>
              <a:rPr lang="en-US" sz="2500">
                <a:ea typeface="+mn-lt"/>
                <a:cs typeface="+mn-lt"/>
              </a:rPr>
              <a:t>P[ S</a:t>
            </a:r>
            <a:r>
              <a:rPr lang="en-US" sz="2500" baseline="-25000">
                <a:ea typeface="+mn-lt"/>
                <a:cs typeface="+mn-lt"/>
              </a:rPr>
              <a:t>t+1 </a:t>
            </a:r>
            <a:r>
              <a:rPr lang="en-US" sz="2500">
                <a:ea typeface="+mn-lt"/>
                <a:cs typeface="+mn-lt"/>
              </a:rPr>
              <a:t>| S</a:t>
            </a:r>
            <a:r>
              <a:rPr lang="en-US" sz="2500" baseline="-25000">
                <a:ea typeface="+mn-lt"/>
                <a:cs typeface="+mn-lt"/>
              </a:rPr>
              <a:t>t </a:t>
            </a:r>
            <a:r>
              <a:rPr lang="en-US" sz="2500">
                <a:ea typeface="+mn-lt"/>
                <a:cs typeface="+mn-lt"/>
              </a:rPr>
              <a:t>] = P[ S</a:t>
            </a:r>
            <a:r>
              <a:rPr lang="en-US" sz="2500" baseline="-25000">
                <a:ea typeface="+mn-lt"/>
                <a:cs typeface="+mn-lt"/>
              </a:rPr>
              <a:t>t+1 </a:t>
            </a:r>
            <a:r>
              <a:rPr lang="en-US" sz="2500">
                <a:ea typeface="+mn-lt"/>
                <a:cs typeface="+mn-lt"/>
              </a:rPr>
              <a:t>| S</a:t>
            </a:r>
            <a:r>
              <a:rPr lang="en-US" sz="2500" baseline="-25000">
                <a:ea typeface="+mn-lt"/>
                <a:cs typeface="+mn-lt"/>
              </a:rPr>
              <a:t>1 </a:t>
            </a:r>
            <a:r>
              <a:rPr lang="en-US" sz="2500">
                <a:ea typeface="+mn-lt"/>
                <a:cs typeface="+mn-lt"/>
              </a:rPr>
              <a:t>, … , S</a:t>
            </a:r>
            <a:r>
              <a:rPr lang="en-US" sz="2500" baseline="-25000">
                <a:ea typeface="+mn-lt"/>
                <a:cs typeface="+mn-lt"/>
              </a:rPr>
              <a:t>t</a:t>
            </a:r>
            <a:r>
              <a:rPr lang="en-US" sz="2500">
                <a:ea typeface="+mn-lt"/>
                <a:cs typeface="+mn-lt"/>
              </a:rPr>
              <a:t>]. </a:t>
            </a:r>
            <a:endParaRPr lang="en-US" sz="2500"/>
          </a:p>
          <a:p>
            <a:endParaRPr lang="en-US" sz="2500">
              <a:ea typeface="+mn-lt"/>
              <a:cs typeface="+mn-lt"/>
            </a:endParaRPr>
          </a:p>
          <a:p>
            <a:r>
              <a:rPr lang="en-US" sz="2500">
                <a:ea typeface="+mn-lt"/>
                <a:cs typeface="+mn-lt"/>
              </a:rPr>
              <a:t>The state captures all relevant information from the history. The state is a sufficient statistic of the future.</a:t>
            </a:r>
            <a:endParaRPr lang="en-US" sz="2500"/>
          </a:p>
        </p:txBody>
      </p:sp>
      <p:pic>
        <p:nvPicPr>
          <p:cNvPr id="4" name="Picture 4">
            <a:extLst>
              <a:ext uri="{FF2B5EF4-FFF2-40B4-BE49-F238E27FC236}">
                <a16:creationId xmlns:a16="http://schemas.microsoft.com/office/drawing/2014/main" id="{8FAB8006-D414-4280-A064-052A47AAFABD}"/>
              </a:ext>
            </a:extLst>
          </p:cNvPr>
          <p:cNvPicPr>
            <a:picLocks noChangeAspect="1"/>
          </p:cNvPicPr>
          <p:nvPr/>
        </p:nvPicPr>
        <p:blipFill>
          <a:blip r:embed="rId2"/>
          <a:stretch>
            <a:fillRect/>
          </a:stretch>
        </p:blipFill>
        <p:spPr>
          <a:xfrm>
            <a:off x="3105688" y="1882177"/>
            <a:ext cx="5520546" cy="635119"/>
          </a:xfrm>
          <a:prstGeom prst="rect">
            <a:avLst/>
          </a:prstGeom>
        </p:spPr>
      </p:pic>
    </p:spTree>
    <p:extLst>
      <p:ext uri="{BB962C8B-B14F-4D97-AF65-F5344CB8AC3E}">
        <p14:creationId xmlns:p14="http://schemas.microsoft.com/office/powerpoint/2010/main" val="411749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47B56D">
              <a:alpha val="20000"/>
            </a:srgb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176842" y="713312"/>
            <a:ext cx="3524250" cy="5431376"/>
          </a:xfrm>
        </p:spPr>
        <p:txBody>
          <a:bodyPr>
            <a:normAutofit/>
          </a:bodyPr>
          <a:lstStyle/>
          <a:p>
            <a:r>
              <a:rPr lang="en-US" b="1">
                <a:ea typeface="+mj-lt"/>
                <a:cs typeface="+mj-lt"/>
              </a:rPr>
              <a:t>Markov Decision Process</a:t>
            </a:r>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3177397" y="224483"/>
            <a:ext cx="8837761" cy="6308394"/>
          </a:xfrm>
        </p:spPr>
        <p:txBody>
          <a:bodyPr vert="horz" lIns="91440" tIns="45720" rIns="91440" bIns="45720" rtlCol="0" anchor="ctr">
            <a:normAutofit fontScale="92500" lnSpcReduction="10000"/>
          </a:bodyPr>
          <a:lstStyle/>
          <a:p>
            <a:r>
              <a:rPr lang="en-US" sz="2400">
                <a:ea typeface="+mn-lt"/>
                <a:cs typeface="+mn-lt"/>
              </a:rPr>
              <a:t>A Markov decision process is a tuple (</a:t>
            </a:r>
            <a:r>
              <a:rPr lang="en-US" sz="2400" err="1">
                <a:ea typeface="+mn-lt"/>
                <a:cs typeface="+mn-lt"/>
              </a:rPr>
              <a:t>S,A,P</a:t>
            </a:r>
            <a:r>
              <a:rPr lang="en-US" sz="2400" baseline="-25000" err="1">
                <a:ea typeface="+mn-lt"/>
                <a:cs typeface="+mn-lt"/>
              </a:rPr>
              <a:t>a</a:t>
            </a:r>
            <a:r>
              <a:rPr lang="en-US" sz="2400" err="1">
                <a:ea typeface="+mn-lt"/>
                <a:cs typeface="+mn-lt"/>
              </a:rPr>
              <a:t>,R</a:t>
            </a:r>
            <a:r>
              <a:rPr lang="en-US" sz="2400" baseline="-25000" err="1">
                <a:ea typeface="+mn-lt"/>
                <a:cs typeface="+mn-lt"/>
              </a:rPr>
              <a:t>a</a:t>
            </a:r>
            <a:r>
              <a:rPr lang="en-US" sz="2400">
                <a:ea typeface="+mn-lt"/>
                <a:cs typeface="+mn-lt"/>
              </a:rPr>
              <a:t>, γ), where</a:t>
            </a:r>
            <a:endParaRPr lang="en-US" sz="2400"/>
          </a:p>
          <a:p>
            <a:endParaRPr lang="en-US" sz="2400">
              <a:ea typeface="+mn-lt"/>
              <a:cs typeface="+mn-lt"/>
            </a:endParaRPr>
          </a:p>
          <a:p>
            <a:r>
              <a:rPr lang="en-US" sz="2400">
                <a:ea typeface="+mn-lt"/>
                <a:cs typeface="+mn-lt"/>
              </a:rPr>
              <a:t>S is the set containing all possible states</a:t>
            </a:r>
            <a:endParaRPr lang="en-US" sz="2400"/>
          </a:p>
          <a:p>
            <a:endParaRPr lang="en-US" sz="2400">
              <a:ea typeface="+mn-lt"/>
              <a:cs typeface="+mn-lt"/>
            </a:endParaRPr>
          </a:p>
          <a:p>
            <a:r>
              <a:rPr lang="en-US" sz="2400">
                <a:ea typeface="+mn-lt"/>
                <a:cs typeface="+mn-lt"/>
              </a:rPr>
              <a:t>A is the set containing all possible actions</a:t>
            </a:r>
            <a:endParaRPr lang="en-US" sz="2400"/>
          </a:p>
          <a:p>
            <a:endParaRPr lang="en-US" sz="2400">
              <a:ea typeface="+mn-lt"/>
              <a:cs typeface="+mn-lt"/>
            </a:endParaRPr>
          </a:p>
          <a:p>
            <a:r>
              <a:rPr lang="en-US" sz="2400">
                <a:ea typeface="+mn-lt"/>
                <a:cs typeface="+mn-lt"/>
              </a:rPr>
              <a:t>P</a:t>
            </a:r>
            <a:r>
              <a:rPr lang="en-US" sz="2400" baseline="-25000">
                <a:ea typeface="+mn-lt"/>
                <a:cs typeface="+mn-lt"/>
              </a:rPr>
              <a:t>a</a:t>
            </a:r>
            <a:r>
              <a:rPr lang="en-US" sz="2400">
                <a:ea typeface="+mn-lt"/>
                <a:cs typeface="+mn-lt"/>
              </a:rPr>
              <a:t>(</a:t>
            </a:r>
            <a:r>
              <a:rPr lang="en-US" sz="2400" err="1">
                <a:ea typeface="+mn-lt"/>
                <a:cs typeface="+mn-lt"/>
              </a:rPr>
              <a:t>s,s</a:t>
            </a:r>
            <a:r>
              <a:rPr lang="en-US" sz="2400">
                <a:ea typeface="+mn-lt"/>
                <a:cs typeface="+mn-lt"/>
              </a:rPr>
              <a:t>') represents the probability of reaching state s’ at time t+1 from state s due to the  effect of the action a taken at time t -</a:t>
            </a:r>
            <a:endParaRPr lang="en-US" sz="2400"/>
          </a:p>
          <a:p>
            <a:pPr marL="0" indent="0">
              <a:buNone/>
            </a:pPr>
            <a:r>
              <a:rPr lang="en-US" sz="2400">
                <a:ea typeface="+mn-lt"/>
                <a:cs typeface="+mn-lt"/>
              </a:rPr>
              <a:t>   P</a:t>
            </a:r>
            <a:r>
              <a:rPr lang="en-US" sz="2400" baseline="-25000">
                <a:ea typeface="+mn-lt"/>
                <a:cs typeface="+mn-lt"/>
              </a:rPr>
              <a:t>a</a:t>
            </a:r>
            <a:r>
              <a:rPr lang="en-US" sz="2400">
                <a:ea typeface="+mn-lt"/>
                <a:cs typeface="+mn-lt"/>
              </a:rPr>
              <a:t>(</a:t>
            </a:r>
            <a:r>
              <a:rPr lang="en-US" sz="2400" err="1">
                <a:ea typeface="+mn-lt"/>
                <a:cs typeface="+mn-lt"/>
              </a:rPr>
              <a:t>s,s</a:t>
            </a:r>
            <a:r>
              <a:rPr lang="en-US" sz="2400">
                <a:ea typeface="+mn-lt"/>
                <a:cs typeface="+mn-lt"/>
              </a:rPr>
              <a:t>') = </a:t>
            </a:r>
            <a:r>
              <a:rPr lang="en-US" sz="2400" err="1">
                <a:ea typeface="+mn-lt"/>
                <a:cs typeface="+mn-lt"/>
              </a:rPr>
              <a:t>Pr</a:t>
            </a:r>
            <a:r>
              <a:rPr lang="en-US" sz="2400">
                <a:ea typeface="+mn-lt"/>
                <a:cs typeface="+mn-lt"/>
              </a:rPr>
              <a:t>( s</a:t>
            </a:r>
            <a:r>
              <a:rPr lang="en-US" sz="2400" baseline="-25000">
                <a:ea typeface="+mn-lt"/>
                <a:cs typeface="+mn-lt"/>
              </a:rPr>
              <a:t>t+1 </a:t>
            </a:r>
            <a:r>
              <a:rPr lang="en-US" sz="2400">
                <a:ea typeface="+mn-lt"/>
                <a:cs typeface="+mn-lt"/>
              </a:rPr>
              <a:t>= s' | </a:t>
            </a:r>
            <a:r>
              <a:rPr lang="en-US" sz="2400" err="1">
                <a:ea typeface="+mn-lt"/>
                <a:cs typeface="+mn-lt"/>
              </a:rPr>
              <a:t>s</a:t>
            </a:r>
            <a:r>
              <a:rPr lang="en-US" sz="2400" baseline="-25000" err="1">
                <a:ea typeface="+mn-lt"/>
                <a:cs typeface="+mn-lt"/>
              </a:rPr>
              <a:t>t</a:t>
            </a:r>
            <a:r>
              <a:rPr lang="en-US" sz="2400" baseline="-25000">
                <a:ea typeface="+mn-lt"/>
                <a:cs typeface="+mn-lt"/>
              </a:rPr>
              <a:t> </a:t>
            </a:r>
            <a:r>
              <a:rPr lang="en-US" sz="2400">
                <a:ea typeface="+mn-lt"/>
                <a:cs typeface="+mn-lt"/>
              </a:rPr>
              <a:t>= s, a</a:t>
            </a:r>
            <a:r>
              <a:rPr lang="en-US" sz="2400" baseline="-25000">
                <a:ea typeface="+mn-lt"/>
                <a:cs typeface="+mn-lt"/>
              </a:rPr>
              <a:t>t </a:t>
            </a:r>
            <a:r>
              <a:rPr lang="en-US" sz="2400">
                <a:ea typeface="+mn-lt"/>
                <a:cs typeface="+mn-lt"/>
              </a:rPr>
              <a:t>= a )</a:t>
            </a:r>
            <a:endParaRPr lang="en-US" sz="2400"/>
          </a:p>
          <a:p>
            <a:endParaRPr lang="en-US" sz="2400">
              <a:ea typeface="+mn-lt"/>
              <a:cs typeface="+mn-lt"/>
            </a:endParaRPr>
          </a:p>
          <a:p>
            <a:r>
              <a:rPr lang="en-US" sz="2400">
                <a:ea typeface="+mn-lt"/>
                <a:cs typeface="+mn-lt"/>
              </a:rPr>
              <a:t>R</a:t>
            </a:r>
            <a:r>
              <a:rPr lang="en-US" sz="2400" baseline="-25000">
                <a:ea typeface="+mn-lt"/>
                <a:cs typeface="+mn-lt"/>
              </a:rPr>
              <a:t>a</a:t>
            </a:r>
            <a:r>
              <a:rPr lang="en-US" sz="2400">
                <a:ea typeface="+mn-lt"/>
                <a:cs typeface="+mn-lt"/>
              </a:rPr>
              <a:t>(</a:t>
            </a:r>
            <a:r>
              <a:rPr lang="en-US" sz="2400" err="1">
                <a:ea typeface="+mn-lt"/>
                <a:cs typeface="+mn-lt"/>
              </a:rPr>
              <a:t>s,s</a:t>
            </a:r>
            <a:r>
              <a:rPr lang="en-US" sz="2400">
                <a:ea typeface="+mn-lt"/>
                <a:cs typeface="+mn-lt"/>
              </a:rPr>
              <a:t>') is the reward gained at time t+1 on moving from state s to s’ due to effect of action a at time t</a:t>
            </a:r>
            <a:endParaRPr lang="en-US" sz="2400"/>
          </a:p>
          <a:p>
            <a:endParaRPr lang="en-US" sz="2400">
              <a:ea typeface="+mn-lt"/>
              <a:cs typeface="+mn-lt"/>
            </a:endParaRPr>
          </a:p>
          <a:p>
            <a:r>
              <a:rPr lang="en-US" sz="2400">
                <a:ea typeface="+mn-lt"/>
                <a:cs typeface="+mn-lt"/>
              </a:rPr>
              <a:t>γ ∈ [0,1] is called the discount factor.</a:t>
            </a:r>
            <a:endParaRPr lang="en-US" sz="2400"/>
          </a:p>
          <a:p>
            <a:endParaRPr lang="en-US" sz="2400"/>
          </a:p>
        </p:txBody>
      </p:sp>
    </p:spTree>
    <p:extLst>
      <p:ext uri="{BB962C8B-B14F-4D97-AF65-F5344CB8AC3E}">
        <p14:creationId xmlns:p14="http://schemas.microsoft.com/office/powerpoint/2010/main" val="77407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996352" y="-3514"/>
            <a:ext cx="9768865" cy="1167923"/>
          </a:xfrm>
        </p:spPr>
        <p:txBody>
          <a:bodyPr>
            <a:normAutofit/>
          </a:bodyPr>
          <a:lstStyle/>
          <a:p>
            <a:pPr algn="ctr"/>
            <a:r>
              <a:rPr lang="en-US" b="1"/>
              <a:t>Discounted reward</a:t>
            </a:r>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205598" y="898100"/>
            <a:ext cx="11609166" cy="5623918"/>
          </a:xfrm>
        </p:spPr>
        <p:txBody>
          <a:bodyPr vert="horz" lIns="91440" tIns="45720" rIns="91440" bIns="45720" rtlCol="0" anchor="t">
            <a:noAutofit/>
          </a:bodyPr>
          <a:lstStyle/>
          <a:p>
            <a:pPr>
              <a:lnSpc>
                <a:spcPct val="90000"/>
              </a:lnSpc>
            </a:pPr>
            <a:r>
              <a:rPr lang="en-US" sz="2400">
                <a:ea typeface="+mn-lt"/>
                <a:cs typeface="+mn-lt"/>
              </a:rPr>
              <a:t>The return G</a:t>
            </a:r>
            <a:r>
              <a:rPr lang="en-US" sz="2400" baseline="-25000">
                <a:ea typeface="+mn-lt"/>
                <a:cs typeface="+mn-lt"/>
              </a:rPr>
              <a:t>t</a:t>
            </a:r>
            <a:r>
              <a:rPr lang="en-US" sz="2400">
                <a:ea typeface="+mn-lt"/>
                <a:cs typeface="+mn-lt"/>
              </a:rPr>
              <a:t> is defined as the total discounted reward from time-step as shown:</a:t>
            </a:r>
            <a:endParaRPr lang="en-US" sz="2400"/>
          </a:p>
          <a:p>
            <a:pPr>
              <a:lnSpc>
                <a:spcPct val="90000"/>
              </a:lnSpc>
            </a:pPr>
            <a:endParaRPr lang="en-US" sz="2400">
              <a:ea typeface="+mn-lt"/>
              <a:cs typeface="+mn-lt"/>
            </a:endParaRPr>
          </a:p>
          <a:p>
            <a:pPr>
              <a:lnSpc>
                <a:spcPct val="90000"/>
              </a:lnSpc>
            </a:pPr>
            <a:endParaRPr lang="en-US" sz="2400">
              <a:ea typeface="+mn-lt"/>
              <a:cs typeface="+mn-lt"/>
            </a:endParaRPr>
          </a:p>
          <a:p>
            <a:endParaRPr lang="en-US" sz="2400">
              <a:ea typeface="+mn-lt"/>
              <a:cs typeface="+mn-lt"/>
            </a:endParaRPr>
          </a:p>
          <a:p>
            <a:r>
              <a:rPr lang="en-US" sz="2400">
                <a:ea typeface="+mn-lt"/>
                <a:cs typeface="+mn-lt"/>
              </a:rPr>
              <a:t>It can be broken down into two parts -</a:t>
            </a:r>
            <a:endParaRPr lang="en-US" sz="2400"/>
          </a:p>
          <a:p>
            <a:r>
              <a:rPr lang="en-US" sz="2400">
                <a:ea typeface="+mn-lt"/>
                <a:cs typeface="+mn-lt"/>
              </a:rPr>
              <a:t>a)Immediate reward - R</a:t>
            </a:r>
            <a:r>
              <a:rPr lang="en-US" sz="2400" baseline="-25000">
                <a:ea typeface="+mn-lt"/>
                <a:cs typeface="+mn-lt"/>
              </a:rPr>
              <a:t>t+1</a:t>
            </a:r>
            <a:endParaRPr lang="en-US" sz="2400"/>
          </a:p>
          <a:p>
            <a:r>
              <a:rPr lang="en-US" sz="2400">
                <a:ea typeface="+mn-lt"/>
                <a:cs typeface="+mn-lt"/>
              </a:rPr>
              <a:t>b)Discounted value of the successor state - </a:t>
            </a:r>
            <a:r>
              <a:rPr lang="en-US" sz="2400" err="1">
                <a:ea typeface="+mn-lt"/>
                <a:cs typeface="+mn-lt"/>
              </a:rPr>
              <a:t>γV</a:t>
            </a:r>
            <a:r>
              <a:rPr lang="en-US" sz="2400" baseline="-25000">
                <a:ea typeface="+mn-lt"/>
                <a:cs typeface="+mn-lt"/>
              </a:rPr>
              <a:t>π</a:t>
            </a:r>
            <a:r>
              <a:rPr lang="en-US" sz="2400">
                <a:ea typeface="+mn-lt"/>
                <a:cs typeface="+mn-lt"/>
              </a:rPr>
              <a:t>(S</a:t>
            </a:r>
            <a:r>
              <a:rPr lang="en-US" sz="2400" baseline="-25000">
                <a:ea typeface="+mn-lt"/>
                <a:cs typeface="+mn-lt"/>
              </a:rPr>
              <a:t>t+1</a:t>
            </a:r>
            <a:r>
              <a:rPr lang="en-US" sz="2400">
                <a:ea typeface="+mn-lt"/>
                <a:cs typeface="+mn-lt"/>
              </a:rPr>
              <a:t>)</a:t>
            </a:r>
            <a:endParaRPr lang="en-US" sz="2400"/>
          </a:p>
          <a:p>
            <a:endParaRPr lang="en-US" sz="2400"/>
          </a:p>
          <a:p>
            <a:pPr>
              <a:lnSpc>
                <a:spcPct val="90000"/>
              </a:lnSpc>
            </a:pPr>
            <a:endParaRPr lang="en-US" sz="2000"/>
          </a:p>
          <a:p>
            <a:pPr>
              <a:lnSpc>
                <a:spcPct val="90000"/>
              </a:lnSpc>
            </a:pPr>
            <a:endParaRPr lang="en-US" sz="1100"/>
          </a:p>
        </p:txBody>
      </p:sp>
      <p:pic>
        <p:nvPicPr>
          <p:cNvPr id="7" name="Picture 13" descr="Text&#10;&#10;Description automatically generated">
            <a:extLst>
              <a:ext uri="{FF2B5EF4-FFF2-40B4-BE49-F238E27FC236}">
                <a16:creationId xmlns:a16="http://schemas.microsoft.com/office/drawing/2014/main" id="{C1BF78AA-C4F3-45B4-8E43-D6502C3CE832}"/>
              </a:ext>
            </a:extLst>
          </p:cNvPr>
          <p:cNvPicPr>
            <a:picLocks noChangeAspect="1"/>
          </p:cNvPicPr>
          <p:nvPr/>
        </p:nvPicPr>
        <p:blipFill>
          <a:blip r:embed="rId2"/>
          <a:stretch>
            <a:fillRect/>
          </a:stretch>
        </p:blipFill>
        <p:spPr>
          <a:xfrm>
            <a:off x="2477306" y="1658143"/>
            <a:ext cx="6596330" cy="1124242"/>
          </a:xfrm>
          <a:prstGeom prst="rect">
            <a:avLst/>
          </a:prstGeom>
        </p:spPr>
      </p:pic>
    </p:spTree>
    <p:extLst>
      <p:ext uri="{BB962C8B-B14F-4D97-AF65-F5344CB8AC3E}">
        <p14:creationId xmlns:p14="http://schemas.microsoft.com/office/powerpoint/2010/main" val="58104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3AA7D9-43F5-4E80-817F-E4A9A7DD46B1}"/>
              </a:ext>
            </a:extLst>
          </p:cNvPr>
          <p:cNvSpPr>
            <a:spLocks noGrp="1"/>
          </p:cNvSpPr>
          <p:nvPr>
            <p:ph type="title"/>
          </p:nvPr>
        </p:nvSpPr>
        <p:spPr>
          <a:xfrm>
            <a:off x="996352" y="-3514"/>
            <a:ext cx="9768865" cy="1167923"/>
          </a:xfrm>
        </p:spPr>
        <p:txBody>
          <a:bodyPr>
            <a:normAutofit/>
          </a:bodyPr>
          <a:lstStyle/>
          <a:p>
            <a:pPr algn="ctr"/>
            <a:r>
              <a:rPr lang="en-US" b="1"/>
              <a:t>State value function</a:t>
            </a:r>
            <a:endParaRPr lang="en-US"/>
          </a:p>
        </p:txBody>
      </p:sp>
      <p:sp>
        <p:nvSpPr>
          <p:cNvPr id="3" name="Content Placeholder 2">
            <a:extLst>
              <a:ext uri="{FF2B5EF4-FFF2-40B4-BE49-F238E27FC236}">
                <a16:creationId xmlns:a16="http://schemas.microsoft.com/office/drawing/2014/main" id="{D6D5EBF9-EC13-45E0-97B9-4E0A34B11DF2}"/>
              </a:ext>
            </a:extLst>
          </p:cNvPr>
          <p:cNvSpPr>
            <a:spLocks noGrp="1"/>
          </p:cNvSpPr>
          <p:nvPr>
            <p:ph idx="1"/>
          </p:nvPr>
        </p:nvSpPr>
        <p:spPr>
          <a:xfrm>
            <a:off x="205598" y="898100"/>
            <a:ext cx="11609166" cy="5623918"/>
          </a:xfrm>
        </p:spPr>
        <p:txBody>
          <a:bodyPr vert="horz" lIns="91440" tIns="45720" rIns="91440" bIns="45720" rtlCol="0" anchor="t">
            <a:noAutofit/>
          </a:bodyPr>
          <a:lstStyle/>
          <a:p>
            <a:endParaRPr lang="en-US" sz="2400">
              <a:ea typeface="+mn-lt"/>
              <a:cs typeface="+mn-lt"/>
            </a:endParaRPr>
          </a:p>
          <a:p>
            <a:r>
              <a:rPr lang="en-US" sz="2400">
                <a:ea typeface="+mn-lt"/>
                <a:cs typeface="+mn-lt"/>
              </a:rPr>
              <a:t>For a Markov Decision Process, the state-value function V</a:t>
            </a:r>
            <a:r>
              <a:rPr lang="en-US" sz="2400" baseline="-25000">
                <a:ea typeface="+mn-lt"/>
                <a:cs typeface="+mn-lt"/>
              </a:rPr>
              <a:t>π</a:t>
            </a:r>
            <a:r>
              <a:rPr lang="en-US" sz="2400">
                <a:ea typeface="+mn-lt"/>
                <a:cs typeface="+mn-lt"/>
              </a:rPr>
              <a:t>(s) is defined as the expected return beginning from state 's', and then following policy π.</a:t>
            </a:r>
            <a:endParaRPr lang="en-US" sz="2400" baseline="-2500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a:p>
            <a:r>
              <a:rPr lang="en-US" sz="2400">
                <a:ea typeface="+mn-lt"/>
                <a:cs typeface="+mn-lt"/>
              </a:rPr>
              <a:t>Hence the state - value function can be expressed in the form of a well-known formula known as:</a:t>
            </a:r>
          </a:p>
          <a:p>
            <a:endParaRPr lang="en-US" sz="2400">
              <a:ea typeface="+mn-lt"/>
              <a:cs typeface="+mn-lt"/>
            </a:endParaRPr>
          </a:p>
          <a:p>
            <a:pPr algn="ctr"/>
            <a:r>
              <a:rPr lang="en-US" sz="2400">
                <a:ea typeface="+mn-lt"/>
                <a:cs typeface="+mn-lt"/>
              </a:rPr>
              <a:t>Bellman Equation  :  V</a:t>
            </a:r>
            <a:r>
              <a:rPr lang="en-US" sz="2400" baseline="-25000">
                <a:ea typeface="+mn-lt"/>
                <a:cs typeface="+mn-lt"/>
              </a:rPr>
              <a:t>π</a:t>
            </a:r>
            <a:r>
              <a:rPr lang="en-US" sz="2400">
                <a:ea typeface="+mn-lt"/>
                <a:cs typeface="+mn-lt"/>
              </a:rPr>
              <a:t>(s) = E</a:t>
            </a:r>
            <a:r>
              <a:rPr lang="en-US" sz="2400" baseline="-25000">
                <a:ea typeface="+mn-lt"/>
                <a:cs typeface="+mn-lt"/>
              </a:rPr>
              <a:t>π</a:t>
            </a:r>
            <a:r>
              <a:rPr lang="en-US" sz="2400">
                <a:ea typeface="+mn-lt"/>
                <a:cs typeface="+mn-lt"/>
              </a:rPr>
              <a:t>[R</a:t>
            </a:r>
            <a:r>
              <a:rPr lang="en-US" sz="2400" baseline="-25000">
                <a:ea typeface="+mn-lt"/>
                <a:cs typeface="+mn-lt"/>
              </a:rPr>
              <a:t>t+1 </a:t>
            </a:r>
            <a:r>
              <a:rPr lang="en-US" sz="2400">
                <a:ea typeface="+mn-lt"/>
                <a:cs typeface="+mn-lt"/>
              </a:rPr>
              <a:t>+ γV</a:t>
            </a:r>
            <a:r>
              <a:rPr lang="en-US" sz="2400" baseline="-25000">
                <a:ea typeface="+mn-lt"/>
                <a:cs typeface="+mn-lt"/>
              </a:rPr>
              <a:t>π</a:t>
            </a:r>
            <a:r>
              <a:rPr lang="en-US" sz="2400">
                <a:ea typeface="+mn-lt"/>
                <a:cs typeface="+mn-lt"/>
              </a:rPr>
              <a:t>(S</a:t>
            </a:r>
            <a:r>
              <a:rPr lang="en-US" sz="2400" baseline="-25000">
                <a:ea typeface="+mn-lt"/>
                <a:cs typeface="+mn-lt"/>
              </a:rPr>
              <a:t>t+1</a:t>
            </a:r>
            <a:r>
              <a:rPr lang="en-US" sz="2400">
                <a:ea typeface="+mn-lt"/>
                <a:cs typeface="+mn-lt"/>
              </a:rPr>
              <a:t>) | S</a:t>
            </a:r>
            <a:r>
              <a:rPr lang="en-US" sz="2400" baseline="-25000">
                <a:ea typeface="+mn-lt"/>
                <a:cs typeface="+mn-lt"/>
              </a:rPr>
              <a:t>t </a:t>
            </a:r>
            <a:r>
              <a:rPr lang="en-US" sz="2400">
                <a:ea typeface="+mn-lt"/>
                <a:cs typeface="+mn-lt"/>
              </a:rPr>
              <a:t>= </a:t>
            </a:r>
            <a:r>
              <a:rPr lang="en-US" sz="2400"/>
              <a:t>s]</a:t>
            </a:r>
            <a:endParaRPr lang="en-US"/>
          </a:p>
        </p:txBody>
      </p:sp>
      <p:pic>
        <p:nvPicPr>
          <p:cNvPr id="5" name="Picture 5">
            <a:extLst>
              <a:ext uri="{FF2B5EF4-FFF2-40B4-BE49-F238E27FC236}">
                <a16:creationId xmlns:a16="http://schemas.microsoft.com/office/drawing/2014/main" id="{D5147E70-B281-4F72-8F54-37D8865FBFBA}"/>
              </a:ext>
            </a:extLst>
          </p:cNvPr>
          <p:cNvPicPr>
            <a:picLocks noChangeAspect="1"/>
          </p:cNvPicPr>
          <p:nvPr/>
        </p:nvPicPr>
        <p:blipFill>
          <a:blip r:embed="rId2"/>
          <a:stretch>
            <a:fillRect/>
          </a:stretch>
        </p:blipFill>
        <p:spPr>
          <a:xfrm>
            <a:off x="2979033" y="2547584"/>
            <a:ext cx="6290380" cy="887941"/>
          </a:xfrm>
          <a:prstGeom prst="rect">
            <a:avLst/>
          </a:prstGeom>
        </p:spPr>
      </p:pic>
    </p:spTree>
    <p:extLst>
      <p:ext uri="{BB962C8B-B14F-4D97-AF65-F5344CB8AC3E}">
        <p14:creationId xmlns:p14="http://schemas.microsoft.com/office/powerpoint/2010/main" val="1001351965"/>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21293A"/>
      </a:dk2>
      <a:lt2>
        <a:srgbClr val="E8E2E6"/>
      </a:lt2>
      <a:accent1>
        <a:srgbClr val="47B56D"/>
      </a:accent1>
      <a:accent2>
        <a:srgbClr val="3BB195"/>
      </a:accent2>
      <a:accent3>
        <a:srgbClr val="4DAEC3"/>
      </a:accent3>
      <a:accent4>
        <a:srgbClr val="3B6BB1"/>
      </a:accent4>
      <a:accent5>
        <a:srgbClr val="4E4DC3"/>
      </a:accent5>
      <a:accent6>
        <a:srgbClr val="6D3BB1"/>
      </a:accent6>
      <a:hlink>
        <a:srgbClr val="BF3F9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52</Slides>
  <Notes>0</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BrushVTI</vt:lpstr>
      <vt:lpstr>Bachelor’s Thesis Project   PORTFOLIO OPTIMIZATION USING DEEP LEARNING TECHNIQUES   Project Supervisor : Dr. N. Selvaraju</vt:lpstr>
      <vt:lpstr>Portfolio Optimisation  </vt:lpstr>
      <vt:lpstr>Branches of Machine Learning</vt:lpstr>
      <vt:lpstr>Reinforcement Learning Scheme</vt:lpstr>
      <vt:lpstr>Components of RL agent  </vt:lpstr>
      <vt:lpstr>Markov Process</vt:lpstr>
      <vt:lpstr>Markov Decision Process</vt:lpstr>
      <vt:lpstr>Discounted reward</vt:lpstr>
      <vt:lpstr>State value function</vt:lpstr>
      <vt:lpstr>Action value function</vt:lpstr>
      <vt:lpstr>Optimal Value Function and Policy</vt:lpstr>
      <vt:lpstr>Drawback of Bellman Equation</vt:lpstr>
      <vt:lpstr>Model Free Prediction and Control</vt:lpstr>
      <vt:lpstr>epsilon - Greedy exploration</vt:lpstr>
      <vt:lpstr>Q-Learning</vt:lpstr>
      <vt:lpstr>Q - Learning </vt:lpstr>
      <vt:lpstr>Motivation for using RNN with LSTM</vt:lpstr>
      <vt:lpstr>Recurrent Neural Network  </vt:lpstr>
      <vt:lpstr>Working of RNN</vt:lpstr>
      <vt:lpstr>PowerPoint Presentation</vt:lpstr>
      <vt:lpstr>Vanishing Gradient Problem  </vt:lpstr>
      <vt:lpstr> Implications for RNN  </vt:lpstr>
      <vt:lpstr>Solutions to Vanishing Gradient Problem  </vt:lpstr>
      <vt:lpstr>LSTM  </vt:lpstr>
      <vt:lpstr>PowerPoint Presentation</vt:lpstr>
      <vt:lpstr>Experimental Results  </vt:lpstr>
      <vt:lpstr>Amazon Stock Price Using DeepQ  </vt:lpstr>
      <vt:lpstr>Amazon Stock Price Using LSTM  </vt:lpstr>
      <vt:lpstr>Reliance Stock Price Using DeepQ  </vt:lpstr>
      <vt:lpstr>Reliance Stock Price Using LSTM  </vt:lpstr>
      <vt:lpstr>Continuous Time Step on a portfolio of Stocks</vt:lpstr>
      <vt:lpstr>Policy based learning</vt:lpstr>
      <vt:lpstr>Policy based learning</vt:lpstr>
      <vt:lpstr>Objective function</vt:lpstr>
      <vt:lpstr>Policy gradient</vt:lpstr>
      <vt:lpstr>Optimisation of Policy Objective Functions</vt:lpstr>
      <vt:lpstr>REINFORCE Algorithm</vt:lpstr>
      <vt:lpstr>Pseudo Code of Reinforce Algorithm</vt:lpstr>
      <vt:lpstr>Actor - Critic Method</vt:lpstr>
      <vt:lpstr>Deep Deterministic Policy Gradient</vt:lpstr>
      <vt:lpstr>Q learning</vt:lpstr>
      <vt:lpstr>Replay Buffers</vt:lpstr>
      <vt:lpstr>Policy Learning</vt:lpstr>
      <vt:lpstr>PowerPoint Presentation</vt:lpstr>
      <vt:lpstr>Experimental Results  </vt:lpstr>
      <vt:lpstr> Portfolio Value using window size of 3   </vt:lpstr>
      <vt:lpstr> Portfolio Value using window size of 7 </vt:lpstr>
      <vt:lpstr> Portfolio Value using window size of 14   </vt:lpstr>
      <vt:lpstr> Portfolio Value of all window sizes   </vt:lpstr>
      <vt:lpstr>Proposed Future Work  </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2020-11-23T10:26:35Z</dcterms:created>
  <dcterms:modified xsi:type="dcterms:W3CDTF">2021-04-26T09:14:15Z</dcterms:modified>
</cp:coreProperties>
</file>