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56" r:id="rId2"/>
    <p:sldId id="258" r:id="rId3"/>
    <p:sldId id="257" r:id="rId4"/>
    <p:sldId id="262" r:id="rId5"/>
    <p:sldId id="260" r:id="rId6"/>
    <p:sldId id="263" r:id="rId7"/>
    <p:sldId id="270" r:id="rId8"/>
    <p:sldId id="266" r:id="rId9"/>
    <p:sldId id="269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94674" autoAdjust="0"/>
  </p:normalViewPr>
  <p:slideViewPr>
    <p:cSldViewPr>
      <p:cViewPr>
        <p:scale>
          <a:sx n="100" d="100"/>
          <a:sy n="100" d="100"/>
        </p:scale>
        <p:origin x="296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952E4-8D9D-49BE-8DE3-7532487EF9BA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F2E69-A8A2-4A70-89DE-4603196F9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63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6/4/18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6/4/18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6176" y="1937266"/>
            <a:ext cx="7851648" cy="1828800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</a:rPr>
              <a:t>Клиент-серверное программное средство обмена шифрованными сообщениями с </a:t>
            </a:r>
            <a:r>
              <a:rPr lang="ru-RU" sz="3600" dirty="0" err="1">
                <a:effectLst/>
              </a:rPr>
              <a:t>iOS</a:t>
            </a:r>
            <a:r>
              <a:rPr lang="ru-RU" sz="3600" dirty="0">
                <a:effectLst/>
              </a:rPr>
              <a:t>-клиентом 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000" y="4572000"/>
            <a:ext cx="7239000" cy="762000"/>
          </a:xfrm>
        </p:spPr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r>
              <a:rPr lang="ru-RU" sz="1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Научный </a:t>
            </a:r>
            <a:r>
              <a:rPr lang="ru-RU" sz="1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руководитель </a:t>
            </a:r>
            <a:r>
              <a:rPr lang="mr-IN" sz="1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ru-RU" sz="1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магистр технических </a:t>
            </a:r>
            <a:r>
              <a:rPr lang="ru-RU" sz="1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наук,  </a:t>
            </a:r>
            <a:r>
              <a:rPr lang="ru-RU" sz="1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ассистент кафедры </a:t>
            </a:r>
            <a:r>
              <a:rPr lang="ru-RU" sz="1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ПИКС </a:t>
            </a:r>
            <a:r>
              <a:rPr lang="ru-RU" sz="1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МИГАЛЕВИЧ Сергей Александрович</a:t>
            </a:r>
            <a:endParaRPr lang="ru-RU" sz="18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9096"/>
            <a:ext cx="1828800" cy="134752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40386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Студент группы </a:t>
            </a: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413801</a:t>
            </a:r>
            <a:r>
              <a:rPr lang="ru-RU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ХАРЧЕНКО </a:t>
            </a:r>
            <a:r>
              <a:rPr lang="ru-RU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Антон Кириллович</a:t>
            </a:r>
            <a:endParaRPr lang="ru-RU" sz="2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43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Минск </a:t>
            </a:r>
            <a:r>
              <a:rPr lang="ru-RU" dirty="0" smtClean="0"/>
              <a:t>2018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"/>
            <a:ext cx="4358649" cy="1048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79405"/>
            <a:ext cx="1024722" cy="7550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514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0000FF"/>
                </a:solidFill>
              </a:rPr>
              <a:t>СПАСИБО ЗА ВНИМАНИЕ</a:t>
            </a:r>
            <a:endParaRPr lang="ru-RU" sz="4000" b="1" dirty="0">
              <a:solidFill>
                <a:srgbClr val="0000FF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28600"/>
            <a:ext cx="3276600" cy="788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0278"/>
            <a:ext cx="1828800" cy="134752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" y="1447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         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АКТУАЛЬНОСТЬ ТЕМЫ ДИПЛОМНОГО ПРОЕКТА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1336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/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–	</a:t>
            </a:r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вопрос безопасности пользовательских данных является одним из самых важных для современного интернета;</a:t>
            </a:r>
            <a:endParaRPr lang="ru-RU" sz="2000" b="1" dirty="0" smtClean="0">
              <a:solidFill>
                <a:srgbClr val="002060"/>
              </a:solidFill>
              <a:ea typeface="Times New Roman" pitchFamily="18" charset="0"/>
              <a:cs typeface="Times New Roman" pitchFamily="18" charset="0"/>
            </a:endParaRPr>
          </a:p>
          <a:p>
            <a:pPr marL="179388" indent="-179388"/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–	</a:t>
            </a:r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разрабатываемое программное средство является универсальным и подходит для использования практически на любом предприятии;</a:t>
            </a:r>
            <a:endParaRPr lang="ru-RU" sz="2000" b="1" dirty="0" smtClean="0">
              <a:solidFill>
                <a:srgbClr val="002060"/>
              </a:solidFill>
              <a:ea typeface="Times New Roman" pitchFamily="18" charset="0"/>
              <a:cs typeface="Times New Roman" pitchFamily="18" charset="0"/>
            </a:endParaRPr>
          </a:p>
          <a:p>
            <a:pPr marL="179388" indent="-179388"/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–	отсутствие качественного аналогичного </a:t>
            </a:r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устройства с открытым исходным кодом и возможностью использования собственной инфраструктуры;</a:t>
            </a:r>
            <a:endParaRPr lang="ru-RU" sz="2000" b="1" dirty="0" smtClean="0">
              <a:solidFill>
                <a:srgbClr val="002060"/>
              </a:solidFill>
            </a:endParaRPr>
          </a:p>
          <a:p>
            <a:pPr marL="179388" indent="-179388"/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–	желание </a:t>
            </a:r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пользователей сохранить свои секреты в тайне и получить чувство безопасности при передаче документов и иной информации.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"/>
            <a:ext cx="4358649" cy="1048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"/>
            <a:ext cx="1828800" cy="134752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95833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00FF"/>
                </a:solidFill>
              </a:rPr>
              <a:t>ЦЕЛЬ  ДИПЛОМНОГО ПРОЕКТА</a:t>
            </a:r>
            <a:endParaRPr lang="ru-RU" sz="24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590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00FF"/>
                </a:solidFill>
                <a:latin typeface="Bookman Old Style" pitchFamily="18" charset="0"/>
              </a:rPr>
              <a:t>Разработка </a:t>
            </a:r>
            <a:r>
              <a:rPr lang="ru-RU" sz="2400" dirty="0" smtClean="0">
                <a:solidFill>
                  <a:srgbClr val="0000FF"/>
                </a:solidFill>
                <a:latin typeface="Bookman Old Style" pitchFamily="18" charset="0"/>
              </a:rPr>
              <a:t>программного средства для обмена шифрованными сообщениями</a:t>
            </a:r>
            <a:endParaRPr lang="ru-RU" sz="24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"/>
            <a:ext cx="4358649" cy="1048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1828800" cy="134752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480" y="205963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00FF"/>
                </a:solidFill>
              </a:rPr>
              <a:t>ЗАДАЧИ ДИПЛОМНОГО ПРОЕКТА</a:t>
            </a:r>
            <a:endParaRPr lang="ru-RU" sz="240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2511624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7675" algn="l"/>
                <a:tab pos="627063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–	провести анализ литературно-патентных исследований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lvl="0" indent="450850" fontAlgn="base">
              <a:spcBef>
                <a:spcPct val="0"/>
              </a:spcBef>
              <a:spcAft>
                <a:spcPct val="0"/>
              </a:spcAft>
              <a:tabLst>
                <a:tab pos="447675" algn="l"/>
                <a:tab pos="627063" algn="l"/>
              </a:tabLst>
            </a:pPr>
            <a:r>
              <a:rPr lang="ru-RU" sz="2000" b="1" dirty="0" smtClean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– провести анализ аналогов проектируемого продукта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627063" marR="0" lvl="0" indent="-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разработать архитектуру клиент-серверного решения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marL="627063" lvl="0" indent="-176213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000" b="1" dirty="0" smtClean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– разработать протокол зашифрованной клиент-серверной коммуникации, работающей по принципу сквозного шифрования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"/>
            <a:ext cx="4358649" cy="1048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1828800" cy="134752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15092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 </a:t>
            </a:r>
            <a:r>
              <a:rPr lang="ru-RU" sz="2400" b="1" dirty="0" smtClean="0">
                <a:solidFill>
                  <a:srgbClr val="0000FF"/>
                </a:solidFill>
              </a:rPr>
              <a:t>АНАЛИЗ ИСХОДНЫХ ДАННЫХ</a:t>
            </a:r>
            <a:endParaRPr lang="ru-RU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08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Программное средство должно </a:t>
            </a: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обеспечивать выполнение следующих функций:</a:t>
            </a:r>
          </a:p>
          <a:p>
            <a:pPr indent="447675">
              <a:tabLst>
                <a:tab pos="627063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</a:t>
            </a: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авторизация пользователей;</a:t>
            </a:r>
            <a:endParaRPr lang="ru-RU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627063" indent="-179388"/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</a:t>
            </a: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чтение и отправка сообщений;</a:t>
            </a:r>
            <a:endParaRPr lang="ru-RU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indent="447675">
              <a:tabLst>
                <a:tab pos="627063" algn="l"/>
                <a:tab pos="985838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</a:t>
            </a: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синхронизация списка контактов;</a:t>
            </a:r>
            <a:endParaRPr lang="ru-RU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indent="447675">
              <a:tabLst>
                <a:tab pos="627063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</a:t>
            </a: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работа приложения без доступа к сети;</a:t>
            </a:r>
            <a:endParaRPr lang="ru-RU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indent="447675">
              <a:tabLst>
                <a:tab pos="627063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</a:t>
            </a: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защищённое хранение и обмен сообщениями.</a:t>
            </a:r>
            <a:endParaRPr lang="ru-RU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"/>
            <a:ext cx="4358649" cy="1048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5870"/>
            <a:ext cx="1329377" cy="9795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-304800" y="1295400"/>
            <a:ext cx="92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                     </a:t>
            </a:r>
            <a:r>
              <a:rPr lang="ru-RU" sz="1600" b="1" dirty="0" smtClean="0">
                <a:solidFill>
                  <a:srgbClr val="0000FF"/>
                </a:solidFill>
                <a:latin typeface="Bookman Old Style" pitchFamily="18" charset="0"/>
              </a:rPr>
              <a:t>ПРИНЦИП РАБОТЫ РАЗРАБАТЫВАЕМОГО </a:t>
            </a:r>
            <a:r>
              <a:rPr lang="ru-RU" sz="1600" b="1" dirty="0" smtClean="0">
                <a:solidFill>
                  <a:srgbClr val="0000FF"/>
                </a:solidFill>
                <a:latin typeface="Bookman Old Style" pitchFamily="18" charset="0"/>
              </a:rPr>
              <a:t>ПРОГРАММНОГО СРЕДСТВА</a:t>
            </a:r>
            <a:endParaRPr lang="ru-RU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" y="2274930"/>
            <a:ext cx="883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dirty="0" smtClean="0"/>
              <a:t>Программное средство является комплексом из серверной части, являющейся брокером сообщений и временным хранилищем и клиентом, на котором выполняется основная часть работы, связанной с криптографией.</a:t>
            </a:r>
          </a:p>
          <a:p>
            <a:pPr indent="447675" algn="just"/>
            <a:r>
              <a:rPr lang="ru-RU" dirty="0" smtClean="0"/>
              <a:t>Принцип работы заключается в ассоциации пары </a:t>
            </a:r>
            <a:r>
              <a:rPr lang="en-US" dirty="0" smtClean="0"/>
              <a:t>RSA </a:t>
            </a:r>
            <a:r>
              <a:rPr lang="ru-RU" dirty="0" smtClean="0"/>
              <a:t>ключей за каждым устройством, рассылке необходимых публичных ключей сервером на все пользовательские клиенты и формировании копий сообщений, каждая из которых зашифрована под конкретное устройство получателя.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"/>
            <a:ext cx="3977649" cy="956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5870"/>
            <a:ext cx="1329377" cy="9795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-1676400" y="1295400"/>
            <a:ext cx="1022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                     </a:t>
            </a:r>
            <a:r>
              <a:rPr lang="ru-RU" sz="2400" b="1" dirty="0" smtClean="0">
                <a:solidFill>
                  <a:srgbClr val="0000FF"/>
                </a:solidFill>
                <a:latin typeface="Bookman Old Style" pitchFamily="18" charset="0"/>
              </a:rPr>
              <a:t>ТЕХНОЛОГИИ, ИСПОЛЬЗОВАННЫЕ НА КЛИЕНТЕ</a:t>
            </a:r>
            <a:endParaRPr lang="ru-RU" sz="2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"/>
            <a:ext cx="3977649" cy="9568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6500" y="2349500"/>
            <a:ext cx="679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– </a:t>
            </a:r>
            <a:r>
              <a:rPr lang="en-US" sz="2400" dirty="0" err="1" smtClean="0"/>
              <a:t>UIKit</a:t>
            </a:r>
            <a:r>
              <a:rPr lang="en-US" sz="2400" dirty="0" smtClean="0"/>
              <a:t>, </a:t>
            </a:r>
            <a:r>
              <a:rPr lang="en-US" sz="2400" dirty="0" err="1" smtClean="0"/>
              <a:t>PinCache</a:t>
            </a:r>
            <a:endParaRPr lang="en-US" sz="2400" dirty="0" smtClean="0"/>
          </a:p>
          <a:p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Starscream</a:t>
            </a:r>
            <a:r>
              <a:rPr lang="en-US" sz="2400" dirty="0" smtClean="0"/>
              <a:t>, Moya, </a:t>
            </a:r>
            <a:r>
              <a:rPr lang="en-US" sz="2400" dirty="0" err="1" smtClean="0"/>
              <a:t>ObjectMapper</a:t>
            </a:r>
            <a:endParaRPr lang="en-US" sz="2400" dirty="0" smtClean="0"/>
          </a:p>
          <a:p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SwCrypt</a:t>
            </a:r>
            <a:r>
              <a:rPr lang="en-US" sz="2400" dirty="0" smtClean="0"/>
              <a:t>, </a:t>
            </a:r>
            <a:r>
              <a:rPr lang="en-US" sz="2400" dirty="0" err="1" smtClean="0"/>
              <a:t>CryptoSwift</a:t>
            </a:r>
            <a:r>
              <a:rPr lang="en-US" sz="2400" dirty="0" smtClean="0"/>
              <a:t>, </a:t>
            </a:r>
            <a:r>
              <a:rPr lang="en-US" sz="2400" dirty="0" err="1" smtClean="0"/>
              <a:t>KeychainAccess</a:t>
            </a:r>
            <a:endParaRPr lang="en-US" sz="2400" dirty="0" smtClean="0"/>
          </a:p>
          <a:p>
            <a:r>
              <a:rPr lang="ru-RU" sz="2400" dirty="0" smtClean="0"/>
              <a:t>–</a:t>
            </a:r>
            <a:r>
              <a:rPr lang="en-US" sz="2400" dirty="0" smtClean="0"/>
              <a:t> Realm</a:t>
            </a:r>
            <a:endParaRPr lang="en-US" sz="2400" dirty="0"/>
          </a:p>
          <a:p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RxSwift</a:t>
            </a:r>
            <a:r>
              <a:rPr lang="en-US" sz="2400" dirty="0" smtClean="0"/>
              <a:t>, </a:t>
            </a:r>
            <a:r>
              <a:rPr lang="en-US" sz="2400" dirty="0" err="1" smtClean="0"/>
              <a:t>RxCocoa</a:t>
            </a:r>
            <a:r>
              <a:rPr lang="en-US" sz="2400" dirty="0" smtClean="0"/>
              <a:t>, </a:t>
            </a:r>
            <a:r>
              <a:rPr lang="en-US" sz="2400" dirty="0" err="1" smtClean="0"/>
              <a:t>RxRealm</a:t>
            </a:r>
            <a:r>
              <a:rPr lang="en-US" sz="2400" dirty="0" smtClean="0"/>
              <a:t>, </a:t>
            </a:r>
            <a:r>
              <a:rPr lang="en-US" sz="2400" dirty="0" err="1" smtClean="0"/>
              <a:t>RxDataSources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9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228600"/>
            <a:ext cx="1447816" cy="1066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18288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0000FF"/>
                </a:solidFill>
                <a:latin typeface="Bookman Old Style" pitchFamily="18" charset="0"/>
              </a:rPr>
              <a:t>ПОДХОДЫ, ИСПОЛЬЗОВАННЫЕ ПРИ ПРОЕКТИРОВАНИИ АРХИТЕКТУРЫ ПРОГРАММНОГО СРЕДСТВА</a:t>
            </a:r>
            <a:endParaRPr lang="ru-RU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2766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 smtClean="0"/>
              <a:t>– </a:t>
            </a:r>
            <a:r>
              <a:rPr lang="ru-RU" dirty="0" smtClean="0"/>
              <a:t>сокращение </a:t>
            </a:r>
            <a:r>
              <a:rPr lang="ru-RU" dirty="0"/>
              <a:t>глобального </a:t>
            </a:r>
            <a:r>
              <a:rPr lang="ru-RU" dirty="0" smtClean="0"/>
              <a:t>состояния</a:t>
            </a:r>
            <a:r>
              <a:rPr lang="ru-RU" dirty="0" smtClean="0"/>
              <a:t>;</a:t>
            </a:r>
            <a:endParaRPr lang="ru-RU" dirty="0" smtClean="0"/>
          </a:p>
          <a:p>
            <a:pPr indent="447675"/>
            <a:r>
              <a:rPr lang="ru-RU" dirty="0" smtClean="0"/>
              <a:t>– </a:t>
            </a:r>
            <a:r>
              <a:rPr lang="ru-RU" dirty="0" smtClean="0"/>
              <a:t>модульность;</a:t>
            </a:r>
            <a:endParaRPr lang="ru-RU" dirty="0" smtClean="0"/>
          </a:p>
          <a:p>
            <a:pPr indent="447675"/>
            <a:r>
              <a:rPr lang="ru-RU" dirty="0" smtClean="0"/>
              <a:t>– </a:t>
            </a:r>
            <a:r>
              <a:rPr lang="ru-RU" dirty="0" smtClean="0"/>
              <a:t>аккуратное использование изменяемого состояния и полный отказ от общего изменяемого состояния, где это возможно;</a:t>
            </a:r>
            <a:endParaRPr lang="ru-RU" dirty="0" smtClean="0"/>
          </a:p>
          <a:p>
            <a:pPr indent="447675"/>
            <a:r>
              <a:rPr lang="ru-RU" dirty="0" smtClean="0"/>
              <a:t>– </a:t>
            </a:r>
            <a:r>
              <a:rPr lang="ru-RU" dirty="0" smtClean="0"/>
              <a:t>ответственный дизайн и использование типов</a:t>
            </a:r>
            <a:r>
              <a:rPr lang="en-US" dirty="0" smtClean="0"/>
              <a:t>;</a:t>
            </a:r>
          </a:p>
          <a:p>
            <a:pPr indent="447675"/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использование реактивных подходов</a:t>
            </a:r>
            <a:r>
              <a:rPr lang="en-US" dirty="0" smtClean="0"/>
              <a:t>;</a:t>
            </a:r>
          </a:p>
          <a:p>
            <a:pPr indent="447675"/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предпочтение использования чистых функций и функций высшего порядка вместо итераций.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"/>
            <a:ext cx="3977649" cy="956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134752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00FF"/>
                </a:solidFill>
                <a:latin typeface="Bookman Old Style" pitchFamily="18" charset="0"/>
              </a:rPr>
              <a:t>ЗАКЛЮЧЕНИЕ</a:t>
            </a:r>
            <a:endParaRPr lang="ru-RU" sz="2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pic>
        <p:nvPicPr>
          <p:cNvPr id="5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1" y="228600"/>
            <a:ext cx="1082040" cy="79728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2057400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dirty="0" smtClean="0"/>
              <a:t>В результате работы над дипломным проектом </a:t>
            </a:r>
            <a:r>
              <a:rPr lang="ru-RU" dirty="0" smtClean="0"/>
              <a:t>было разработано программное средство, позволяющее безопасно обмениваться шифрованными сообщениями, которое отвечает современным требованиям к средствам обмена информации, функциональным </a:t>
            </a:r>
            <a:r>
              <a:rPr lang="ru-RU" dirty="0" smtClean="0"/>
              <a:t>требованиям, а также другим требованиям технического задания.</a:t>
            </a:r>
          </a:p>
          <a:p>
            <a:pPr indent="447675" algn="just"/>
            <a:r>
              <a:rPr lang="ru-RU" dirty="0" smtClean="0"/>
              <a:t>Данное </a:t>
            </a:r>
            <a:r>
              <a:rPr lang="ru-RU" dirty="0" smtClean="0"/>
              <a:t>программное средство </a:t>
            </a:r>
            <a:r>
              <a:rPr lang="ru-RU" dirty="0" smtClean="0"/>
              <a:t>разработано с учетом современных </a:t>
            </a:r>
            <a:r>
              <a:rPr lang="ru-RU" dirty="0" smtClean="0"/>
              <a:t>требований к пользовательским интерфейсам и пользовательскому опыту. </a:t>
            </a:r>
            <a:r>
              <a:rPr lang="ru-RU" dirty="0" smtClean="0"/>
              <a:t>Основными требованиями выступали следующие условия:</a:t>
            </a:r>
          </a:p>
          <a:p>
            <a:pPr indent="447675" algn="just"/>
            <a:r>
              <a:rPr lang="ru-RU" dirty="0" smtClean="0"/>
              <a:t>– </a:t>
            </a:r>
            <a:r>
              <a:rPr lang="ru-RU" dirty="0" smtClean="0"/>
              <a:t>обеспечение комфортной работы без сети;</a:t>
            </a:r>
            <a:endParaRPr lang="ru-RU" dirty="0" smtClean="0"/>
          </a:p>
          <a:p>
            <a:pPr indent="447675" algn="just"/>
            <a:r>
              <a:rPr lang="ru-RU" dirty="0" smtClean="0"/>
              <a:t>– </a:t>
            </a:r>
            <a:r>
              <a:rPr lang="ru-RU" dirty="0" smtClean="0"/>
              <a:t>бесшовная работа на нескольких устройствах;</a:t>
            </a:r>
            <a:endParaRPr lang="ru-RU" dirty="0" smtClean="0"/>
          </a:p>
          <a:p>
            <a:pPr indent="447675" algn="just"/>
            <a:r>
              <a:rPr lang="ru-RU" dirty="0" smtClean="0"/>
              <a:t>– </a:t>
            </a:r>
            <a:r>
              <a:rPr lang="ru-RU" dirty="0" smtClean="0"/>
              <a:t>безопасность при хранении и передачи информации;</a:t>
            </a:r>
            <a:endParaRPr lang="ru-RU" dirty="0" smtClean="0"/>
          </a:p>
          <a:p>
            <a:pPr indent="447675" algn="just"/>
            <a:r>
              <a:rPr lang="ru-RU" dirty="0" smtClean="0"/>
              <a:t>– </a:t>
            </a:r>
            <a:r>
              <a:rPr lang="ru-RU" dirty="0" smtClean="0"/>
              <a:t>сохранность приватности данных даже в случае кражи устройства.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28600"/>
            <a:ext cx="3276600" cy="788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313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Bookman Old Style</vt:lpstr>
      <vt:lpstr>Calibri</vt:lpstr>
      <vt:lpstr>Constantia</vt:lpstr>
      <vt:lpstr>Times New Roman</vt:lpstr>
      <vt:lpstr>Wingdings 2</vt:lpstr>
      <vt:lpstr>Arial</vt:lpstr>
      <vt:lpstr>Поток</vt:lpstr>
      <vt:lpstr>Клиент-серверное программное средство обмена шифрованными сообщениями с iOS-клиентом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Устройство управления на основе микроконтроллера PIC16F777</dc:title>
  <dc:creator>nosense</dc:creator>
  <cp:lastModifiedBy>Microsoft Office User</cp:lastModifiedBy>
  <cp:revision>42</cp:revision>
  <dcterms:created xsi:type="dcterms:W3CDTF">2013-06-02T21:49:49Z</dcterms:created>
  <dcterms:modified xsi:type="dcterms:W3CDTF">2018-06-04T07:42:33Z</dcterms:modified>
</cp:coreProperties>
</file>