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6" r:id="rId6"/>
    <p:sldId id="267" r:id="rId7"/>
    <p:sldId id="271" r:id="rId8"/>
    <p:sldId id="275" r:id="rId9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สไตล์สีอ่อน 3 - เน้น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0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F182E5-CF28-4E41-8B03-8BD0D7B52101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29/12/64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F7301463-8B60-447F-9B0E-8CF1B1119EF1}" type="datetime1">
              <a:rPr lang="th-TH" smtClean="0"/>
              <a:pPr/>
              <a:t>29/12/64</a:t>
            </a:fld>
            <a:endParaRPr lang="th-TH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5534C2EF-8A97-4DAF-B099-E567883644D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หมายเลขสไลด์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34C2EF-8A97-4DAF-B099-E567883644D6}" type="slidenum">
              <a:rPr lang="th-TH" smtClean="0"/>
              <a:pPr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6566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h-th" dirty="0"/>
              <a:t>หมายเหตุ: เมื่อต้องการเปลี่ยนรูปภาพบนสไลด์นี้ ให้เลือกรูปภาพ แล้วลบออก แล้วคลิกไอคอน แทรกรูปภาพ ในพื้นที่ที่สำรองไว้เพื่อแทรกรูปภาพของคุณเอง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2700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h-th" dirty="0"/>
              <a:t>หมายเหตุ: เมื่อต้องการเปลี่ยนรูปภาพบนสไลด์นี้ ให้เลือกรูปภาพ แล้วลบออก แล้วคลิกไอคอน แทรกรูปภาพ ในพื้นที่ที่สำรองไว้เพื่อแทรกรูปภาพของคุณเอง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534C2EF-8A97-4DAF-B099-E567883644D6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552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หมายเลขสไลด์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34C2EF-8A97-4DAF-B099-E567883644D6}" type="slidenum">
              <a:rPr lang="th-TH" smtClean="0"/>
              <a:pPr/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3604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หมายเลขสไลด์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34C2EF-8A97-4DAF-B099-E567883644D6}" type="slidenum">
              <a:rPr lang="th-TH" smtClean="0"/>
              <a:pPr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885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ที่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รูปภาพสองรูป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7" name="รูปแบบอิสระ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15" name="ตัวแทนรูปภาพ 14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17" name="ตัวแทนข้อความ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8" name="รูปแบบอิสระ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19" name="ตัวแทนรูปภาพ 18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20" name="ตัวแทนข้อความ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รูปภาพสามรูป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7" name="รูปแบบอิสระ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15" name="ตัวแทนรูปภาพ 14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18" name="รูปแบบอิสระ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19" name="ตัวแทนรูปภาพ 18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12" name="รูปแบบอิสระ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13" name="ตัวแทนรูปภาพ 12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17" name="ตัวแทนข้อความ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รูปภาพห้า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ที่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8" name="รูปแบบอิสระ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9" name="ตัวแทนรูปภาพ 8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10" name="รูปแบบอิสระ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11" name="ตัวแทนรูปภาพ 10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12" name="รูปแบบอิสระ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13" name="ตัวแทนรูปภาพ 12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14" name="รูปแบบอิสระ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15" name="ตัวแทนรูปภาพ 14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20" name="รูปแบบอิสระ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21" name="ตัวแทนรูปภาพ 20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E7C-8FC9-4E92-92B7-4B01EA7E8C71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D02710-D67A-437F-AEBF-9F078BF83B3B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87105-41F5-4619-B74B-5044DA6ACFC8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ที่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CC340-4BCA-4F16-89ED-096807C93964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33E50-0CE0-4AB4-8E79-D796C1F252CC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F74E7-4BFE-446C-85E2-490D398D40EA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E30A3-F3D1-4C2F-AD01-FDF7CFEA9FB9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C29B37-A27F-49A5-B1ED-927D17D7B965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รูปแบบอิสระ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12" name="ตัวแทนรูปภาพ 11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h-TH" dirty="0"/>
              <a:t>เพิ่มท้ายกระดาษ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480653-4628-4CA1-A165-70D47A21DA78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9D71E3-7D81-4C24-B9D8-6B108755C64C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ที่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 dirty="0"/>
              <a:t>เพิ่มท้ายกระดาษ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946A4E83-570A-48F7-8364-D78B366D8867}" type="datetime1">
              <a:rPr lang="th-TH" smtClean="0"/>
              <a:t>29/12/64</a:t>
            </a:fld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289D71E3-7D81-4C24-B9D8-6B108755C64C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5400" dirty="0"/>
              <a:t>Statistics Test</a:t>
            </a:r>
            <a:endParaRPr lang="th-TH" sz="5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200" dirty="0"/>
              <a:t>Chi Square Test</a:t>
            </a:r>
            <a:endParaRPr lang="th-TH" sz="3200" dirty="0"/>
          </a:p>
        </p:txBody>
      </p:sp>
      <p:pic>
        <p:nvPicPr>
          <p:cNvPr id="4" name="ตัวแทนเนื้อหา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2972C5C-4CD0-487C-8F2B-513BAEE4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1341391"/>
            <a:ext cx="4389438" cy="21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ชื่อเรื่อง 1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dirty="0"/>
              <a:t>กาแฟ 2 ประเภท มีความแตกต่างกันหรือไม่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กาแฟอเมริกาโนผสมกระทิงแดง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กาแฟอเมริกาโนผสมโค้ก</a:t>
            </a:r>
          </a:p>
        </p:txBody>
      </p:sp>
      <p:pic>
        <p:nvPicPr>
          <p:cNvPr id="12" name="ตัวแทนรูปภาพ 11" descr="รูปภาพประกอบด้วย โต๊ะ, ขวด, อาหาร, ในอาคา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1E150FE-0146-4798-8C5F-AA779BDCDF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02" r="1502"/>
          <a:stretch>
            <a:fillRect/>
          </a:stretch>
        </p:blipFill>
        <p:spPr/>
      </p:pic>
      <p:pic>
        <p:nvPicPr>
          <p:cNvPr id="14" name="ตัวแทนรูปภาพ 13" descr="รูปภาพประกอบด้วย ข้อความ, ถ้วย, ดื่ม, เครื่องดื่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0CC1E05-6541-428F-A75F-41E3A96D9E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502" r="1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44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>
          <a:xfrm>
            <a:off x="1775520" y="5851399"/>
            <a:ext cx="8104083" cy="579921"/>
          </a:xfrm>
        </p:spPr>
        <p:txBody>
          <a:bodyPr rtlCol="0"/>
          <a:lstStyle/>
          <a:p>
            <a:pPr rtl="0"/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สัดส่วนประชากรของกาแฟผสมโค้ก และกระทิงแดง เป็น 31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:69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27D40882-3416-4D23-9702-CF19253B5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0" b="32801"/>
          <a:stretch/>
        </p:blipFill>
        <p:spPr>
          <a:xfrm>
            <a:off x="1559496" y="908720"/>
            <a:ext cx="3861610" cy="4536504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5D4B5BB8-28CA-44A6-8363-6B88C119F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49"/>
          <a:stretch/>
        </p:blipFill>
        <p:spPr>
          <a:xfrm>
            <a:off x="6118874" y="980728"/>
            <a:ext cx="3322032" cy="1873223"/>
          </a:xfrm>
          <a:prstGeom prst="rect">
            <a:avLst/>
          </a:prstGeom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27584B9F-96F5-451C-861C-5223CCCDB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12547"/>
            <a:ext cx="4480852" cy="17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H0 : </a:t>
            </a:r>
            <a:r>
              <a:rPr lang="th-TH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สัดส่วนประชากรตามอายุ เลือกกาแฟ 2 ประเภท ไม่มีความแตกต่างกัน</a:t>
            </a:r>
            <a:br>
              <a:rPr lang="th-TH" sz="2400" dirty="0"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H1 : </a:t>
            </a:r>
            <a:r>
              <a:rPr lang="th-TH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สัดส่วนประชากรตามอายุ เลือกกาแฟ 2 ประเภท มีความแตกต่างกัน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83432" y="1268760"/>
            <a:ext cx="4389120" cy="795867"/>
          </a:xfrm>
        </p:spPr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Observation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738312" y="1268760"/>
            <a:ext cx="4389120" cy="795867"/>
          </a:xfrm>
        </p:spPr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Expected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3932ECA8-4D37-4AC2-AE99-CFBA0012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893217"/>
            <a:ext cx="3930396" cy="2307336"/>
          </a:xfrm>
          <a:prstGeom prst="rect">
            <a:avLst/>
          </a:prstGeom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A15B6F28-9736-45DC-B803-0B7703887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1900837"/>
            <a:ext cx="3938016" cy="2299716"/>
          </a:xfrm>
          <a:prstGeom prst="rect">
            <a:avLst/>
          </a:prstGeom>
        </p:spPr>
      </p:pic>
      <p:graphicFrame>
        <p:nvGraphicFramePr>
          <p:cNvPr id="17" name="ตัวแทนเนื้อหา 3">
            <a:extLst>
              <a:ext uri="{FF2B5EF4-FFF2-40B4-BE49-F238E27FC236}">
                <a16:creationId xmlns:a16="http://schemas.microsoft.com/office/drawing/2014/main" id="{97832E9C-5877-46F2-9A42-39FF8B78B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037198"/>
              </p:ext>
            </p:extLst>
          </p:nvPr>
        </p:nvGraphicFramePr>
        <p:xfrm>
          <a:off x="1919536" y="4529522"/>
          <a:ext cx="1841500" cy="5638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179176601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78590455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Chi-Square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u="none" strike="noStrike" dirty="0">
                          <a:effectLst/>
                          <a:latin typeface="Calibri" panose="020F0502020204030204" pitchFamily="34" charset="0"/>
                        </a:rPr>
                        <a:t>0.5007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51755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ChiSq-Crit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u="none" strike="noStrike" dirty="0">
                          <a:effectLst/>
                          <a:latin typeface="Calibri" panose="020F0502020204030204" pitchFamily="34" charset="0"/>
                        </a:rPr>
                        <a:t>7.8147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3984468"/>
                  </a:ext>
                </a:extLst>
              </a:tr>
            </a:tbl>
          </a:graphicData>
        </a:graphic>
      </p:graphicFrame>
      <p:sp>
        <p:nvSpPr>
          <p:cNvPr id="18" name="ชื่อเรื่อง 1">
            <a:extLst>
              <a:ext uri="{FF2B5EF4-FFF2-40B4-BE49-F238E27FC236}">
                <a16:creationId xmlns:a16="http://schemas.microsoft.com/office/drawing/2014/main" id="{4910484C-5E43-4AF2-9C70-AD69332DDF48}"/>
              </a:ext>
            </a:extLst>
          </p:cNvPr>
          <p:cNvSpPr txBox="1">
            <a:spLocks/>
          </p:cNvSpPr>
          <p:nvPr/>
        </p:nvSpPr>
        <p:spPr>
          <a:xfrm>
            <a:off x="1847528" y="5157192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</a:lstStyle>
          <a:p>
            <a:r>
              <a:rPr lang="en-US" sz="1600" dirty="0">
                <a:solidFill>
                  <a:schemeClr val="accent1"/>
                </a:solidFill>
              </a:rPr>
              <a:t>Chi-square </a:t>
            </a:r>
            <a:r>
              <a:rPr lang="th-TH" sz="1600" dirty="0">
                <a:solidFill>
                  <a:schemeClr val="accent1"/>
                </a:solidFill>
              </a:rPr>
              <a:t>มีค่าน้อยกว่า </a:t>
            </a:r>
            <a:r>
              <a:rPr lang="en-US" sz="1600" dirty="0">
                <a:solidFill>
                  <a:schemeClr val="accent1"/>
                </a:solidFill>
              </a:rPr>
              <a:t>Critical value </a:t>
            </a:r>
            <a:r>
              <a:rPr lang="th-TH" sz="1600" dirty="0">
                <a:solidFill>
                  <a:schemeClr val="accent1"/>
                </a:solidFill>
              </a:rPr>
              <a:t>ทำให้ ยอมรับ </a:t>
            </a:r>
            <a:r>
              <a:rPr lang="en-US" sz="1600" dirty="0">
                <a:solidFill>
                  <a:schemeClr val="accent1"/>
                </a:solidFill>
              </a:rPr>
              <a:t>H0 </a:t>
            </a:r>
            <a:r>
              <a:rPr lang="th-TH" sz="1600" dirty="0">
                <a:solidFill>
                  <a:schemeClr val="accent1"/>
                </a:solidFill>
              </a:rPr>
              <a:t>ด้วยระดับความเชื่อมั่น 95%</a:t>
            </a:r>
          </a:p>
          <a:p>
            <a:endParaRPr lang="th-TH" sz="1600" dirty="0">
              <a:solidFill>
                <a:schemeClr val="accent1"/>
              </a:solidFill>
            </a:endParaRPr>
          </a:p>
          <a:p>
            <a:r>
              <a:rPr lang="th-TH" sz="1600" b="1" dirty="0"/>
              <a:t>สรุปผล</a:t>
            </a:r>
            <a:br>
              <a:rPr lang="th-TH" sz="1600" dirty="0">
                <a:solidFill>
                  <a:schemeClr val="accent1"/>
                </a:solidFill>
              </a:rPr>
            </a:br>
            <a:r>
              <a:rPr lang="th-TH" sz="1600" dirty="0">
                <a:solidFill>
                  <a:schemeClr val="accent1"/>
                </a:solidFill>
              </a:rPr>
              <a:t>สัดส่วนประชากรตามอายุ เลือกกาแฟ 2 ประเภท ไม่มีความแตกต่างกัน ด้วยระดับความเชื่อมั่น 95%</a:t>
            </a:r>
          </a:p>
        </p:txBody>
      </p:sp>
    </p:spTree>
    <p:extLst>
      <p:ext uri="{BB962C8B-B14F-4D97-AF65-F5344CB8AC3E}">
        <p14:creationId xmlns:p14="http://schemas.microsoft.com/office/powerpoint/2010/main" val="14577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H0 : </a:t>
            </a:r>
            <a:r>
              <a:rPr lang="th-TH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สัดส่วนประชากรตามเพศ เลือกกาแฟ 2 ประเภท ไม่มีความแตกต่างกัน</a:t>
            </a:r>
            <a:br>
              <a:rPr lang="th-TH" sz="2400" dirty="0">
                <a:latin typeface="Leelawadee" panose="020B0502040204020203" pitchFamily="34" charset="-34"/>
                <a:cs typeface="Leelawadee" panose="020B0502040204020203" pitchFamily="34" charset="-34"/>
              </a:rPr>
            </a:br>
            <a:r>
              <a:rPr lang="en-US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H1 : </a:t>
            </a:r>
            <a:r>
              <a:rPr lang="th-TH" sz="2400" dirty="0">
                <a:latin typeface="Leelawadee" panose="020B0502040204020203" pitchFamily="34" charset="-34"/>
                <a:cs typeface="Leelawadee" panose="020B0502040204020203" pitchFamily="34" charset="-34"/>
              </a:rPr>
              <a:t>สัดส่วนประชากรตามเพศ เลือกกาแฟ 2 ประเภท มีความแตกต่างกัน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83432" y="1262070"/>
            <a:ext cx="4389120" cy="795867"/>
          </a:xfrm>
        </p:spPr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Observation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738312" y="1262070"/>
            <a:ext cx="4389120" cy="795867"/>
          </a:xfrm>
        </p:spPr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Expected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7" name="ตัวแทนเนื้อหา 3">
            <a:extLst>
              <a:ext uri="{FF2B5EF4-FFF2-40B4-BE49-F238E27FC236}">
                <a16:creationId xmlns:a16="http://schemas.microsoft.com/office/drawing/2014/main" id="{97832E9C-5877-46F2-9A42-39FF8B78B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473697"/>
              </p:ext>
            </p:extLst>
          </p:nvPr>
        </p:nvGraphicFramePr>
        <p:xfrm>
          <a:off x="1991936" y="4385712"/>
          <a:ext cx="1841500" cy="6248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179176601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78590455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Chi-Square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0.7896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51755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ChiSq-Crit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h-TH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7.8147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3984468"/>
                  </a:ext>
                </a:extLst>
              </a:tr>
            </a:tbl>
          </a:graphicData>
        </a:graphic>
      </p:graphicFrame>
      <p:sp>
        <p:nvSpPr>
          <p:cNvPr id="18" name="ชื่อเรื่อง 1">
            <a:extLst>
              <a:ext uri="{FF2B5EF4-FFF2-40B4-BE49-F238E27FC236}">
                <a16:creationId xmlns:a16="http://schemas.microsoft.com/office/drawing/2014/main" id="{4910484C-5E43-4AF2-9C70-AD69332DDF48}"/>
              </a:ext>
            </a:extLst>
          </p:cNvPr>
          <p:cNvSpPr txBox="1">
            <a:spLocks/>
          </p:cNvSpPr>
          <p:nvPr/>
        </p:nvSpPr>
        <p:spPr>
          <a:xfrm>
            <a:off x="1847528" y="5157192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</a:lstStyle>
          <a:p>
            <a:r>
              <a:rPr lang="en-US" sz="1600" dirty="0">
                <a:solidFill>
                  <a:schemeClr val="accent1"/>
                </a:solidFill>
              </a:rPr>
              <a:t>Chi-square </a:t>
            </a:r>
            <a:r>
              <a:rPr lang="th-TH" sz="1600" dirty="0">
                <a:solidFill>
                  <a:schemeClr val="accent1"/>
                </a:solidFill>
              </a:rPr>
              <a:t>มีค่าน้อยกว่า </a:t>
            </a:r>
            <a:r>
              <a:rPr lang="en-US" sz="1600" dirty="0">
                <a:solidFill>
                  <a:schemeClr val="accent1"/>
                </a:solidFill>
              </a:rPr>
              <a:t>Critical value </a:t>
            </a:r>
            <a:r>
              <a:rPr lang="th-TH" sz="1600" dirty="0">
                <a:solidFill>
                  <a:schemeClr val="accent1"/>
                </a:solidFill>
              </a:rPr>
              <a:t>ทำให้ ยอมรับ </a:t>
            </a:r>
            <a:r>
              <a:rPr lang="en-US" sz="1600" dirty="0">
                <a:solidFill>
                  <a:schemeClr val="accent1"/>
                </a:solidFill>
              </a:rPr>
              <a:t>H0 </a:t>
            </a:r>
            <a:r>
              <a:rPr lang="th-TH" sz="1600" dirty="0">
                <a:solidFill>
                  <a:schemeClr val="accent1"/>
                </a:solidFill>
              </a:rPr>
              <a:t>ด้วยระดับความเชื่อมั่น 95%</a:t>
            </a:r>
          </a:p>
          <a:p>
            <a:endParaRPr lang="th-TH" sz="1600" dirty="0">
              <a:solidFill>
                <a:schemeClr val="accent1"/>
              </a:solidFill>
            </a:endParaRPr>
          </a:p>
          <a:p>
            <a:r>
              <a:rPr lang="th-TH" sz="1600" b="1" dirty="0"/>
              <a:t>สรุปผล</a:t>
            </a:r>
            <a:br>
              <a:rPr lang="th-TH" sz="1600" dirty="0">
                <a:solidFill>
                  <a:schemeClr val="accent1"/>
                </a:solidFill>
              </a:rPr>
            </a:br>
            <a:r>
              <a:rPr lang="th-TH" sz="1600" dirty="0">
                <a:solidFill>
                  <a:schemeClr val="accent1"/>
                </a:solidFill>
              </a:rPr>
              <a:t>สัดส่วนประชากรตามเพศ เลือกกาแฟ 2 ประเภท ไม่มีความแตกต่างกัน ด้วยระดับความเชื่อมั่น 95%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894DEE5-F239-4782-8512-35BA1383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18" y="1891908"/>
            <a:ext cx="3798137" cy="2383743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D277918-DFC5-4F10-82BE-A1A7C5825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891908"/>
            <a:ext cx="3804234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เพื่อนเด็กๆ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695_TF03896101" id="{B2CA5DD0-DCAC-48D5-85AE-C7985AD8C832}" vid="{FFF6EAC6-8270-43B4-9B35-D5D3ED80F844}"/>
    </a:ext>
  </a:extLst>
</a:theme>
</file>

<file path=ppt/theme/theme2.xml><?xml version="1.0" encoding="utf-8"?>
<a:theme xmlns:a="http://schemas.openxmlformats.org/drawingml/2006/main" name="ธีมของ Offic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งานนำเสนอด้านการศึกษาเด็กในสนามโรงเรียน อัลบั้ม (จอกว้าง)</Template>
  <TotalTime>21</TotalTime>
  <Words>253</Words>
  <Application>Microsoft Office PowerPoint</Application>
  <PresentationFormat>แบบจอกว้าง</PresentationFormat>
  <Paragraphs>33</Paragraphs>
  <Slides>5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0" baseType="lpstr">
      <vt:lpstr>Arial</vt:lpstr>
      <vt:lpstr>Calibri</vt:lpstr>
      <vt:lpstr>Leelawadee</vt:lpstr>
      <vt:lpstr>Times New Roman</vt:lpstr>
      <vt:lpstr>เพื่อนเด็กๆ 16x9</vt:lpstr>
      <vt:lpstr>Statistics Test</vt:lpstr>
      <vt:lpstr>กาแฟ 2 ประเภท มีความแตกต่างกันหรือไม่</vt:lpstr>
      <vt:lpstr>สัดส่วนประชากรของกาแฟผสมโค้ก และกระทิงแดง เป็น 31:69</vt:lpstr>
      <vt:lpstr>H0 : สัดส่วนประชากรตามอายุ เลือกกาแฟ 2 ประเภท ไม่มีความแตกต่างกัน H1 : สัดส่วนประชากรตามอายุ เลือกกาแฟ 2 ประเภท มีความแตกต่างกัน</vt:lpstr>
      <vt:lpstr>H0 : สัดส่วนประชากรตามเพศ เลือกกาแฟ 2 ประเภท ไม่มีความแตกต่างกัน H1 : สัดส่วนประชากรตามเพศ เลือกกาแฟ 2 ประเภท มีความแตกต่างกัน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Test</dc:title>
  <dc:creator>หฤษฎ์ พิศาลพฤกษ์</dc:creator>
  <cp:keywords/>
  <cp:lastModifiedBy>หฤษฎ์ พิศาลพฤกษ์</cp:lastModifiedBy>
  <cp:revision>2</cp:revision>
  <dcterms:created xsi:type="dcterms:W3CDTF">2021-12-29T08:48:39Z</dcterms:created>
  <dcterms:modified xsi:type="dcterms:W3CDTF">2021-12-29T09:09:57Z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