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28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5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1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3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9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D4C4E9-BC41-41CB-BA09-C783F1CA8CA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6E0B48-3D27-437D-BE5E-D9D8CD7D1B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5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7614-B616-4298-848D-F95C07C30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dirty="0"/>
              <a:t>Financial (Stocks)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4C7BB-31FD-4CBF-88D1-F3E97ECE7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Top 500 Companies of India</a:t>
            </a:r>
          </a:p>
        </p:txBody>
      </p:sp>
      <p:pic>
        <p:nvPicPr>
          <p:cNvPr id="5" name="Picture 4" descr="Numbers on a digital display">
            <a:extLst>
              <a:ext uri="{FF2B5EF4-FFF2-40B4-BE49-F238E27FC236}">
                <a16:creationId xmlns:a16="http://schemas.microsoft.com/office/drawing/2014/main" id="{27729406-CF81-E709-C3B7-E4A2C12E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7" y="3085766"/>
            <a:ext cx="11260123" cy="33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B49-58DF-4881-A76F-F68FA2F5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59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66C8-9314-409C-BB0C-4B777ECC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43000"/>
            <a:ext cx="8946541" cy="5105399"/>
          </a:xfrm>
        </p:spPr>
        <p:txBody>
          <a:bodyPr>
            <a:normAutofit/>
          </a:bodyPr>
          <a:lstStyle/>
          <a:p>
            <a:r>
              <a:rPr lang="en-IN" sz="1600" dirty="0"/>
              <a:t>What’s the source of data?</a:t>
            </a:r>
          </a:p>
          <a:p>
            <a:pPr marL="0" indent="0">
              <a:buNone/>
            </a:pPr>
            <a:r>
              <a:rPr lang="en-IN" sz="1600" dirty="0"/>
              <a:t>	The data for training is provided by the client in multiple batches and each batch 	contain multiple files.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What was the type of data?</a:t>
            </a:r>
          </a:p>
          <a:p>
            <a:pPr marL="0" indent="0">
              <a:buNone/>
            </a:pPr>
            <a:r>
              <a:rPr lang="en-IN" sz="1600" dirty="0"/>
              <a:t>	The data was the combination of numerical and categorical values.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What’s the complete flow you followed in this project?</a:t>
            </a:r>
          </a:p>
          <a:p>
            <a:pPr marL="0" indent="0">
              <a:buNone/>
            </a:pPr>
            <a:r>
              <a:rPr lang="en-IN" sz="1600" dirty="0"/>
              <a:t>	Refer slide 5</a:t>
            </a:r>
            <a:r>
              <a:rPr lang="en-IN" sz="1600" baseline="30000" dirty="0"/>
              <a:t>th</a:t>
            </a:r>
            <a:r>
              <a:rPr lang="en-IN" sz="1600" dirty="0"/>
              <a:t> for better Understanding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After the file validation what you do with incompatible file or files which didn’t pass the validation?</a:t>
            </a:r>
          </a:p>
          <a:p>
            <a:pPr marL="0" indent="0">
              <a:buNone/>
            </a:pPr>
            <a:r>
              <a:rPr lang="en-IN" sz="1600" dirty="0"/>
              <a:t>	Files like these are moved to the achieve folder and the list of these files has been 	shared with the client and we removed the bad data folder.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0868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AC10-F292-4F27-B725-BD845EEE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7780"/>
            <a:ext cx="8946541" cy="6060620"/>
          </a:xfrm>
        </p:spPr>
        <p:txBody>
          <a:bodyPr/>
          <a:lstStyle/>
          <a:p>
            <a:r>
              <a:rPr lang="en-IN" sz="1600" dirty="0"/>
              <a:t>What techniques were you using for data pre-processing</a:t>
            </a:r>
          </a:p>
          <a:p>
            <a:pPr lvl="1"/>
            <a:r>
              <a:rPr lang="en-IN" sz="1600" dirty="0"/>
              <a:t>Removing unwanted attributes</a:t>
            </a:r>
          </a:p>
          <a:p>
            <a:pPr lvl="1"/>
            <a:r>
              <a:rPr lang="en-IN" sz="1600" dirty="0"/>
              <a:t>Visualizing relation of independent variable with each other and output variable</a:t>
            </a:r>
          </a:p>
          <a:p>
            <a:pPr lvl="1"/>
            <a:r>
              <a:rPr lang="en-IN" sz="1600" dirty="0"/>
              <a:t>Checking and changing Distribution of continuous values </a:t>
            </a:r>
          </a:p>
          <a:p>
            <a:pPr lvl="1"/>
            <a:r>
              <a:rPr lang="en-IN" sz="1600" dirty="0"/>
              <a:t>Removing outliers</a:t>
            </a:r>
          </a:p>
          <a:p>
            <a:pPr lvl="1"/>
            <a:r>
              <a:rPr lang="en-IN" sz="1600" dirty="0"/>
              <a:t>Cleaning data and imputing if null values are present.</a:t>
            </a:r>
          </a:p>
          <a:p>
            <a:pPr lvl="1"/>
            <a:r>
              <a:rPr lang="en-IN" sz="1600" dirty="0"/>
              <a:t>Converting categorical data into numeric values</a:t>
            </a:r>
          </a:p>
          <a:p>
            <a:pPr lvl="1"/>
            <a:r>
              <a:rPr lang="en-IN" sz="1600"/>
              <a:t>Scaling the data</a:t>
            </a:r>
          </a:p>
          <a:p>
            <a:pPr marL="457200" lvl="1" indent="0">
              <a:buNone/>
            </a:pPr>
            <a:endParaRPr lang="en-IN" sz="16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580F-A4E1-44BD-8B7D-7A1F7C6B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B0E8-470C-47FE-90FA-CA743CF8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en-IN" dirty="0"/>
              <a:t>We have to answer various business questions like -</a:t>
            </a:r>
          </a:p>
          <a:p>
            <a:r>
              <a:rPr lang="en-US" dirty="0"/>
              <a:t>Top Companies by Market Cap (Large Cap, Mid Cap and Small Cap)</a:t>
            </a:r>
          </a:p>
          <a:p>
            <a:r>
              <a:rPr lang="en-US" dirty="0"/>
              <a:t>2. Total and Company-wise Market Cap </a:t>
            </a:r>
          </a:p>
          <a:p>
            <a:r>
              <a:rPr lang="en-US" dirty="0"/>
              <a:t>3. Top Performing Sectors by Market Cap</a:t>
            </a:r>
          </a:p>
          <a:p>
            <a:r>
              <a:rPr lang="en-US" dirty="0"/>
              <a:t>4. Average P/E Ratio by Sectors</a:t>
            </a:r>
          </a:p>
          <a:p>
            <a:r>
              <a:rPr lang="en-US" dirty="0"/>
              <a:t>5. Top &amp; Bottom Companies By EPS</a:t>
            </a:r>
          </a:p>
          <a:p>
            <a:r>
              <a:rPr lang="en-US" dirty="0"/>
              <a:t>6. Overvalued companies (High P/E ratio)</a:t>
            </a:r>
          </a:p>
          <a:p>
            <a:pPr marL="630000" lvl="2" indent="0">
              <a:buNone/>
            </a:pPr>
            <a:endParaRPr lang="en-US" sz="1800" dirty="0"/>
          </a:p>
          <a:p>
            <a:pPr marL="630000" lvl="2" indent="0">
              <a:buNone/>
            </a:pPr>
            <a:endParaRPr lang="en-US" sz="1800" dirty="0"/>
          </a:p>
          <a:p>
            <a:pPr lvl="2"/>
            <a:r>
              <a:rPr lang="en-US" sz="1800" dirty="0"/>
              <a:t>7. Company-wise details like EPS, Market Cap, P/B, P/E, </a:t>
            </a:r>
            <a:r>
              <a:rPr lang="en-US" sz="2000" dirty="0"/>
              <a:t>etc.</a:t>
            </a:r>
            <a:endParaRPr lang="en-US" sz="1800" dirty="0"/>
          </a:p>
          <a:p>
            <a:pPr lvl="2"/>
            <a:r>
              <a:rPr lang="en-US" sz="1800" dirty="0"/>
              <a:t>8. Highly volatile companies</a:t>
            </a:r>
          </a:p>
          <a:p>
            <a:pPr lvl="2"/>
            <a:r>
              <a:rPr lang="en-US" sz="1800" dirty="0"/>
              <a:t>9. Less volatile companies</a:t>
            </a:r>
          </a:p>
          <a:p>
            <a:pPr lvl="2"/>
            <a:r>
              <a:rPr lang="en-US" sz="1800" dirty="0"/>
              <a:t>10. Companies by Dividend Yield</a:t>
            </a:r>
          </a:p>
          <a:p>
            <a:pPr lvl="2"/>
            <a:r>
              <a:rPr lang="en-US" sz="1800" dirty="0"/>
              <a:t>11. Companies by EBITDA</a:t>
            </a:r>
          </a:p>
          <a:p>
            <a:pPr lvl="2"/>
            <a:r>
              <a:rPr lang="en-US" sz="1800" dirty="0"/>
              <a:t>12. Annual Sales of Companies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073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C9A2-35AC-4B60-A102-6FD2F2D4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2636-3B99-4EA6-BC3B-A615FC40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961549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Better Decision-Making about marketing strategies, pricing, inventory management, and expansion plans.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Improved Efficiency in </a:t>
            </a:r>
            <a:r>
              <a:rPr lang="en-US" sz="2000" dirty="0">
                <a:solidFill>
                  <a:srgbClr val="374151"/>
                </a:solidFill>
              </a:rPr>
              <a:t>sales processes, reduced costs, and increased productivity.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Competitive Advantage, </a:t>
            </a:r>
            <a:r>
              <a:rPr lang="en-US" sz="2000" dirty="0">
                <a:solidFill>
                  <a:srgbClr val="374151"/>
                </a:solidFill>
              </a:rPr>
              <a:t>helps them to increase market share.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Better Customer Insights for </a:t>
            </a:r>
            <a:r>
              <a:rPr lang="en-US" sz="2000" dirty="0">
                <a:solidFill>
                  <a:srgbClr val="374151"/>
                </a:solidFill>
              </a:rPr>
              <a:t>higher customer satisfaction and increased customer loyalty.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Increased Revenue and </a:t>
            </a:r>
            <a:r>
              <a:rPr lang="en-IN" sz="2000" dirty="0">
                <a:solidFill>
                  <a:srgbClr val="374151"/>
                </a:solidFill>
              </a:rPr>
              <a:t>profitability over time.</a:t>
            </a:r>
            <a:endParaRPr lang="en-US" sz="2000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474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44F5-3622-442B-95BD-50EEE1D6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Data Sharing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7679-4B9D-4ED7-A3F3-E8D72F54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file name (constituents-financials)</a:t>
            </a:r>
          </a:p>
          <a:p>
            <a:r>
              <a:rPr lang="en-IN" dirty="0"/>
              <a:t>Number of Columns: 14</a:t>
            </a:r>
          </a:p>
          <a:p>
            <a:r>
              <a:rPr lang="en-IN" dirty="0"/>
              <a:t>Number of Rows: 505</a:t>
            </a:r>
          </a:p>
          <a:p>
            <a:r>
              <a:rPr lang="en-IN" dirty="0"/>
              <a:t>Column Names: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Symbol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Sector,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Price/Earnings, Dividend Yield,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Earnings/Share,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52 Week Low,</a:t>
            </a:r>
            <a:r>
              <a:rPr lang="en-US" dirty="0"/>
              <a:t> </a:t>
            </a:r>
          </a:p>
          <a:p>
            <a:pPr marL="0" indent="0">
              <a:lnSpc>
                <a:spcPts val="13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			52 Week High,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Market Cap,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EBITDA,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Price/Sales,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Price/Book,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 Filings.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82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6A5-A38C-4A3F-9AE9-760F3CF3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Architecture</a:t>
            </a:r>
          </a:p>
        </p:txBody>
      </p:sp>
      <p:pic>
        <p:nvPicPr>
          <p:cNvPr id="1026" name="Picture 2" descr="Big Data Architecture | Know Top 8 Awesome Architecture of Big Data">
            <a:extLst>
              <a:ext uri="{FF2B5EF4-FFF2-40B4-BE49-F238E27FC236}">
                <a16:creationId xmlns:a16="http://schemas.microsoft.com/office/drawing/2014/main" id="{91450447-5663-4D7B-9CFE-BBC771F2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0" y="2564266"/>
            <a:ext cx="9715500" cy="384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9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CEC4-E567-4ED5-AA5D-7F5EFDC8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896"/>
          </a:xfrm>
        </p:spPr>
        <p:txBody>
          <a:bodyPr>
            <a:normAutofit/>
          </a:bodyPr>
          <a:lstStyle/>
          <a:p>
            <a:r>
              <a:rPr lang="en-IN" sz="3200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DC2C-ED43-486C-AC58-23A3BABD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7736"/>
            <a:ext cx="8946541" cy="4770663"/>
          </a:xfrm>
        </p:spPr>
        <p:txBody>
          <a:bodyPr>
            <a:normAutofit/>
          </a:bodyPr>
          <a:lstStyle/>
          <a:p>
            <a:r>
              <a:rPr lang="en-IN" dirty="0"/>
              <a:t>Name Validation – Validation of files as per the DSA. </a:t>
            </a:r>
          </a:p>
          <a:p>
            <a:r>
              <a:rPr lang="en-IN" dirty="0"/>
              <a:t>Number of Columns- Validation of number of columns present in the file, if it doesn’t match our criteria move it to particular column.</a:t>
            </a:r>
          </a:p>
          <a:p>
            <a:r>
              <a:rPr lang="en-IN" dirty="0"/>
              <a:t>Name of Column- The name of the column is validated and should be same as given schema file. If not then adjust accordingly.</a:t>
            </a:r>
          </a:p>
          <a:p>
            <a:r>
              <a:rPr lang="en-IN" dirty="0"/>
              <a:t>Data type of column- Data type is given in the schema file. It is validated when we insert the files into Database. If the datatype is wrong, then the file is moved to “Bad_Data_Folder”.</a:t>
            </a:r>
          </a:p>
          <a:p>
            <a:r>
              <a:rPr lang="en-IN" dirty="0"/>
              <a:t>Null Values in Columns- If any of the columns in a file have all the values as NULL or missing, we discard such a file and move it to “Bad_Data_Folder”</a:t>
            </a:r>
          </a:p>
        </p:txBody>
      </p:sp>
    </p:spTree>
    <p:extLst>
      <p:ext uri="{BB962C8B-B14F-4D97-AF65-F5344CB8AC3E}">
        <p14:creationId xmlns:p14="http://schemas.microsoft.com/office/powerpoint/2010/main" val="30969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E3F9-7D40-4CB8-B01F-4160A5A7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046"/>
          </a:xfrm>
        </p:spPr>
        <p:txBody>
          <a:bodyPr/>
          <a:lstStyle/>
          <a:p>
            <a:r>
              <a:rPr lang="en-IN" sz="32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7EB3-F328-4E6B-9A66-4E0E3BDD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59379"/>
            <a:ext cx="8946541" cy="4648199"/>
          </a:xfrm>
        </p:spPr>
        <p:txBody>
          <a:bodyPr>
            <a:normAutofit/>
          </a:bodyPr>
          <a:lstStyle/>
          <a:p>
            <a:r>
              <a:rPr lang="en-IN" dirty="0"/>
              <a:t>Columns Remove:- ‘Symbol’ and ‘SEC Fillings’ columns are removed as they have no use in our analysis.</a:t>
            </a:r>
          </a:p>
          <a:p>
            <a:r>
              <a:rPr lang="en-IN" dirty="0"/>
              <a:t>Columns Add:- ‘Annual Sales’ column is added as we have analysis related to it.  </a:t>
            </a:r>
          </a:p>
          <a:p>
            <a:r>
              <a:rPr lang="en-IN" dirty="0"/>
              <a:t>Renaming Columns:- ‘Name’ to ‘Company Name’ and ‘Price’ to ‘Market Price’</a:t>
            </a:r>
          </a:p>
          <a:p>
            <a:r>
              <a:rPr lang="en-IN" dirty="0"/>
              <a:t>Checking and removing Null values in columns</a:t>
            </a:r>
          </a:p>
          <a:p>
            <a:r>
              <a:rPr lang="en-IN" dirty="0"/>
              <a:t>Saving cleaned file as ‘Cleaned_finance_data.csv’</a:t>
            </a:r>
          </a:p>
        </p:txBody>
      </p:sp>
    </p:spTree>
    <p:extLst>
      <p:ext uri="{BB962C8B-B14F-4D97-AF65-F5344CB8AC3E}">
        <p14:creationId xmlns:p14="http://schemas.microsoft.com/office/powerpoint/2010/main" val="325445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7026-42E5-48D2-9783-F0ACB58A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718"/>
          </a:xfrm>
        </p:spPr>
        <p:txBody>
          <a:bodyPr/>
          <a:lstStyle/>
          <a:p>
            <a:r>
              <a:rPr lang="en-IN" sz="3200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FFA7-4B83-425F-9753-644C6812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55" y="1858737"/>
            <a:ext cx="8946541" cy="4999263"/>
          </a:xfrm>
        </p:spPr>
        <p:txBody>
          <a:bodyPr>
            <a:normAutofit/>
          </a:bodyPr>
          <a:lstStyle/>
          <a:p>
            <a:r>
              <a:rPr lang="en-IN" sz="1600" dirty="0"/>
              <a:t>Data Export from Db:</a:t>
            </a:r>
          </a:p>
          <a:p>
            <a:pPr marL="0" indent="0">
              <a:buNone/>
            </a:pPr>
            <a:r>
              <a:rPr lang="en-IN" sz="1600" dirty="0"/>
              <a:t>		The accumulated data from </a:t>
            </a:r>
            <a:r>
              <a:rPr lang="en-IN" sz="1600" dirty="0" err="1"/>
              <a:t>db</a:t>
            </a:r>
            <a:r>
              <a:rPr lang="en-IN" sz="1600" dirty="0"/>
              <a:t> is exported in csv format for model training</a:t>
            </a:r>
          </a:p>
          <a:p>
            <a:r>
              <a:rPr lang="en-IN" sz="1600" dirty="0"/>
              <a:t>Data Pre-processing</a:t>
            </a:r>
          </a:p>
          <a:p>
            <a:pPr marL="685800" lvl="1"/>
            <a:r>
              <a:rPr lang="en-IN" sz="1400" dirty="0"/>
              <a:t>Performing EDA to get insight of data like identifying distribution , outliers, trend among data etc.</a:t>
            </a:r>
          </a:p>
          <a:p>
            <a:pPr marL="685800" lvl="1"/>
            <a:r>
              <a:rPr lang="en-IN" sz="1400" dirty="0"/>
              <a:t>Check for null values in the columns. If present impute the null values.</a:t>
            </a:r>
          </a:p>
          <a:p>
            <a:pPr marL="685800" lvl="1"/>
            <a:r>
              <a:rPr lang="en-IN" sz="1400" dirty="0"/>
              <a:t>Encode the categorical values with numeric values.</a:t>
            </a:r>
          </a:p>
          <a:p>
            <a:pPr marL="685800" lvl="1"/>
            <a:r>
              <a:rPr lang="en-IN" sz="1400" dirty="0"/>
              <a:t>Perform Standard Scalar to scale down the values&gt;</a:t>
            </a:r>
          </a:p>
        </p:txBody>
      </p:sp>
    </p:spTree>
    <p:extLst>
      <p:ext uri="{BB962C8B-B14F-4D97-AF65-F5344CB8AC3E}">
        <p14:creationId xmlns:p14="http://schemas.microsoft.com/office/powerpoint/2010/main" val="19181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C19B-CD98-447B-84FC-8C0754D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IN" sz="3200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F271-EAC8-45C2-939C-E84025F9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0972"/>
            <a:ext cx="8946541" cy="5007428"/>
          </a:xfrm>
        </p:spPr>
        <p:txBody>
          <a:bodyPr>
            <a:normAutofit/>
          </a:bodyPr>
          <a:lstStyle/>
          <a:p>
            <a:r>
              <a:rPr lang="en-IN" sz="1600" dirty="0"/>
              <a:t>The testing files are shared in the batches and we perform the same validation operations , data transformation and data insertion on them.</a:t>
            </a:r>
          </a:p>
          <a:p>
            <a:r>
              <a:rPr lang="en-IN" sz="1600" dirty="0"/>
              <a:t>The accumulated data from db. is exported in csv format for prediction.</a:t>
            </a:r>
          </a:p>
          <a:p>
            <a:r>
              <a:rPr lang="en-IN" sz="1600" dirty="0"/>
              <a:t>We perform data pre-processing techniques on it.</a:t>
            </a:r>
          </a:p>
          <a:p>
            <a:r>
              <a:rPr lang="en-IN" sz="1600" dirty="0"/>
              <a:t>KMeans model created during training is loaded and clusters for the pre-processed data is predicted</a:t>
            </a:r>
          </a:p>
          <a:p>
            <a:r>
              <a:rPr lang="en-IN" sz="1600" dirty="0"/>
              <a:t>Based on the cluster number respective model is loaded and is used to predict the data for that cluster.</a:t>
            </a:r>
          </a:p>
          <a:p>
            <a:r>
              <a:rPr lang="en-IN" sz="1600" dirty="0"/>
              <a:t>Once the prediction is done for all the clusters. The predictions are saved in csv format and shared.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235090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249</TotalTime>
  <Words>819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</vt:lpstr>
      <vt:lpstr>Financial (Stocks) Analytics</vt:lpstr>
      <vt:lpstr>Objectives</vt:lpstr>
      <vt:lpstr>Benefits</vt:lpstr>
      <vt:lpstr>Data Sharing Agreement</vt:lpstr>
      <vt:lpstr>Architecture</vt:lpstr>
      <vt:lpstr>Data Validation</vt:lpstr>
      <vt:lpstr>Data Cleaning</vt:lpstr>
      <vt:lpstr>Model Training</vt:lpstr>
      <vt:lpstr>Prediction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Rohan Bagde</dc:creator>
  <cp:lastModifiedBy>HARIT PREM RAJPUT</cp:lastModifiedBy>
  <cp:revision>2</cp:revision>
  <dcterms:created xsi:type="dcterms:W3CDTF">2022-02-01T09:33:12Z</dcterms:created>
  <dcterms:modified xsi:type="dcterms:W3CDTF">2023-04-13T05:17:50Z</dcterms:modified>
</cp:coreProperties>
</file>