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8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90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5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766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56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9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6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43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2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6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3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ED51C5-A159-4278-9E6A-4CE431FD67F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9D05-83FB-405F-AA15-B351EADA6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88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C488-3990-0C03-D644-97CAF7772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96" y="2022753"/>
            <a:ext cx="8825658" cy="2034182"/>
          </a:xfrm>
        </p:spPr>
        <p:txBody>
          <a:bodyPr/>
          <a:lstStyle/>
          <a:p>
            <a:r>
              <a:rPr lang="en-IN" sz="5400" u="sng" dirty="0"/>
              <a:t>Instagram User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277F5-7D33-B038-1FE5-323F9F329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760" y="4226859"/>
            <a:ext cx="8825658" cy="861420"/>
          </a:xfrm>
        </p:spPr>
        <p:txBody>
          <a:bodyPr/>
          <a:lstStyle/>
          <a:p>
            <a:r>
              <a:rPr lang="en-IN" dirty="0"/>
              <a:t>A Project report on users interaction and engagement</a:t>
            </a:r>
          </a:p>
        </p:txBody>
      </p:sp>
    </p:spTree>
    <p:extLst>
      <p:ext uri="{BB962C8B-B14F-4D97-AF65-F5344CB8AC3E}">
        <p14:creationId xmlns:p14="http://schemas.microsoft.com/office/powerpoint/2010/main" val="325867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B4F-242F-6546-1AD9-0A2367DF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Q5. </a:t>
            </a:r>
            <a:r>
              <a:rPr lang="en-US" u="sng" dirty="0"/>
              <a:t>Launch AD Campaign</a:t>
            </a:r>
            <a:br>
              <a:rPr lang="en-IN" u="sng" dirty="0"/>
            </a:br>
            <a:br>
              <a:rPr lang="en-IN" u="sng" dirty="0"/>
            </a:br>
            <a:r>
              <a:rPr lang="en-US" sz="1600" u="sng" dirty="0"/>
              <a:t>The team wants to know, which day would be the best day to launch ADs</a:t>
            </a:r>
            <a:endParaRPr lang="en-IN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0DF50-FFAA-D6C0-8911-6AD525C200D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97430" y="2779339"/>
            <a:ext cx="7034946" cy="2895600"/>
          </a:xfrm>
        </p:spPr>
        <p:txBody>
          <a:bodyPr>
            <a:normAutofit/>
          </a:bodyPr>
          <a:lstStyle/>
          <a:p>
            <a:r>
              <a:rPr lang="en-IN" sz="1600" b="1" u="sng" dirty="0"/>
              <a:t>Task</a:t>
            </a:r>
            <a:r>
              <a:rPr lang="en-IN" sz="1600" dirty="0"/>
              <a:t>:- </a:t>
            </a:r>
            <a:r>
              <a:rPr lang="en-US" sz="1600" dirty="0"/>
              <a:t>What day of the week do most users register on? 				Provide insights on when to schedule an ad campaign</a:t>
            </a:r>
          </a:p>
          <a:p>
            <a:endParaRPr lang="en-US" sz="1600" b="1" u="sng" dirty="0"/>
          </a:p>
          <a:p>
            <a:pPr>
              <a:lnSpc>
                <a:spcPct val="200000"/>
              </a:lnSpc>
            </a:pPr>
            <a:r>
              <a:rPr lang="en-US" sz="1600" b="1" u="sng" dirty="0"/>
              <a:t>Query</a:t>
            </a:r>
            <a:r>
              <a:rPr lang="en-US" sz="1600" dirty="0"/>
              <a:t>:-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SELECT DAYNAME(created_at) AS Day,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COUNT(*) AS User_register_count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FROM users GROUP BY Day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ORDER BY User_register_count DESC;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53441-9898-40DA-5657-70018D1B5BBB}"/>
              </a:ext>
            </a:extLst>
          </p:cNvPr>
          <p:cNvSpPr txBox="1"/>
          <p:nvPr/>
        </p:nvSpPr>
        <p:spPr>
          <a:xfrm>
            <a:off x="8313080" y="2779339"/>
            <a:ext cx="232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5900E-7FA4-191A-4F9D-D099D405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47" y="3603633"/>
            <a:ext cx="2836324" cy="18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C488-3990-0C03-D644-97CAF7772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96" y="2022753"/>
            <a:ext cx="8825658" cy="2034182"/>
          </a:xfrm>
        </p:spPr>
        <p:txBody>
          <a:bodyPr/>
          <a:lstStyle/>
          <a:p>
            <a:pPr algn="ctr"/>
            <a:r>
              <a:rPr lang="en-IN" sz="5400" u="sng" dirty="0"/>
              <a:t>Investor Metrics</a:t>
            </a:r>
          </a:p>
        </p:txBody>
      </p:sp>
    </p:spTree>
    <p:extLst>
      <p:ext uri="{BB962C8B-B14F-4D97-AF65-F5344CB8AC3E}">
        <p14:creationId xmlns:p14="http://schemas.microsoft.com/office/powerpoint/2010/main" val="360716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B4F-242F-6546-1AD9-0A2367DF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Q1. </a:t>
            </a:r>
            <a:r>
              <a:rPr lang="en-US" u="sng" dirty="0"/>
              <a:t>User Engagement</a:t>
            </a:r>
            <a:br>
              <a:rPr lang="en-IN" u="sng" dirty="0"/>
            </a:br>
            <a:br>
              <a:rPr lang="en-IN" u="sng" dirty="0"/>
            </a:br>
            <a:r>
              <a:rPr lang="en-US" sz="1600" u="sng" dirty="0"/>
              <a:t>Are users still as active and post on Instagram or they are making fewer posts</a:t>
            </a:r>
            <a:endParaRPr lang="en-IN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0DF50-FFAA-D6C0-8911-6AD525C200D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6111" y="2642553"/>
            <a:ext cx="8824913" cy="2362200"/>
          </a:xfrm>
        </p:spPr>
        <p:txBody>
          <a:bodyPr>
            <a:normAutofit/>
          </a:bodyPr>
          <a:lstStyle/>
          <a:p>
            <a:r>
              <a:rPr lang="en-IN" sz="1600" b="1" u="sng" dirty="0"/>
              <a:t>Task</a:t>
            </a:r>
            <a:r>
              <a:rPr lang="en-IN" sz="1600" dirty="0"/>
              <a:t>:- </a:t>
            </a:r>
            <a:r>
              <a:rPr lang="en-US" sz="1600" dirty="0"/>
              <a:t> Provide how many times does average user posts on Instagram. Also, provide 		the total number of photos on Instagram/total number of users</a:t>
            </a:r>
            <a:endParaRPr lang="en-US" sz="1600" b="1" u="sng" dirty="0"/>
          </a:p>
          <a:p>
            <a:endParaRPr lang="en-US" sz="1600" b="1" u="sng" dirty="0"/>
          </a:p>
          <a:p>
            <a:r>
              <a:rPr lang="en-US" sz="1600" b="1" u="sng" dirty="0"/>
              <a:t>Query</a:t>
            </a:r>
            <a:r>
              <a:rPr lang="en-US" sz="1600" dirty="0"/>
              <a:t>:- </a:t>
            </a:r>
          </a:p>
          <a:p>
            <a:pPr marL="0" indent="0">
              <a:buNone/>
            </a:pPr>
            <a:r>
              <a:rPr lang="en-US" dirty="0"/>
              <a:t>	SELECT username AS Inactive_users FROM users WHERE id NOT IN 	(SELECT user_id FROM photos);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A41A6-1260-5A0A-4BF1-7DE284AD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72" y="4923752"/>
            <a:ext cx="2322777" cy="542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F06D49-32B3-C1A9-AE2E-6A43B63E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61" y="5466343"/>
            <a:ext cx="2963997" cy="6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B4F-242F-6546-1AD9-0A2367DF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Q2. </a:t>
            </a:r>
            <a:r>
              <a:rPr lang="en-US" u="sng" dirty="0"/>
              <a:t>Bots &amp; Fake Accounts</a:t>
            </a:r>
            <a:br>
              <a:rPr lang="en-IN" u="sng" dirty="0"/>
            </a:br>
            <a:br>
              <a:rPr lang="en-IN" u="sng" dirty="0"/>
            </a:br>
            <a:r>
              <a:rPr lang="en-US" sz="1600" u="sng" dirty="0"/>
              <a:t>The investors want to know if the platform is crowded with fake and dummy accounts.</a:t>
            </a:r>
            <a:endParaRPr lang="en-IN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0DF50-FFAA-D6C0-8911-6AD525C200D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97430" y="2779339"/>
            <a:ext cx="7034946" cy="2895600"/>
          </a:xfrm>
        </p:spPr>
        <p:txBody>
          <a:bodyPr>
            <a:normAutofit/>
          </a:bodyPr>
          <a:lstStyle/>
          <a:p>
            <a:r>
              <a:rPr lang="en-IN" sz="1600" b="1" u="sng" dirty="0"/>
              <a:t>Task</a:t>
            </a:r>
            <a:r>
              <a:rPr lang="en-IN" sz="1600" dirty="0"/>
              <a:t>:- </a:t>
            </a:r>
            <a:r>
              <a:rPr lang="en-US" sz="1600" dirty="0"/>
              <a:t>Provide data on users (bots) who have liked every single 		photo on the site (since any normal user would not be able 		to do this)</a:t>
            </a:r>
            <a:endParaRPr lang="en-US" sz="1600" b="1" u="sng" dirty="0"/>
          </a:p>
          <a:p>
            <a:pPr>
              <a:lnSpc>
                <a:spcPct val="200000"/>
              </a:lnSpc>
            </a:pPr>
            <a:r>
              <a:rPr lang="en-US" sz="1600" b="1" u="sng" dirty="0"/>
              <a:t>Query</a:t>
            </a:r>
            <a:r>
              <a:rPr lang="en-US" sz="1600" dirty="0"/>
              <a:t>:-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SELECT ROUND((SELECT COUNT(*) FROM photos) 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(SELECT COUNT(*) FROM users),2)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AS Average_users_posts;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53441-9898-40DA-5657-70018D1B5BBB}"/>
              </a:ext>
            </a:extLst>
          </p:cNvPr>
          <p:cNvSpPr txBox="1"/>
          <p:nvPr/>
        </p:nvSpPr>
        <p:spPr>
          <a:xfrm>
            <a:off x="8465478" y="2271933"/>
            <a:ext cx="232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B706D-6965-5922-DE57-2438DB79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902" y="2779339"/>
            <a:ext cx="2083009" cy="2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3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C8D5-8604-77A6-CB94-0FBA3C19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E4A2-110A-DFA9-AEB2-C5FEEB6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7059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 successfully analyzed dataset of Instagram user data using advanced data analysis techniques. This allowed me to identify patterns and trends in user behavior and engagement that were previously unknown.</a:t>
            </a:r>
          </a:p>
          <a:p>
            <a:r>
              <a:rPr lang="en-US" sz="2400" dirty="0"/>
              <a:t>Overall, this project has been a highly rewarding experience that has helped me to develop a wide range of skills and knowledge. </a:t>
            </a:r>
          </a:p>
          <a:p>
            <a:r>
              <a:rPr lang="en-US" sz="2400" dirty="0"/>
              <a:t>Through this project, I have gained valuable experience in data analysis, data visualization, and problem-solving, and I look forward to applying these skills in future projects and opportunities.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359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AC14-8E7F-C46E-56C9-26D7D0D5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8C6E-5D8B-78E7-4661-C0DF9A25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9267872" cy="419548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ff2"/>
              </a:rPr>
              <a:t>The craze of using Instagram app is increasing as the days are passing. In this project we are </a:t>
            </a:r>
            <a:r>
              <a:rPr lang="en-US" sz="2400" dirty="0" err="1">
                <a:latin typeface="ff2"/>
              </a:rPr>
              <a:t>analysing</a:t>
            </a:r>
            <a:r>
              <a:rPr lang="en-US" sz="2400" dirty="0">
                <a:latin typeface="ff2"/>
              </a:rPr>
              <a:t> the data of Instagram app users about how they engage and interact with the product (software or mobile application). </a:t>
            </a:r>
          </a:p>
          <a:p>
            <a:r>
              <a:rPr lang="en-US" sz="2400" dirty="0">
                <a:latin typeface="ff2"/>
              </a:rPr>
              <a:t>This project helps to </a:t>
            </a:r>
            <a:r>
              <a:rPr lang="en-US" sz="2400" dirty="0" err="1">
                <a:latin typeface="ff2"/>
              </a:rPr>
              <a:t>analyse</a:t>
            </a:r>
            <a:r>
              <a:rPr lang="en-US" sz="2400" dirty="0">
                <a:latin typeface="ff2"/>
              </a:rPr>
              <a:t> the raw data/metadata in order to derive business insights for marketing, product &amp; development teams.</a:t>
            </a:r>
          </a:p>
          <a:p>
            <a:r>
              <a:rPr lang="en-US" sz="2400" dirty="0">
                <a:latin typeface="ff2"/>
              </a:rPr>
              <a:t>These insights are then used by teams across the business to launch a new marketing campaign, decide on features to build for an app, track the success of the app by measuring user engagement.</a:t>
            </a:r>
          </a:p>
          <a:p>
            <a:r>
              <a:rPr lang="en-US" sz="2400" dirty="0">
                <a:latin typeface="ff2"/>
              </a:rPr>
              <a:t>It helps us to increase efficiency of the platform and improve the experience altogether while helping the business grow.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639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C8D5-8604-77A6-CB94-0FBA3C19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E4A2-110A-DFA9-AEB2-C5FEEB61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First of all, we create a database in SQL in our local machine using the dataset provided.</a:t>
            </a:r>
          </a:p>
          <a:p>
            <a:r>
              <a:rPr lang="en-IN" sz="2400" dirty="0"/>
              <a:t>After checking the data, a quick understanding of dataset was developed.</a:t>
            </a:r>
          </a:p>
          <a:p>
            <a:r>
              <a:rPr lang="en-IN" sz="2400" dirty="0"/>
              <a:t>Finally, using various data extraction, grouping and sorting queries, various insights are generated which are required for our analysis.</a:t>
            </a:r>
          </a:p>
        </p:txBody>
      </p:sp>
    </p:spTree>
    <p:extLst>
      <p:ext uri="{BB962C8B-B14F-4D97-AF65-F5344CB8AC3E}">
        <p14:creationId xmlns:p14="http://schemas.microsoft.com/office/powerpoint/2010/main" val="319756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BD3-6425-8637-696C-8461A85E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Tech-Stack Used</a:t>
            </a:r>
          </a:p>
        </p:txBody>
      </p:sp>
      <p:pic>
        <p:nvPicPr>
          <p:cNvPr id="1026" name="Picture 2" descr="MySQL logo &lt;!img&gt;">
            <a:extLst>
              <a:ext uri="{FF2B5EF4-FFF2-40B4-BE49-F238E27FC236}">
                <a16:creationId xmlns:a16="http://schemas.microsoft.com/office/drawing/2014/main" id="{A4F323E7-4AA6-C13E-485E-BAF7C272B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69" y="3539470"/>
            <a:ext cx="3979522" cy="23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93DA1-DA74-7B01-74E4-8E90379DF992}"/>
              </a:ext>
            </a:extLst>
          </p:cNvPr>
          <p:cNvSpPr txBox="1"/>
          <p:nvPr/>
        </p:nvSpPr>
        <p:spPr>
          <a:xfrm>
            <a:off x="3447786" y="1853248"/>
            <a:ext cx="6096000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80000"/>
            </a:pPr>
            <a:r>
              <a:rPr lang="en-IN" sz="2400" b="0" i="0" kern="1200" dirty="0">
                <a:solidFill>
                  <a:srgbClr val="FFFFFF"/>
                </a:solidFill>
                <a:effectLst/>
                <a:latin typeface="Nunito-Light_11_1"/>
                <a:ea typeface="+mj-ea"/>
                <a:cs typeface="+mj-cs"/>
              </a:rPr>
              <a:t>MySQL Workbench v8.0.32 </a:t>
            </a:r>
          </a:p>
          <a:p>
            <a:pPr lvl="1">
              <a:spcBef>
                <a:spcPts val="1000"/>
              </a:spcBef>
              <a:buClr>
                <a:schemeClr val="bg2"/>
              </a:buClr>
              <a:buSzPct val="80000"/>
            </a:pPr>
            <a:r>
              <a:rPr lang="en-IN" sz="2400" dirty="0">
                <a:solidFill>
                  <a:srgbClr val="FFFFFF"/>
                </a:solidFill>
                <a:latin typeface="Nunito-Light_11_1"/>
                <a:ea typeface="+mj-ea"/>
                <a:cs typeface="+mj-cs"/>
              </a:rPr>
              <a:t>was used as a query tool,</a:t>
            </a:r>
          </a:p>
          <a:p>
            <a:pPr lvl="1">
              <a:spcBef>
                <a:spcPts val="1000"/>
              </a:spcBef>
              <a:buClr>
                <a:schemeClr val="bg2"/>
              </a:buClr>
              <a:buSzPct val="80000"/>
            </a:pPr>
            <a:r>
              <a:rPr lang="en-IN" sz="2400" dirty="0">
                <a:solidFill>
                  <a:srgbClr val="FFFFFF"/>
                </a:solidFill>
                <a:latin typeface="Nunito-Light_11_1"/>
                <a:ea typeface="+mj-ea"/>
                <a:cs typeface="+mj-cs"/>
              </a:rPr>
              <a:t>t</a:t>
            </a:r>
            <a:r>
              <a:rPr lang="en-IN" sz="2400" b="0" i="0" kern="1200" dirty="0">
                <a:solidFill>
                  <a:srgbClr val="FFFFFF"/>
                </a:solidFill>
                <a:effectLst/>
                <a:latin typeface="Nunito-Light_11_1"/>
                <a:ea typeface="+mj-ea"/>
                <a:cs typeface="+mj-cs"/>
              </a:rPr>
              <a:t>o query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5248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C488-3990-0C03-D644-97CAF7772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96" y="2022753"/>
            <a:ext cx="8825658" cy="2034182"/>
          </a:xfrm>
        </p:spPr>
        <p:txBody>
          <a:bodyPr/>
          <a:lstStyle/>
          <a:p>
            <a:pPr algn="ctr"/>
            <a:r>
              <a:rPr lang="en-IN" sz="5400" u="sng" dirty="0"/>
              <a:t>Projects Insights</a:t>
            </a:r>
          </a:p>
        </p:txBody>
      </p:sp>
    </p:spTree>
    <p:extLst>
      <p:ext uri="{BB962C8B-B14F-4D97-AF65-F5344CB8AC3E}">
        <p14:creationId xmlns:p14="http://schemas.microsoft.com/office/powerpoint/2010/main" val="211899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B4F-242F-6546-1AD9-0A2367DF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Q1. </a:t>
            </a:r>
            <a:r>
              <a:rPr lang="en-IN" u="sng" dirty="0"/>
              <a:t>Rewarding Most Loyal Users</a:t>
            </a:r>
            <a:br>
              <a:rPr lang="en-IN" u="sng" dirty="0"/>
            </a:br>
            <a:br>
              <a:rPr lang="en-IN" u="sng" dirty="0"/>
            </a:br>
            <a:r>
              <a:rPr lang="en-US" sz="1600" u="sng" dirty="0"/>
              <a:t>People who have been using the platform for the longest time</a:t>
            </a: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1BC395-1620-08E6-66AD-64329E3DC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5874" y="2257053"/>
            <a:ext cx="3548696" cy="23438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0DF50-FFAA-D6C0-8911-6AD525C200D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17177" y="2483504"/>
            <a:ext cx="6122894" cy="2895600"/>
          </a:xfrm>
        </p:spPr>
        <p:txBody>
          <a:bodyPr>
            <a:normAutofit/>
          </a:bodyPr>
          <a:lstStyle/>
          <a:p>
            <a:r>
              <a:rPr lang="en-IN" sz="1600" b="1" u="sng" dirty="0"/>
              <a:t>Task</a:t>
            </a:r>
            <a:r>
              <a:rPr lang="en-IN" sz="1600" dirty="0"/>
              <a:t>:- </a:t>
            </a:r>
            <a:r>
              <a:rPr lang="en-US" sz="1600" dirty="0"/>
              <a:t>Find the 5 oldest users of the Instagram from the 	 	 database provided.</a:t>
            </a:r>
          </a:p>
          <a:p>
            <a:endParaRPr lang="en-US" sz="1600" b="1" u="sng" dirty="0"/>
          </a:p>
          <a:p>
            <a:r>
              <a:rPr lang="en-US" sz="1600" b="1" u="sng" dirty="0"/>
              <a:t>Query</a:t>
            </a:r>
            <a:r>
              <a:rPr lang="en-US" sz="1600" dirty="0"/>
              <a:t>:- </a:t>
            </a:r>
          </a:p>
          <a:p>
            <a:pPr marL="0" indent="0">
              <a:buNone/>
            </a:pPr>
            <a:r>
              <a:rPr lang="en-US" dirty="0"/>
              <a:t>	SELECT username AS Most_loyal_customers 	FROM users ORDER BY created_at LIMIT 5;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53441-9898-40DA-5657-70018D1B5BBB}"/>
              </a:ext>
            </a:extLst>
          </p:cNvPr>
          <p:cNvSpPr txBox="1"/>
          <p:nvPr/>
        </p:nvSpPr>
        <p:spPr>
          <a:xfrm>
            <a:off x="8259292" y="1694050"/>
            <a:ext cx="232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615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B4F-242F-6546-1AD9-0A2367DF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Q2. </a:t>
            </a:r>
            <a:r>
              <a:rPr lang="en-US" u="sng" dirty="0"/>
              <a:t>Remind Inactive Users to </a:t>
            </a:r>
            <a:r>
              <a:rPr lang="en-US" dirty="0"/>
              <a:t>		 				</a:t>
            </a:r>
            <a:r>
              <a:rPr lang="en-US" u="sng" dirty="0"/>
              <a:t>Start Posting</a:t>
            </a:r>
            <a:br>
              <a:rPr lang="en-IN" u="sng" dirty="0"/>
            </a:br>
            <a:br>
              <a:rPr lang="en-IN" u="sng" dirty="0"/>
            </a:br>
            <a:r>
              <a:rPr lang="en-US" sz="1600" u="sng" dirty="0"/>
              <a:t>By sending them promotional emails to post their 1st photo</a:t>
            </a:r>
            <a:endParaRPr lang="en-IN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0D85FD-0737-7278-E793-E56E80AA2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5149" y="2018781"/>
            <a:ext cx="1091716" cy="44731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0DF50-FFAA-D6C0-8911-6AD525C200D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6111" y="2967598"/>
            <a:ext cx="6813176" cy="2895600"/>
          </a:xfrm>
        </p:spPr>
        <p:txBody>
          <a:bodyPr>
            <a:normAutofit/>
          </a:bodyPr>
          <a:lstStyle/>
          <a:p>
            <a:r>
              <a:rPr lang="en-IN" sz="1600" b="1" u="sng" dirty="0"/>
              <a:t>Task</a:t>
            </a:r>
            <a:r>
              <a:rPr lang="en-IN" sz="1600" dirty="0"/>
              <a:t>:- </a:t>
            </a:r>
            <a:r>
              <a:rPr lang="en-US" sz="1600" dirty="0"/>
              <a:t>Find the users who have never posted a single photo on 		Instagram.</a:t>
            </a:r>
            <a:endParaRPr lang="en-US" sz="1600" b="1" u="sng" dirty="0"/>
          </a:p>
          <a:p>
            <a:endParaRPr lang="en-US" sz="1600" b="1" u="sng" dirty="0"/>
          </a:p>
          <a:p>
            <a:r>
              <a:rPr lang="en-US" sz="1600" b="1" u="sng" dirty="0"/>
              <a:t>Query</a:t>
            </a:r>
            <a:r>
              <a:rPr lang="en-US" sz="1600" dirty="0"/>
              <a:t>:- </a:t>
            </a:r>
          </a:p>
          <a:p>
            <a:pPr marL="0" indent="0">
              <a:buNone/>
            </a:pPr>
            <a:r>
              <a:rPr lang="en-US" dirty="0"/>
              <a:t>	SELECT username AS Inactive_users FROM users 	WHERE id NOT IN (SELECT user_id FROM photos);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05E7B-F27B-4281-B751-1A7D16EF167A}"/>
              </a:ext>
            </a:extLst>
          </p:cNvPr>
          <p:cNvSpPr txBox="1"/>
          <p:nvPr/>
        </p:nvSpPr>
        <p:spPr>
          <a:xfrm>
            <a:off x="8190078" y="1550615"/>
            <a:ext cx="232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0648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B4F-242F-6546-1AD9-0A2367DF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Q3. </a:t>
            </a:r>
            <a:r>
              <a:rPr lang="en-US" u="sng" dirty="0"/>
              <a:t>Declaring Contest Winner</a:t>
            </a:r>
            <a:br>
              <a:rPr lang="en-IN" u="sng" dirty="0"/>
            </a:br>
            <a:br>
              <a:rPr lang="en-IN" u="sng" dirty="0"/>
            </a:br>
            <a:r>
              <a:rPr lang="en-US" sz="1600" u="sng" dirty="0"/>
              <a:t>The team started a contest and the user who gets the most likes on a single photo will win the contest now they wish to declare the winner.</a:t>
            </a: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5BB157-2576-A30C-2628-3E245273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382" y="5705807"/>
            <a:ext cx="5435158" cy="5828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0DF50-FFAA-D6C0-8911-6AD525C200D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6111" y="2744142"/>
            <a:ext cx="8824913" cy="2362200"/>
          </a:xfrm>
        </p:spPr>
        <p:txBody>
          <a:bodyPr>
            <a:normAutofit/>
          </a:bodyPr>
          <a:lstStyle/>
          <a:p>
            <a:r>
              <a:rPr lang="en-IN" sz="1600" b="1" u="sng" dirty="0"/>
              <a:t>Task</a:t>
            </a:r>
            <a:r>
              <a:rPr lang="en-IN" sz="1600" dirty="0"/>
              <a:t>:- </a:t>
            </a:r>
            <a:r>
              <a:rPr lang="en-US" sz="1600" dirty="0"/>
              <a:t> Identify the winner of the contest and provide their details to the team</a:t>
            </a:r>
            <a:endParaRPr lang="en-US" sz="1600" b="1" u="sng" dirty="0"/>
          </a:p>
          <a:p>
            <a:endParaRPr lang="en-US" sz="1600" b="1" u="sng" dirty="0"/>
          </a:p>
          <a:p>
            <a:r>
              <a:rPr lang="en-US" sz="1600" b="1" u="sng" dirty="0"/>
              <a:t>Query</a:t>
            </a:r>
            <a:r>
              <a:rPr lang="en-US" sz="1600" dirty="0"/>
              <a:t>:- </a:t>
            </a:r>
          </a:p>
          <a:p>
            <a:pPr marL="0" indent="0">
              <a:buNone/>
            </a:pPr>
            <a:r>
              <a:rPr lang="en-US" dirty="0"/>
              <a:t>	SELECT username AS Inactive_users FROM users WHERE id NOT IN 	(SELECT user_id FROM photos);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A41A6-1260-5A0A-4BF1-7DE284AD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572" y="4959610"/>
            <a:ext cx="2322777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5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B4F-242F-6546-1AD9-0A2367DF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Q4. </a:t>
            </a:r>
            <a:r>
              <a:rPr lang="en-US" u="sng" dirty="0"/>
              <a:t>Hashtag Researching</a:t>
            </a:r>
            <a:br>
              <a:rPr lang="en-IN" u="sng" dirty="0"/>
            </a:br>
            <a:br>
              <a:rPr lang="en-IN" u="sng" dirty="0"/>
            </a:br>
            <a:r>
              <a:rPr lang="en-US" sz="1600" u="sng" dirty="0"/>
              <a:t>A partner brand wants to know, which hashtags to use in the post to reach the most people on the platform</a:t>
            </a:r>
            <a:endParaRPr lang="en-IN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0DF50-FFAA-D6C0-8911-6AD525C200D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97430" y="2779338"/>
            <a:ext cx="6443276" cy="3038755"/>
          </a:xfrm>
        </p:spPr>
        <p:txBody>
          <a:bodyPr>
            <a:normAutofit fontScale="85000" lnSpcReduction="20000"/>
          </a:bodyPr>
          <a:lstStyle/>
          <a:p>
            <a:r>
              <a:rPr lang="en-IN" sz="1600" b="1" u="sng" dirty="0"/>
              <a:t>Task</a:t>
            </a:r>
            <a:r>
              <a:rPr lang="en-IN" sz="1600" dirty="0"/>
              <a:t>:- </a:t>
            </a:r>
            <a:r>
              <a:rPr lang="en-US" sz="1600" dirty="0"/>
              <a:t>Identify and suggest the top 5 most commonly used 				hashtags on the platform</a:t>
            </a:r>
            <a:endParaRPr lang="en-US" sz="1600" b="1" u="sng" dirty="0"/>
          </a:p>
          <a:p>
            <a:endParaRPr lang="en-US" sz="1600" b="1" u="sng" dirty="0"/>
          </a:p>
          <a:p>
            <a:r>
              <a:rPr lang="en-US" sz="1600" b="1" u="sng" dirty="0"/>
              <a:t>Query</a:t>
            </a:r>
            <a:r>
              <a:rPr lang="en-US" sz="1600" dirty="0"/>
              <a:t>:- </a:t>
            </a:r>
          </a:p>
          <a:p>
            <a:pPr marL="0" indent="0">
              <a:buNone/>
            </a:pPr>
            <a:r>
              <a:rPr lang="en-US" dirty="0"/>
              <a:t>	 SELECT tag_name, COUNT(tag_id) AS 	Tag_name_usage_counts FROM tags </a:t>
            </a:r>
          </a:p>
          <a:p>
            <a:pPr marL="0" indent="0">
              <a:buNone/>
            </a:pPr>
            <a:r>
              <a:rPr lang="en-US" dirty="0"/>
              <a:t>	LEFT JOIN 	photo_tags </a:t>
            </a:r>
          </a:p>
          <a:p>
            <a:pPr marL="0" indent="0">
              <a:buNone/>
            </a:pPr>
            <a:r>
              <a:rPr lang="en-US" dirty="0"/>
              <a:t>	ON photo_tags.tag_id = tags.id </a:t>
            </a:r>
          </a:p>
          <a:p>
            <a:pPr marL="0" indent="0">
              <a:buNone/>
            </a:pPr>
            <a:r>
              <a:rPr lang="en-US" dirty="0"/>
              <a:t>	GROUP BY tag_name </a:t>
            </a:r>
          </a:p>
          <a:p>
            <a:pPr marL="0" indent="0">
              <a:buNone/>
            </a:pPr>
            <a:r>
              <a:rPr lang="en-US" dirty="0"/>
              <a:t>	ORDER BY Tag_name_usage_counts DESC LIMIT 5;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53441-9898-40DA-5657-70018D1B5BBB}"/>
              </a:ext>
            </a:extLst>
          </p:cNvPr>
          <p:cNvSpPr txBox="1"/>
          <p:nvPr/>
        </p:nvSpPr>
        <p:spPr>
          <a:xfrm>
            <a:off x="8313080" y="2779339"/>
            <a:ext cx="232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5366E-E91C-91FB-DBD8-C4220DA8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13" y="3244462"/>
            <a:ext cx="3752946" cy="19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84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</TotalTime>
  <Words>878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ff2</vt:lpstr>
      <vt:lpstr>Nunito-Light_11_1</vt:lpstr>
      <vt:lpstr>Wingdings 3</vt:lpstr>
      <vt:lpstr>Ion</vt:lpstr>
      <vt:lpstr>Instagram User Analytics</vt:lpstr>
      <vt:lpstr>Project Description</vt:lpstr>
      <vt:lpstr>Approach</vt:lpstr>
      <vt:lpstr>Tech-Stack Used</vt:lpstr>
      <vt:lpstr>Projects Insights</vt:lpstr>
      <vt:lpstr>Q1. Rewarding Most Loyal Users  People who have been using the platform for the longest time</vt:lpstr>
      <vt:lpstr>Q2. Remind Inactive Users to        Start Posting  By sending them promotional emails to post their 1st photo</vt:lpstr>
      <vt:lpstr>Q3. Declaring Contest Winner  The team started a contest and the user who gets the most likes on a single photo will win the contest now they wish to declare the winner.</vt:lpstr>
      <vt:lpstr>Q4. Hashtag Researching  A partner brand wants to know, which hashtags to use in the post to reach the most people on the platform</vt:lpstr>
      <vt:lpstr>Q5. Launch AD Campaign  The team wants to know, which day would be the best day to launch ADs</vt:lpstr>
      <vt:lpstr>Investor Metrics</vt:lpstr>
      <vt:lpstr>Q1. User Engagement  Are users still as active and post on Instagram or they are making fewer posts</vt:lpstr>
      <vt:lpstr>Q2. Bots &amp; Fake Accounts  The investors want to know if the platform is crowded with fake and dummy accounts.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HARIT PREM RAJPUT</dc:creator>
  <cp:lastModifiedBy>HARIT PREM RAJPUT</cp:lastModifiedBy>
  <cp:revision>3</cp:revision>
  <dcterms:created xsi:type="dcterms:W3CDTF">2023-04-06T11:35:08Z</dcterms:created>
  <dcterms:modified xsi:type="dcterms:W3CDTF">2023-04-06T16:51:23Z</dcterms:modified>
</cp:coreProperties>
</file>