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8" r:id="rId2"/>
    <p:sldId id="290" r:id="rId3"/>
    <p:sldId id="307" r:id="rId4"/>
    <p:sldId id="300" r:id="rId5"/>
    <p:sldId id="301" r:id="rId6"/>
    <p:sldId id="302" r:id="rId7"/>
    <p:sldId id="312" r:id="rId8"/>
    <p:sldId id="311" r:id="rId9"/>
    <p:sldId id="304" r:id="rId10"/>
    <p:sldId id="308" r:id="rId11"/>
    <p:sldId id="309" r:id="rId12"/>
    <p:sldId id="31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028C0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85" autoAdjust="0"/>
    <p:restoredTop sz="94420" autoAdjust="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07DC7-6E57-4EDF-A199-57D2F08A7E2E}" type="datetimeFigureOut">
              <a:rPr lang="id-ID" smtClean="0"/>
              <a:pPr/>
              <a:t>17/01/2011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9F25-4CCE-4EB8-AB9F-F8CE50F6EFE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54884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D9760-3685-4108-8BD8-90C0CD49FE09}" type="datetimeFigureOut">
              <a:rPr lang="id-ID" smtClean="0"/>
              <a:pPr/>
              <a:t>17/01/2011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78ED9-C7ED-4DAE-AC1C-A32BDD94C5B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5736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78ED9-C7ED-4DAE-AC1C-A32BDD94C5BF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532-A2E8-4BD9-837C-8D7C8D9F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pic>
        <p:nvPicPr>
          <p:cNvPr id="7" name="Picture 6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1894116" cy="1500198"/>
          </a:xfrm>
          <a:prstGeom prst="rect">
            <a:avLst/>
          </a:prstGeom>
          <a:noFill/>
        </p:spPr>
      </p:pic>
      <p:pic>
        <p:nvPicPr>
          <p:cNvPr id="10" name="Picture 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857232"/>
            <a:ext cx="1681165" cy="1552663"/>
          </a:xfrm>
          <a:prstGeom prst="rect">
            <a:avLst/>
          </a:prstGeom>
          <a:noFill/>
        </p:spPr>
      </p:pic>
      <p:pic>
        <p:nvPicPr>
          <p:cNvPr id="11" name="Picture 7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0897" y="5298075"/>
            <a:ext cx="108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828800" y="3714752"/>
            <a:ext cx="58674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</a:rPr>
              <a:t>Didik Dwi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</a:rPr>
              <a:t>Prasetya</a:t>
            </a:r>
            <a:endParaRPr kumimoji="0" lang="id-ID" sz="2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aramond" pitchFamily="18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id-ID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</a:rPr>
              <a:t>didik@um.ac.id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4541-EB31-4173-BC39-028494FA6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6DA0-F13F-47B7-BDDE-1DBF5C1B8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5786" y="6502559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1400" dirty="0" smtClean="0">
                <a:latin typeface="Arial" pitchFamily="34" charset="0"/>
                <a:cs typeface="Arial" pitchFamily="34" charset="0"/>
              </a:rPr>
              <a:t>Didik Dwi - Teknik Elektro UM</a:t>
            </a:r>
            <a:endParaRPr lang="id-ID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logo_um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786" y="6500834"/>
            <a:ext cx="288000" cy="28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28596" y="645314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5C677AA-A32D-4AC5-ABCF-A4E282DB6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A0BEE-F49C-4C98-9032-9B2AD4276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7C0D-106D-4B5F-9806-A5888D1EEC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1773-9026-4484-809E-4F6FA173AA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C50-BE02-47C4-9793-77EFD3AC37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4B0A-C8A9-4FD0-BB8F-533BEF564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A750-92DA-4C5C-801D-F5D956C02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703141-D08A-46A6-A996-9B3FAF300D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PTI4</a:t>
            </a:r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98</a:t>
            </a:r>
            <a:r>
              <a:rPr lang="id-ID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Grafika Komputer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Website &amp; Email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id-ID" sz="4000" dirty="0" smtClean="0"/>
              <a:t>http://didikdwi.dikti.net</a:t>
            </a:r>
          </a:p>
          <a:p>
            <a:pPr marL="514350" indent="-514350"/>
            <a:r>
              <a:rPr lang="id-ID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http</a:t>
            </a:r>
            <a:r>
              <a:rPr lang="id-ID" sz="4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://</a:t>
            </a:r>
            <a:r>
              <a:rPr lang="id-ID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blog.elektro.um.ac.id/didi</a:t>
            </a:r>
            <a:r>
              <a:rPr lang="en-US" sz="4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k (temporarily unavailable)</a:t>
            </a:r>
            <a:endParaRPr lang="id-ID" sz="4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/>
            <a:r>
              <a:rPr lang="en-US" sz="4000" dirty="0" smtClean="0"/>
              <a:t>e</a:t>
            </a:r>
            <a:r>
              <a:rPr lang="id-ID" sz="4000" dirty="0" smtClean="0"/>
              <a:t>mail: didik@um.ac.id</a:t>
            </a:r>
            <a:endParaRPr lang="en-US" sz="4000" dirty="0" smtClean="0"/>
          </a:p>
          <a:p>
            <a:pPr marL="514350" indent="-514350"/>
            <a:endParaRPr lang="en-US" sz="4000" dirty="0"/>
          </a:p>
          <a:p>
            <a:pPr marL="514350" indent="-514350"/>
            <a:r>
              <a:rPr lang="en-US" sz="4000" dirty="0" smtClean="0"/>
              <a:t>      085659948383</a:t>
            </a:r>
            <a:endParaRPr lang="id-ID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25144"/>
            <a:ext cx="498921" cy="94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09736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07046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97022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5150" y="2214554"/>
          <a:ext cx="5538788" cy="3597275"/>
        </p:xfrm>
        <a:graphic>
          <a:graphicData uri="http://schemas.openxmlformats.org/presentationml/2006/ole">
            <p:oleObj spid="_x0000_s10249" name="Bitmap Image" r:id="rId3" imgW="3696216" imgH="2400635" progId="PBrush">
              <p:embed/>
            </p:oleObj>
          </a:graphicData>
        </a:graphic>
      </p:graphicFrame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117725" y="2427279"/>
            <a:ext cx="3621088" cy="1979613"/>
          </a:xfrm>
          <a:prstGeom prst="wedgeEllipseCallout">
            <a:avLst>
              <a:gd name="adj1" fmla="val 51181"/>
              <a:gd name="adj2" fmla="val 54713"/>
            </a:avLst>
          </a:prstGeom>
          <a:solidFill>
            <a:srgbClr val="FFFFE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id-ID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charset="0"/>
              </a:rPr>
              <a:t>Mari kita diskusikan...</a:t>
            </a:r>
            <a:endParaRPr lang="en-US" sz="2400" dirty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0814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Prasyarat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PTI443 Metode Numerik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PTI435 Bahasa Pemrograman Visual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Memiliki</a:t>
            </a:r>
            <a:r>
              <a:rPr lang="id-ID" dirty="0" smtClean="0"/>
              <a:t> pengetahuan dan pemahaman mengenai konsep dasar grafika komputer.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</a:t>
            </a:r>
            <a:r>
              <a:rPr lang="en-US" dirty="0" err="1" smtClean="0"/>
              <a:t>ampu</a:t>
            </a:r>
            <a:r>
              <a:rPr lang="en-US" dirty="0" smtClean="0"/>
              <a:t> me</a:t>
            </a:r>
            <a:r>
              <a:rPr lang="id-ID" dirty="0" smtClean="0"/>
              <a:t>ngeksplorasi teknik, algoritma, dan tool (API) untuk pengolahan grafik pada sistem komputer.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Memahami</a:t>
            </a:r>
            <a:r>
              <a:rPr lang="id-ID" dirty="0" smtClean="0"/>
              <a:t> teknologi dan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id-ID" dirty="0" smtClean="0"/>
              <a:t>aplikasi</a:t>
            </a:r>
            <a:r>
              <a:rPr lang="en-US" dirty="0" smtClean="0"/>
              <a:t>-</a:t>
            </a:r>
            <a:r>
              <a:rPr lang="en-US" dirty="0" err="1" smtClean="0"/>
              <a:t>aplikasi</a:t>
            </a:r>
            <a:r>
              <a:rPr lang="id-ID" dirty="0" smtClean="0"/>
              <a:t> grafika komputer.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Materi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smtClean="0"/>
              <a:t>Pengantar Grafika Komputer</a:t>
            </a:r>
          </a:p>
          <a:p>
            <a:pPr lvl="1"/>
            <a:r>
              <a:rPr lang="id-ID" dirty="0" smtClean="0"/>
              <a:t>Sejarah, konsep dasar, cara kerja, dan istilah </a:t>
            </a:r>
          </a:p>
          <a:p>
            <a:pPr lvl="0"/>
            <a:r>
              <a:rPr lang="id-ID" dirty="0" smtClean="0"/>
              <a:t>Grafika Komputer Terapan</a:t>
            </a:r>
          </a:p>
          <a:p>
            <a:pPr lvl="1"/>
            <a:r>
              <a:rPr lang="id-ID" dirty="0" smtClean="0"/>
              <a:t>Teknologi, subbidang, dan aplikasi</a:t>
            </a:r>
          </a:p>
          <a:p>
            <a:pPr lvl="0"/>
            <a:r>
              <a:rPr lang="id-ID" dirty="0" smtClean="0"/>
              <a:t>Algoritma Grafika Komputer</a:t>
            </a:r>
          </a:p>
          <a:p>
            <a:pPr lvl="0"/>
            <a:r>
              <a:rPr lang="id-ID" dirty="0" smtClean="0"/>
              <a:t>Presentasi</a:t>
            </a:r>
          </a:p>
          <a:p>
            <a:pPr lvl="1"/>
            <a:r>
              <a:rPr lang="id-ID" dirty="0" smtClean="0"/>
              <a:t>Topik-topik aktual dan esensial</a:t>
            </a:r>
          </a:p>
          <a:p>
            <a:pPr lvl="0"/>
            <a:endParaRPr lang="id-ID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id-ID" dirty="0" smtClean="0"/>
              <a:t>Kegiatan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id-ID" dirty="0" smtClean="0"/>
              <a:t>± 1</a:t>
            </a:r>
            <a:r>
              <a:rPr lang="en-US" dirty="0" smtClean="0"/>
              <a:t>6</a:t>
            </a:r>
            <a:r>
              <a:rPr lang="id-ID" dirty="0" smtClean="0"/>
              <a:t> pertemuan</a:t>
            </a:r>
          </a:p>
          <a:p>
            <a:pPr marL="914400" lvl="1" indent="-514350"/>
            <a:r>
              <a:rPr lang="en-US" dirty="0" smtClean="0"/>
              <a:t>1-</a:t>
            </a:r>
            <a:r>
              <a:rPr lang="id-ID" dirty="0" smtClean="0"/>
              <a:t>3</a:t>
            </a:r>
            <a:r>
              <a:rPr lang="en-US" dirty="0" smtClean="0"/>
              <a:t>	</a:t>
            </a:r>
            <a:r>
              <a:rPr lang="id-ID" dirty="0" smtClean="0">
                <a:sym typeface="Wingdings" pitchFamily="2" charset="2"/>
              </a:rPr>
              <a:t> pengantar</a:t>
            </a: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4-7	</a:t>
            </a:r>
            <a:r>
              <a:rPr lang="id-ID" dirty="0" smtClean="0">
                <a:sym typeface="Wingdings" pitchFamily="2" charset="2"/>
              </a:rPr>
              <a:t> presentasi</a:t>
            </a:r>
            <a:endParaRPr lang="en-US" dirty="0" smtClean="0">
              <a:sym typeface="Wingdings" pitchFamily="2" charset="2"/>
            </a:endParaRP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8	 UTS</a:t>
            </a: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9-10	 </a:t>
            </a:r>
            <a:r>
              <a:rPr lang="en-US" dirty="0" err="1" smtClean="0">
                <a:sym typeface="Wingdings" pitchFamily="2" charset="2"/>
              </a:rPr>
              <a:t>presentasi</a:t>
            </a:r>
            <a:endParaRPr lang="en-US" dirty="0" smtClean="0">
              <a:sym typeface="Wingdings" pitchFamily="2" charset="2"/>
            </a:endParaRP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11-14  </a:t>
            </a:r>
            <a:r>
              <a:rPr lang="en-US" dirty="0" err="1" smtClean="0">
                <a:sym typeface="Wingdings" pitchFamily="2" charset="2"/>
              </a:rPr>
              <a:t>pembimbingan</a:t>
            </a:r>
            <a:r>
              <a:rPr lang="en-US" dirty="0" smtClean="0">
                <a:sym typeface="Wingdings" pitchFamily="2" charset="2"/>
              </a:rPr>
              <a:t> paper</a:t>
            </a:r>
            <a:endParaRPr lang="id-ID" dirty="0" smtClean="0">
              <a:sym typeface="Wingdings" pitchFamily="2" charset="2"/>
            </a:endParaRP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15	 demo</a:t>
            </a:r>
          </a:p>
          <a:p>
            <a:pPr marL="914400" lvl="1" indent="-514350"/>
            <a:r>
              <a:rPr lang="en-US" dirty="0" smtClean="0">
                <a:sym typeface="Wingdings" pitchFamily="2" charset="2"/>
              </a:rPr>
              <a:t>16	 UAS</a:t>
            </a:r>
            <a:endParaRPr lang="id-ID" dirty="0" smtClean="0"/>
          </a:p>
          <a:p>
            <a:pPr marL="514350" indent="-514350"/>
            <a:endParaRPr lang="id-ID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id-ID" dirty="0" smtClean="0"/>
              <a:t>Penilaian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Kehadiran			</a:t>
            </a:r>
            <a:r>
              <a:rPr lang="en-US" dirty="0" smtClean="0"/>
              <a:t>  5</a:t>
            </a:r>
            <a:r>
              <a:rPr lang="id-ID" dirty="0" smtClean="0"/>
              <a:t>%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Presentasi			</a:t>
            </a:r>
            <a:r>
              <a:rPr lang="en-US" dirty="0" smtClean="0"/>
              <a:t>15</a:t>
            </a:r>
            <a:r>
              <a:rPr lang="id-ID" dirty="0" smtClean="0"/>
              <a:t>%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UTS				15%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UAS				20%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Paper				</a:t>
            </a:r>
            <a:r>
              <a:rPr lang="en-US" dirty="0" smtClean="0"/>
              <a:t>4</a:t>
            </a:r>
            <a:r>
              <a:rPr lang="id-ID" dirty="0" smtClean="0"/>
              <a:t>0%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Apresiasi</a:t>
            </a:r>
            <a:r>
              <a:rPr lang="en-US" dirty="0" smtClean="0"/>
              <a:t>			  5%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(paper)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grafika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</a:t>
            </a:r>
            <a:r>
              <a:rPr lang="en-US" dirty="0" err="1" smtClean="0"/>
              <a:t>praktikum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/</a:t>
            </a:r>
            <a:r>
              <a:rPr lang="en-US" dirty="0" err="1" smtClean="0"/>
              <a:t>internasional</a:t>
            </a:r>
            <a:endParaRPr lang="en-US" dirty="0" smtClean="0"/>
          </a:p>
          <a:p>
            <a:r>
              <a:rPr lang="en-US" dirty="0" smtClean="0"/>
              <a:t>6-7 </a:t>
            </a:r>
            <a:r>
              <a:rPr lang="en-US" dirty="0" err="1" smtClean="0"/>
              <a:t>halaman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90448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Kehadiran di kelas minimal 80% (</a:t>
            </a:r>
            <a:r>
              <a:rPr lang="en-US" dirty="0" smtClean="0"/>
              <a:t>10</a:t>
            </a:r>
            <a:r>
              <a:rPr lang="id-ID" dirty="0" smtClean="0"/>
              <a:t>0%</a:t>
            </a:r>
            <a:r>
              <a:rPr lang="en-US" dirty="0" smtClean="0"/>
              <a:t>*</a:t>
            </a:r>
            <a:r>
              <a:rPr lang="id-ID" dirty="0" smtClean="0"/>
              <a:t>)</a:t>
            </a:r>
          </a:p>
          <a:p>
            <a:r>
              <a:rPr lang="id-ID" dirty="0" smtClean="0"/>
              <a:t>Kehadiran &lt; 80% </a:t>
            </a:r>
            <a:r>
              <a:rPr lang="id-ID" dirty="0" smtClean="0">
                <a:sym typeface="Wingdings" pitchFamily="2" charset="2"/>
              </a:rPr>
              <a:t> nilai maks </a:t>
            </a:r>
            <a:r>
              <a:rPr lang="id-ID" b="1" dirty="0" smtClean="0">
                <a:solidFill>
                  <a:srgbClr val="FF0000"/>
                </a:solidFill>
                <a:sym typeface="Wingdings" pitchFamily="2" charset="2"/>
              </a:rPr>
              <a:t>D</a:t>
            </a:r>
          </a:p>
          <a:p>
            <a:r>
              <a:rPr lang="id-ID" dirty="0" smtClean="0">
                <a:sym typeface="Wingdings" pitchFamily="2" charset="2"/>
              </a:rPr>
              <a:t>Dilarang keras melakukan tindakan kecurangan</a:t>
            </a:r>
          </a:p>
          <a:p>
            <a:r>
              <a:rPr lang="id-ID" dirty="0" smtClean="0">
                <a:sym typeface="Wingdings" pitchFamily="2" charset="2"/>
              </a:rPr>
              <a:t>Toleransi keterlambatan kehadiran 15 menit</a:t>
            </a:r>
          </a:p>
          <a:p>
            <a:r>
              <a:rPr lang="id-ID" dirty="0" smtClean="0">
                <a:sym typeface="Wingdings" pitchFamily="2" charset="2"/>
              </a:rPr>
              <a:t>Keterlambatan mengurangi point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790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id-ID" dirty="0" smtClean="0"/>
              <a:t>Shirley, Peter. 2002. </a:t>
            </a:r>
            <a:r>
              <a:rPr lang="id-ID" i="1" dirty="0" smtClean="0"/>
              <a:t>Fundamentals of Computer Graphics</a:t>
            </a:r>
            <a:r>
              <a:rPr lang="id-ID" dirty="0" smtClean="0"/>
              <a:t>. New York</a:t>
            </a:r>
          </a:p>
          <a:p>
            <a:pPr marL="514350" indent="-514350"/>
            <a:r>
              <a:rPr lang="id-ID" dirty="0" smtClean="0"/>
              <a:t>Govil, S. 2004. </a:t>
            </a:r>
            <a:r>
              <a:rPr lang="id-ID" i="1" dirty="0" smtClean="0"/>
              <a:t>Principles of Computer Graphics</a:t>
            </a:r>
            <a:r>
              <a:rPr lang="id-ID" dirty="0" smtClean="0"/>
              <a:t>. Springer, USA</a:t>
            </a:r>
          </a:p>
          <a:p>
            <a:pPr marL="514350" indent="-514350"/>
            <a:r>
              <a:rPr lang="id-ID" dirty="0" smtClean="0"/>
              <a:t>Blundell, B. 2008. </a:t>
            </a:r>
            <a:r>
              <a:rPr lang="en-US" i="1" dirty="0" smtClean="0"/>
              <a:t>An Introduction to Computer</a:t>
            </a:r>
            <a:r>
              <a:rPr lang="id-ID" i="1" dirty="0" smtClean="0"/>
              <a:t> </a:t>
            </a:r>
            <a:r>
              <a:rPr lang="en-US" i="1" dirty="0" smtClean="0"/>
              <a:t>Graphics and Creative</a:t>
            </a:r>
            <a:r>
              <a:rPr lang="id-ID" i="1" dirty="0" smtClean="0"/>
              <a:t> </a:t>
            </a:r>
            <a:r>
              <a:rPr lang="en-US" i="1" dirty="0" smtClean="0"/>
              <a:t>3-D Environments</a:t>
            </a:r>
            <a:r>
              <a:rPr lang="id-ID" dirty="0" smtClean="0"/>
              <a:t>. Springer, USA</a:t>
            </a:r>
            <a:endParaRPr lang="en-US" dirty="0" smtClean="0"/>
          </a:p>
          <a:p>
            <a:pPr marL="514350" indent="-514350"/>
            <a:r>
              <a:rPr lang="en-US" dirty="0" err="1" smtClean="0"/>
              <a:t>Bahan</a:t>
            </a:r>
            <a:r>
              <a:rPr lang="en-US" dirty="0" smtClean="0"/>
              <a:t>/</a:t>
            </a:r>
            <a:r>
              <a:rPr lang="en-US" dirty="0" err="1" smtClean="0"/>
              <a:t>modul</a:t>
            </a:r>
            <a:r>
              <a:rPr lang="en-US" dirty="0" smtClean="0"/>
              <a:t> ajar</a:t>
            </a:r>
          </a:p>
          <a:p>
            <a:pPr marL="514350" indent="-514350"/>
            <a:r>
              <a:rPr lang="en-US" dirty="0" smtClean="0"/>
              <a:t>Handout </a:t>
            </a:r>
            <a:r>
              <a:rPr lang="en-US" dirty="0" err="1" smtClean="0"/>
              <a:t>perkuliahan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74A7-B2D5-435A-A05E-D2D9ADFFD0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1083</TotalTime>
  <Words>240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Apex</vt:lpstr>
      <vt:lpstr>Bitmap Image</vt:lpstr>
      <vt:lpstr>PTI498 Grafika Komputer</vt:lpstr>
      <vt:lpstr>Prasyarat</vt:lpstr>
      <vt:lpstr>Kompetensi Dasar</vt:lpstr>
      <vt:lpstr>Materi</vt:lpstr>
      <vt:lpstr>Peta Kegiatan</vt:lpstr>
      <vt:lpstr>Komponen Penilaian</vt:lpstr>
      <vt:lpstr>Paper</vt:lpstr>
      <vt:lpstr>Aturan Perkuliahan</vt:lpstr>
      <vt:lpstr>Referensi</vt:lpstr>
      <vt:lpstr>Website &amp; Email</vt:lpstr>
      <vt:lpstr>Questions??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didik dwi</dc:creator>
  <cp:lastModifiedBy>autobot</cp:lastModifiedBy>
  <cp:revision>188</cp:revision>
  <dcterms:created xsi:type="dcterms:W3CDTF">2009-07-10T00:09:32Z</dcterms:created>
  <dcterms:modified xsi:type="dcterms:W3CDTF">2011-01-17T02:07:28Z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TC011367991033</vt:lpwstr>
  </property>
</Properties>
</file>