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8" r:id="rId53"/>
    <p:sldId id="309" r:id="rId54"/>
    <p:sldId id="310" r:id="rId55"/>
    <p:sldId id="311" r:id="rId56"/>
    <p:sldId id="312" r:id="rId57"/>
    <p:sldId id="313" r:id="rId58"/>
    <p:sldId id="315" r:id="rId59"/>
    <p:sldId id="314" r:id="rId60"/>
    <p:sldId id="316" r:id="rId61"/>
    <p:sldId id="317" r:id="rId62"/>
    <p:sldId id="318" r:id="rId63"/>
    <p:sldId id="320" r:id="rId64"/>
    <p:sldId id="322" r:id="rId65"/>
    <p:sldId id="321"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78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4C7681-C000-4601-BF1B-A3D139CE5D07}" type="datetimeFigureOut">
              <a:rPr lang="en-US" smtClean="0"/>
              <a:pPr/>
              <a:t>12/30/2010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6FE1D-E7B6-4072-8E7A-BF0EC27EDD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D6FE1D-E7B6-4072-8E7A-BF0EC27EDDA5}"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D6FE1D-E7B6-4072-8E7A-BF0EC27EDDA5}"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B507E582-0FEF-4D4E-AFF1-0A547B70CBAE}" type="datetime1">
              <a:rPr lang="en-US" smtClean="0"/>
              <a:pPr>
                <a:defRPr/>
              </a:pPr>
              <a:t>12/30/2010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E9483AE8-18F0-4423-A259-DE27B9226FC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2473463-D868-4105-B3A7-FAF4D881DAE5}" type="datetime1">
              <a:rPr lang="en-US" smtClean="0"/>
              <a:pPr>
                <a:defRPr/>
              </a:pPr>
              <a:t>12/30/2010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DB39063-AECF-4252-BB23-374D9377452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983D163-1092-4B10-97A8-81D1D69481F1}" type="datetime1">
              <a:rPr lang="en-US" smtClean="0"/>
              <a:pPr>
                <a:defRPr/>
              </a:pPr>
              <a:t>12/30/2010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EAF4FC1-FA3B-4304-AA5A-6D1AB23ABC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0537FA21-DCDF-48C1-8828-611DADD0AC3E}" type="datetime1">
              <a:rPr lang="en-US" smtClean="0"/>
              <a:pPr>
                <a:defRPr/>
              </a:pPr>
              <a:t>12/30/2010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9367793-0344-48D1-A991-E6CCAC1CE8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099A637C-1EDA-4379-9BD8-C2675B258301}" type="datetime1">
              <a:rPr lang="en-US" smtClean="0"/>
              <a:pPr>
                <a:defRPr/>
              </a:pPr>
              <a:t>12/30/2010</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11736F39-E4CD-46D5-92D6-C7811C34A5F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54F8C80-E779-497A-BF3B-6C5AEC452D22}" type="datetime1">
              <a:rPr lang="en-US" smtClean="0"/>
              <a:pPr>
                <a:defRPr/>
              </a:pPr>
              <a:t>12/30/2010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4688C50C-2F20-4C8F-870E-77E472B3B9D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5E351933-0901-4A80-9218-2D0F1D0428F2}" type="datetime1">
              <a:rPr lang="en-US" smtClean="0"/>
              <a:pPr>
                <a:defRPr/>
              </a:pPr>
              <a:t>12/30/2010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B3A690D5-D989-4853-91A0-5F5FB0FA44A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F118D6A8-3686-4D15-B834-B9E8AA05BF4C}" type="datetime1">
              <a:rPr lang="en-US" smtClean="0"/>
              <a:pPr>
                <a:defRPr/>
              </a:pPr>
              <a:t>12/30/2010</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516252DF-4D7E-4D66-A83B-4A5421181E0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5449CFA-6D30-4254-899A-EF35792B50C3}" type="datetime1">
              <a:rPr lang="en-US" smtClean="0"/>
              <a:pPr>
                <a:defRPr/>
              </a:pPr>
              <a:t>12/30/2010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CA86008-FB4D-4ABB-BBF5-B0B98049374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B822C9A-115C-4612-845B-8A5788010CBB}" type="datetime1">
              <a:rPr lang="en-US" smtClean="0"/>
              <a:pPr>
                <a:defRPr/>
              </a:pPr>
              <a:t>12/30/2010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E2B9B63-0E3F-4893-96D7-D9D6D2FFDF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A755BB26-70AE-4E0D-B055-E1443E8B3D13}" type="datetime1">
              <a:rPr lang="en-US" smtClean="0"/>
              <a:pPr>
                <a:defRPr/>
              </a:pPr>
              <a:t>12/30/2010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CFE71BF9-B18E-4723-AAAA-9F4DCDDA1A7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defRPr>
            </a:lvl1pPr>
            <a:extLst/>
          </a:lstStyle>
          <a:p>
            <a:pPr>
              <a:defRPr/>
            </a:pPr>
            <a:fld id="{160A8ABF-6341-48D5-A612-866F3727A93B}" type="datetime1">
              <a:rPr lang="en-US" smtClean="0"/>
              <a:pPr>
                <a:defRPr/>
              </a:pPr>
              <a:t>12/30/2010</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defRPr>
            </a:lvl1pPr>
            <a:extLst/>
          </a:lstStyle>
          <a:p>
            <a:pPr>
              <a:defRPr/>
            </a:pPr>
            <a:fld id="{96D49FBA-7F64-40F8-BDB2-E0A69DCB70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9" r:id="rId2"/>
    <p:sldLayoutId id="2147483684" r:id="rId3"/>
    <p:sldLayoutId id="2147483685" r:id="rId4"/>
    <p:sldLayoutId id="2147483686" r:id="rId5"/>
    <p:sldLayoutId id="2147483687" r:id="rId6"/>
    <p:sldLayoutId id="2147483680" r:id="rId7"/>
    <p:sldLayoutId id="2147483688" r:id="rId8"/>
    <p:sldLayoutId id="2147483689" r:id="rId9"/>
    <p:sldLayoutId id="2147483681" r:id="rId10"/>
    <p:sldLayoutId id="2147483682" r:id="rId11"/>
  </p:sldLayoutIdLst>
  <p:hf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a:t>Architectural design</a:t>
            </a:r>
          </a:p>
        </p:txBody>
      </p:sp>
      <p:sp>
        <p:nvSpPr>
          <p:cNvPr id="9219" name="Subtitle 2"/>
          <p:cNvSpPr>
            <a:spLocks noGrp="1"/>
          </p:cNvSpPr>
          <p:nvPr>
            <p:ph type="subTitle" idx="1"/>
          </p:nvPr>
        </p:nvSpPr>
        <p:spPr>
          <a:xfrm>
            <a:off x="685800" y="3611563"/>
            <a:ext cx="7772400" cy="1200150"/>
          </a:xfrm>
        </p:spPr>
        <p:txBody>
          <a:bodyPr/>
          <a:lstStyle/>
          <a:p>
            <a:pPr marR="0"/>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aseline="0" dirty="0" smtClean="0"/>
              <a:t>This robotic system can pack different kinds of object. It uses a vision sub-system to pick out objects on a conveyor, identify the type of object and select the right kind of packaging. </a:t>
            </a:r>
          </a:p>
          <a:p>
            <a:r>
              <a:rPr lang="en-US" baseline="0" dirty="0" smtClean="0"/>
              <a:t>The system then moves objects from the delivery conveyor to be packaged. </a:t>
            </a:r>
          </a:p>
          <a:p>
            <a:r>
              <a:rPr lang="en-US" baseline="0" dirty="0" smtClean="0"/>
              <a:t>It places packaged objects on another conveyor. </a:t>
            </a:r>
            <a:endParaRPr lang="en-US" dirty="0" smtClean="0"/>
          </a:p>
          <a:p>
            <a:endParaRPr lang="en-US" dirty="0"/>
          </a:p>
        </p:txBody>
      </p:sp>
      <p:sp>
        <p:nvSpPr>
          <p:cNvPr id="3" name="Title 2"/>
          <p:cNvSpPr>
            <a:spLocks noGrp="1"/>
          </p:cNvSpPr>
          <p:nvPr>
            <p:ph type="title"/>
          </p:nvPr>
        </p:nvSpPr>
        <p:spPr>
          <a:xfrm>
            <a:off x="457200" y="274638"/>
            <a:ext cx="8229600" cy="582594"/>
          </a:xfrm>
        </p:spPr>
        <p:txBody>
          <a:bodyPr>
            <a:normAutofit/>
          </a:bodyPr>
          <a:lstStyle/>
          <a:p>
            <a:r>
              <a:rPr lang="en-US" sz="2000" dirty="0" smtClean="0"/>
              <a:t>Example (cont … 1)</a:t>
            </a:r>
            <a:endParaRPr lang="en-US" sz="20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928670"/>
            <a:ext cx="8715436" cy="5715040"/>
          </a:xfrm>
        </p:spPr>
        <p:txBody>
          <a:bodyPr/>
          <a:lstStyle/>
          <a:p>
            <a:pPr>
              <a:spcBef>
                <a:spcPts val="1200"/>
              </a:spcBef>
            </a:pPr>
            <a:r>
              <a:rPr lang="en-US" dirty="0" smtClean="0"/>
              <a:t>Architectural design is a creative process where we try to establish a system organization that will satisfy the functional and non-functional system requirements. </a:t>
            </a:r>
          </a:p>
          <a:p>
            <a:pPr>
              <a:spcBef>
                <a:spcPts val="1200"/>
              </a:spcBef>
            </a:pPr>
            <a:r>
              <a:rPr lang="en-US" dirty="0" smtClean="0"/>
              <a:t>Because it is a creative process, the activities within the process differ radically depending on the type of system being developed, the back-ground and experience of the system architect, and the specific requirements for the system. </a:t>
            </a:r>
          </a:p>
          <a:p>
            <a:pPr>
              <a:spcBef>
                <a:spcPts val="1200"/>
              </a:spcBef>
            </a:pPr>
            <a:r>
              <a:rPr lang="en-US" dirty="0" smtClean="0"/>
              <a:t>It is therefore more useful to think of the architectural design process from a decision perspective rather than from an activity perspective. </a:t>
            </a:r>
            <a:endParaRPr lang="en-US"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Architectural design decisions</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5221306"/>
          </a:xfrm>
        </p:spPr>
        <p:txBody>
          <a:bodyPr/>
          <a:lstStyle/>
          <a:p>
            <a:pPr marL="0" indent="0">
              <a:spcBef>
                <a:spcPts val="1800"/>
              </a:spcBef>
              <a:buNone/>
            </a:pPr>
            <a:r>
              <a:rPr lang="en-US" baseline="0" dirty="0" smtClean="0"/>
              <a:t>They have to answer the following fundamental questions:</a:t>
            </a:r>
          </a:p>
          <a:p>
            <a:pPr>
              <a:spcBef>
                <a:spcPts val="1800"/>
              </a:spcBef>
            </a:pPr>
            <a:r>
              <a:rPr lang="en-US" sz="2800" baseline="0" dirty="0" smtClean="0"/>
              <a:t>Is there a generic application architecture that can act as a template for the system that is being designed?</a:t>
            </a:r>
          </a:p>
          <a:p>
            <a:pPr>
              <a:spcBef>
                <a:spcPts val="1800"/>
              </a:spcBef>
            </a:pPr>
            <a:r>
              <a:rPr lang="en-US" sz="2800" dirty="0" smtClean="0"/>
              <a:t>How will the system be distributed across a number of processors?</a:t>
            </a:r>
          </a:p>
          <a:p>
            <a:pPr>
              <a:spcBef>
                <a:spcPts val="1800"/>
              </a:spcBef>
            </a:pPr>
            <a:r>
              <a:rPr lang="en-US" sz="2800" dirty="0" smtClean="0"/>
              <a:t>What architectural style or styles are appropriate for the system?</a:t>
            </a:r>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12</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Architectural design decisions (cont … 1)</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4721240"/>
          </a:xfrm>
        </p:spPr>
        <p:txBody>
          <a:bodyPr/>
          <a:lstStyle/>
          <a:p>
            <a:pPr>
              <a:spcBef>
                <a:spcPts val="1800"/>
              </a:spcBef>
            </a:pPr>
            <a:r>
              <a:rPr lang="en-US" sz="2400" dirty="0" smtClean="0"/>
              <a:t>What will be the fundamental approach used to structure the system?</a:t>
            </a:r>
          </a:p>
          <a:p>
            <a:pPr>
              <a:spcBef>
                <a:spcPts val="1800"/>
              </a:spcBef>
            </a:pPr>
            <a:r>
              <a:rPr lang="en-US" sz="2400" dirty="0" smtClean="0"/>
              <a:t>How will the structural units in the system be decomposed into modules?</a:t>
            </a:r>
          </a:p>
          <a:p>
            <a:pPr>
              <a:spcBef>
                <a:spcPts val="1800"/>
              </a:spcBef>
            </a:pPr>
            <a:r>
              <a:rPr lang="en-US" sz="2400" dirty="0" smtClean="0"/>
              <a:t>What strategy will be used to control the operation of the units in the system?</a:t>
            </a:r>
          </a:p>
          <a:p>
            <a:pPr>
              <a:spcBef>
                <a:spcPts val="1800"/>
              </a:spcBef>
            </a:pPr>
            <a:r>
              <a:rPr lang="en-US" sz="2400" dirty="0" smtClean="0"/>
              <a:t>How will the architectural design be evaluated?</a:t>
            </a:r>
          </a:p>
          <a:p>
            <a:pPr>
              <a:spcBef>
                <a:spcPts val="1800"/>
              </a:spcBef>
            </a:pPr>
            <a:r>
              <a:rPr lang="en-US" sz="2400" dirty="0" smtClean="0"/>
              <a:t>How should the architecture of the system be documented?</a:t>
            </a:r>
          </a:p>
          <a:p>
            <a:pPr>
              <a:spcBef>
                <a:spcPts val="1800"/>
              </a:spcBef>
            </a:pP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13</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Architectural design decisions (cont … 2)</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715040"/>
          </a:xfrm>
        </p:spPr>
        <p:txBody>
          <a:bodyPr/>
          <a:lstStyle/>
          <a:p>
            <a:pPr marL="0" indent="0">
              <a:spcBef>
                <a:spcPts val="1800"/>
              </a:spcBef>
              <a:buNone/>
            </a:pPr>
            <a:r>
              <a:rPr lang="en-US" baseline="0" dirty="0" smtClean="0"/>
              <a:t>Architectural models include:</a:t>
            </a:r>
          </a:p>
          <a:p>
            <a:pPr>
              <a:spcBef>
                <a:spcPts val="1800"/>
              </a:spcBef>
            </a:pPr>
            <a:r>
              <a:rPr lang="en-US" sz="2400" baseline="0" dirty="0" smtClean="0"/>
              <a:t>A </a:t>
            </a:r>
            <a:r>
              <a:rPr lang="en-US" sz="2400" i="1" baseline="0" dirty="0" smtClean="0"/>
              <a:t>static structural model </a:t>
            </a:r>
            <a:r>
              <a:rPr lang="en-US" sz="2400" baseline="0" dirty="0" smtClean="0"/>
              <a:t>that shows the sub-systems or components that are to be developed as separate units.</a:t>
            </a:r>
          </a:p>
          <a:p>
            <a:pPr>
              <a:spcBef>
                <a:spcPts val="1800"/>
              </a:spcBef>
            </a:pPr>
            <a:r>
              <a:rPr lang="en-US" sz="2400" baseline="0" dirty="0" smtClean="0"/>
              <a:t>A </a:t>
            </a:r>
            <a:r>
              <a:rPr lang="en-US" sz="2400" i="1" baseline="0" dirty="0" smtClean="0"/>
              <a:t>dynamic process model </a:t>
            </a:r>
            <a:r>
              <a:rPr lang="en-US" sz="2400" baseline="0" dirty="0" smtClean="0"/>
              <a:t>that shows how the system is organized into processes at run-time. </a:t>
            </a:r>
            <a:endParaRPr lang="en-US" sz="2400" i="1" baseline="0" dirty="0" smtClean="0"/>
          </a:p>
          <a:p>
            <a:pPr>
              <a:spcBef>
                <a:spcPts val="1800"/>
              </a:spcBef>
            </a:pPr>
            <a:r>
              <a:rPr lang="en-US" sz="2400" baseline="0" dirty="0" smtClean="0"/>
              <a:t>An </a:t>
            </a:r>
            <a:r>
              <a:rPr lang="en-US" sz="2400" i="1" baseline="0" dirty="0" smtClean="0"/>
              <a:t>interface model </a:t>
            </a:r>
            <a:r>
              <a:rPr lang="en-US" sz="2400" baseline="0" dirty="0" smtClean="0"/>
              <a:t>that defines the services offered by each sub-system through its public interface.</a:t>
            </a:r>
          </a:p>
          <a:p>
            <a:pPr>
              <a:spcBef>
                <a:spcPts val="1800"/>
              </a:spcBef>
            </a:pPr>
            <a:r>
              <a:rPr lang="en-US" sz="2400" i="1" baseline="0" dirty="0" smtClean="0"/>
              <a:t>Relationship models </a:t>
            </a:r>
            <a:r>
              <a:rPr lang="en-US" sz="2400" baseline="0" dirty="0" smtClean="0"/>
              <a:t>that shows relationships, such as data flow, between the sub-systems.</a:t>
            </a:r>
          </a:p>
          <a:p>
            <a:pPr>
              <a:spcBef>
                <a:spcPts val="1800"/>
              </a:spcBef>
            </a:pPr>
            <a:r>
              <a:rPr lang="en-US" sz="2400" baseline="0" dirty="0" smtClean="0"/>
              <a:t>A </a:t>
            </a:r>
            <a:r>
              <a:rPr lang="en-US" sz="2400" i="1" baseline="0" dirty="0" smtClean="0"/>
              <a:t>distribution model that </a:t>
            </a:r>
            <a:r>
              <a:rPr lang="en-US" sz="2400" baseline="0" dirty="0" smtClean="0"/>
              <a:t>shows how sub-systems may be distributed across computers.</a:t>
            </a:r>
            <a:endParaRPr lang="en-US" sz="24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14</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Architectural design decisions (cont … 3)</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5429288"/>
          </a:xfrm>
        </p:spPr>
        <p:txBody>
          <a:bodyPr/>
          <a:lstStyle/>
          <a:p>
            <a:pPr>
              <a:spcBef>
                <a:spcPts val="1800"/>
              </a:spcBef>
            </a:pPr>
            <a:r>
              <a:rPr lang="en-US" baseline="0" dirty="0" smtClean="0"/>
              <a:t>The organization of a system reflects the basic strategy that is used to structure a system. You have to make decisions on the overall organizational model of a system early in the architectural design process. </a:t>
            </a:r>
          </a:p>
          <a:p>
            <a:pPr>
              <a:spcBef>
                <a:spcPts val="1800"/>
              </a:spcBef>
            </a:pPr>
            <a:r>
              <a:rPr lang="en-US" baseline="0" dirty="0" smtClean="0"/>
              <a:t>The system organization may be directly reflected in the sub-system structure. However, it is often the case that the sub-system model includes more detail than the organizational model, and there is not always a simple mapping from sub-systems to organizational structure.</a:t>
            </a:r>
            <a:endParaRPr lang="en-US"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System </a:t>
            </a:r>
            <a:r>
              <a:rPr lang="en-US" dirty="0" err="1" smtClean="0"/>
              <a:t>organisation</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5786454"/>
          </a:xfrm>
        </p:spPr>
        <p:txBody>
          <a:bodyPr/>
          <a:lstStyle/>
          <a:p>
            <a:pPr marL="0" indent="0">
              <a:spcBef>
                <a:spcPts val="1800"/>
              </a:spcBef>
              <a:buNone/>
            </a:pPr>
            <a:r>
              <a:rPr lang="en-US" sz="2800" dirty="0" smtClean="0"/>
              <a:t>Sub-systems making up a system must exchange information so that they can work together effectively. There are two fundamental ways in which this can be done.</a:t>
            </a:r>
          </a:p>
          <a:p>
            <a:pPr>
              <a:spcBef>
                <a:spcPts val="1800"/>
              </a:spcBef>
            </a:pPr>
            <a:r>
              <a:rPr lang="en-US" dirty="0" smtClean="0"/>
              <a:t>All shared data is held in a central database that can be accessed by 0 subsystems. A system model based on a shared database is sometimes called a </a:t>
            </a:r>
            <a:r>
              <a:rPr lang="en-US" i="1" dirty="0" smtClean="0"/>
              <a:t>repository model.</a:t>
            </a:r>
          </a:p>
          <a:p>
            <a:pPr>
              <a:spcBef>
                <a:spcPts val="1800"/>
              </a:spcBef>
            </a:pPr>
            <a:r>
              <a:rPr lang="en-US" dirty="0" smtClean="0"/>
              <a:t>Each sub-system maintains its own database. Data is interchanged with other sub-systems by passing messages to them.</a:t>
            </a:r>
            <a:endParaRPr lang="en-US"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effectLst>
                  <a:outerShdw blurRad="38100" dist="38100" dir="2700000" algn="tl">
                    <a:srgbClr val="000000">
                      <a:alpha val="43137"/>
                    </a:srgbClr>
                  </a:outerShdw>
                </a:effectLst>
              </a:rPr>
              <a:t>The repository model </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5715016"/>
            <a:ext cx="8229600" cy="649274"/>
          </a:xfrm>
        </p:spPr>
        <p:txBody>
          <a:bodyPr/>
          <a:lstStyle/>
          <a:p>
            <a:pPr algn="ctr">
              <a:buNone/>
            </a:pPr>
            <a:r>
              <a:rPr lang="en-US" sz="2000" dirty="0" smtClean="0"/>
              <a:t>Figure 2 The architecture of an integrated CASE toolset</a:t>
            </a:r>
            <a:endParaRPr lang="en-US" sz="2000"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17</a:t>
            </a:fld>
            <a:endParaRPr lang="en-US"/>
          </a:p>
        </p:txBody>
      </p:sp>
      <p:pic>
        <p:nvPicPr>
          <p:cNvPr id="25602" name="Picture 2"/>
          <p:cNvPicPr>
            <a:picLocks noChangeAspect="1" noChangeArrowheads="1"/>
          </p:cNvPicPr>
          <p:nvPr/>
        </p:nvPicPr>
        <p:blipFill>
          <a:blip r:embed="rId2"/>
          <a:srcRect/>
          <a:stretch>
            <a:fillRect/>
          </a:stretch>
        </p:blipFill>
        <p:spPr bwMode="auto">
          <a:xfrm>
            <a:off x="285720" y="1142984"/>
            <a:ext cx="8501090" cy="412910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49868"/>
          </a:xfrm>
        </p:spPr>
        <p:txBody>
          <a:bodyPr/>
          <a:lstStyle/>
          <a:p>
            <a:pPr>
              <a:spcBef>
                <a:spcPts val="1800"/>
              </a:spcBef>
            </a:pPr>
            <a:r>
              <a:rPr lang="en-US" baseline="0" dirty="0" smtClean="0"/>
              <a:t>The majority of systems that use large amounts of data are organized around a shared database or repository. </a:t>
            </a:r>
          </a:p>
          <a:p>
            <a:pPr>
              <a:spcBef>
                <a:spcPts val="1800"/>
              </a:spcBef>
            </a:pPr>
            <a:r>
              <a:rPr lang="en-US" baseline="0" dirty="0" smtClean="0"/>
              <a:t>This model is therefore suited to applications where data is generated by one sub-system and used by another. </a:t>
            </a:r>
          </a:p>
          <a:p>
            <a:pPr>
              <a:spcBef>
                <a:spcPts val="1800"/>
              </a:spcBef>
            </a:pPr>
            <a:r>
              <a:rPr lang="en-US" baseline="0" dirty="0" smtClean="0"/>
              <a:t>Examples of this type of system include command and control systems, management information systems, CAD (Computer-Aided Design)</a:t>
            </a:r>
            <a:r>
              <a:rPr lang="en-US" dirty="0" smtClean="0"/>
              <a:t> </a:t>
            </a:r>
            <a:r>
              <a:rPr lang="en-US" baseline="0" dirty="0" smtClean="0"/>
              <a:t>systems and CASE (Computer-Aided Software Engineering) toolsets.</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18</a:t>
            </a:fld>
            <a:endParaRPr lang="en-US" dirty="0"/>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Example  (cont … 1)</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715436" cy="5643602"/>
          </a:xfrm>
        </p:spPr>
        <p:txBody>
          <a:bodyPr/>
          <a:lstStyle/>
          <a:p>
            <a:pPr marL="0" indent="0">
              <a:spcBef>
                <a:spcPts val="1800"/>
              </a:spcBef>
              <a:buNone/>
            </a:pPr>
            <a:r>
              <a:rPr lang="en-US" baseline="0" dirty="0" smtClean="0"/>
              <a:t>The advantages and disadvantages of a shared repository are as follows:</a:t>
            </a:r>
          </a:p>
          <a:p>
            <a:pPr>
              <a:spcBef>
                <a:spcPts val="1800"/>
              </a:spcBef>
            </a:pPr>
            <a:r>
              <a:rPr lang="en-US" baseline="0" dirty="0" smtClean="0"/>
              <a:t>It is an efficient way to share large amounts of data. There is no need to transmit data explicitly from one sub-system to another.</a:t>
            </a:r>
          </a:p>
          <a:p>
            <a:pPr>
              <a:spcBef>
                <a:spcPts val="1800"/>
              </a:spcBef>
            </a:pPr>
            <a:r>
              <a:rPr lang="en-US" baseline="0" dirty="0" smtClean="0"/>
              <a:t>However, sub-systems must agree on the repository data model. Inevitably, this is a compromise between the specific needs of each tool. Performance may be adversely affected by this compromise. It may be difficult or impossible to integrate new sub-systems if their data models do not fit the agreed schema.</a:t>
            </a:r>
          </a:p>
        </p:txBody>
      </p:sp>
      <p:sp>
        <p:nvSpPr>
          <p:cNvPr id="3" name="Title 2"/>
          <p:cNvSpPr>
            <a:spLocks noGrp="1"/>
          </p:cNvSpPr>
          <p:nvPr>
            <p:ph type="title"/>
          </p:nvPr>
        </p:nvSpPr>
        <p:spPr>
          <a:xfrm>
            <a:off x="457200" y="274638"/>
            <a:ext cx="8229600" cy="582594"/>
          </a:xfrm>
        </p:spPr>
        <p:txBody>
          <a:bodyPr>
            <a:normAutofit/>
          </a:bodyPr>
          <a:lstStyle/>
          <a:p>
            <a:r>
              <a:rPr lang="en-US" sz="2000" baseline="0" dirty="0" smtClean="0"/>
              <a:t>The repository model (cont …1)</a:t>
            </a:r>
            <a:endParaRPr lang="en-US" sz="20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928688"/>
            <a:ext cx="8229600" cy="5572125"/>
          </a:xfrm>
        </p:spPr>
        <p:txBody>
          <a:bodyPr>
            <a:normAutofit fontScale="92500" lnSpcReduction="10000"/>
          </a:bodyPr>
          <a:lstStyle/>
          <a:p>
            <a:pPr marL="365760" indent="-256032" fontAlgn="auto">
              <a:spcBef>
                <a:spcPts val="1200"/>
              </a:spcBef>
              <a:spcAft>
                <a:spcPts val="0"/>
              </a:spcAft>
              <a:buFont typeface="Wingdings 3"/>
              <a:buChar char=""/>
              <a:defRPr/>
            </a:pPr>
            <a:r>
              <a:rPr lang="en-US" dirty="0" smtClean="0"/>
              <a:t>introduce the concepts of software architecture and architectural design. </a:t>
            </a:r>
          </a:p>
          <a:p>
            <a:pPr marL="365760" indent="-256032" fontAlgn="auto">
              <a:spcBef>
                <a:spcPts val="1200"/>
              </a:spcBef>
              <a:spcAft>
                <a:spcPts val="0"/>
              </a:spcAft>
              <a:buFont typeface="Wingdings 3"/>
              <a:buChar char=""/>
              <a:defRPr/>
            </a:pPr>
            <a:r>
              <a:rPr lang="en-US" dirty="0" smtClean="0"/>
              <a:t>understand why the architectural design of software is important;</a:t>
            </a:r>
          </a:p>
          <a:p>
            <a:pPr marL="365760" indent="-256032" fontAlgn="auto">
              <a:spcBef>
                <a:spcPts val="1200"/>
              </a:spcBef>
              <a:spcAft>
                <a:spcPts val="0"/>
              </a:spcAft>
              <a:buFont typeface="Wingdings 3"/>
              <a:buChar char=""/>
              <a:defRPr/>
            </a:pPr>
            <a:r>
              <a:rPr lang="en-US" dirty="0" smtClean="0"/>
              <a:t>understand the decisions that have to be made about the system architecture during the architectural design process;</a:t>
            </a:r>
          </a:p>
          <a:p>
            <a:pPr marL="365760" indent="-256032" fontAlgn="auto">
              <a:spcBef>
                <a:spcPts val="1200"/>
              </a:spcBef>
              <a:spcAft>
                <a:spcPts val="0"/>
              </a:spcAft>
              <a:buFont typeface="Wingdings 3"/>
              <a:buChar char=""/>
              <a:defRPr/>
            </a:pPr>
            <a:r>
              <a:rPr lang="en-US" dirty="0" smtClean="0"/>
              <a:t>introduce to three complementary architectural styles covering the overall system organization, modular decomposition and control;</a:t>
            </a:r>
          </a:p>
          <a:p>
            <a:pPr marL="365760" indent="-256032" fontAlgn="auto">
              <a:spcBef>
                <a:spcPts val="1200"/>
              </a:spcBef>
              <a:spcAft>
                <a:spcPts val="0"/>
              </a:spcAft>
              <a:buFont typeface="Wingdings 3"/>
              <a:buChar char=""/>
              <a:defRPr/>
            </a:pPr>
            <a:r>
              <a:rPr lang="en-US" dirty="0" smtClean="0"/>
              <a:t>understand how reference architectures are used to communicate architectural concepts and to assess system architectures</a:t>
            </a:r>
            <a:endParaRPr lang="en-US" dirty="0"/>
          </a:p>
        </p:txBody>
      </p:sp>
      <p:sp>
        <p:nvSpPr>
          <p:cNvPr id="3" name="Title 2"/>
          <p:cNvSpPr>
            <a:spLocks noGrp="1"/>
          </p:cNvSpPr>
          <p:nvPr>
            <p:ph type="title"/>
          </p:nvPr>
        </p:nvSpPr>
        <p:spPr>
          <a:xfrm>
            <a:off x="457200" y="274638"/>
            <a:ext cx="8229600" cy="582594"/>
          </a:xfrm>
        </p:spPr>
        <p:txBody>
          <a:bodyPr>
            <a:normAutofit fontScale="90000"/>
          </a:bodyPr>
          <a:lstStyle/>
          <a:p>
            <a:pPr fontAlgn="auto">
              <a:spcAft>
                <a:spcPts val="0"/>
              </a:spcAft>
              <a:defRPr/>
            </a:pPr>
            <a:r>
              <a:rPr lang="en-US" dirty="0" smtClean="0"/>
              <a:t>Objectives</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1800"/>
              </a:spcBef>
            </a:pPr>
            <a:r>
              <a:rPr lang="en-US" sz="2800" baseline="0" dirty="0" smtClean="0"/>
              <a:t>Sub-systems that produce data need not be concerned with how that data is used by other sub-systems.</a:t>
            </a:r>
          </a:p>
          <a:p>
            <a:pPr>
              <a:spcBef>
                <a:spcPts val="1800"/>
              </a:spcBef>
            </a:pPr>
            <a:r>
              <a:rPr lang="en-US" sz="2800" baseline="0" dirty="0" smtClean="0"/>
              <a:t>However, evolution may be difficult as a large volume of information is generated according to an agreed data model. Translating this to a new model will certainly be expensive; it may be difficult or even impossible.</a:t>
            </a:r>
          </a:p>
          <a:p>
            <a:endParaRPr lang="en-US" sz="2800" dirty="0"/>
          </a:p>
        </p:txBody>
      </p:sp>
      <p:sp>
        <p:nvSpPr>
          <p:cNvPr id="3" name="Title 2"/>
          <p:cNvSpPr>
            <a:spLocks noGrp="1"/>
          </p:cNvSpPr>
          <p:nvPr>
            <p:ph type="title"/>
          </p:nvPr>
        </p:nvSpPr>
        <p:spPr>
          <a:xfrm>
            <a:off x="457200" y="274638"/>
            <a:ext cx="8229600" cy="582594"/>
          </a:xfrm>
        </p:spPr>
        <p:txBody>
          <a:bodyPr>
            <a:normAutofit/>
          </a:bodyPr>
          <a:lstStyle/>
          <a:p>
            <a:r>
              <a:rPr lang="en-US" sz="2000" baseline="0" dirty="0" smtClean="0"/>
              <a:t>The advantages and disadvantages (cont … 1)</a:t>
            </a:r>
            <a:endParaRPr lang="en-US" sz="20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6992"/>
          </a:xfrm>
        </p:spPr>
        <p:txBody>
          <a:bodyPr/>
          <a:lstStyle/>
          <a:p>
            <a:pPr>
              <a:spcBef>
                <a:spcPts val="1800"/>
              </a:spcBef>
            </a:pPr>
            <a:r>
              <a:rPr lang="en-US" sz="2800" baseline="0" dirty="0" smtClean="0"/>
              <a:t>Activities such as backup, security, access control and recovery from error are </a:t>
            </a:r>
            <a:r>
              <a:rPr lang="en-US" sz="2800" baseline="0" dirty="0" err="1" smtClean="0"/>
              <a:t>centralised</a:t>
            </a:r>
            <a:r>
              <a:rPr lang="en-US" sz="2800" baseline="0" dirty="0" smtClean="0"/>
              <a:t>. They are the responsibility of the repository manager. Tools can focus on their principal function rather than be concerned with these issues.</a:t>
            </a:r>
          </a:p>
          <a:p>
            <a:pPr>
              <a:spcBef>
                <a:spcPts val="1800"/>
              </a:spcBef>
            </a:pPr>
            <a:r>
              <a:rPr lang="en-US" sz="2800" baseline="0" dirty="0" smtClean="0"/>
              <a:t>However, different sub-systems may have different requirements for security, recovery and backup policies. The repository model forces the same policy on all sub-systems.</a:t>
            </a:r>
            <a:endParaRPr lang="en-US" sz="2800" dirty="0" smtClean="0"/>
          </a:p>
          <a:p>
            <a:endParaRPr lang="en-US" sz="28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21</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baseline="0" dirty="0" smtClean="0"/>
              <a:t>The advantages and disadvantages (cont … 2)</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49868"/>
          </a:xfrm>
        </p:spPr>
        <p:txBody>
          <a:bodyPr/>
          <a:lstStyle/>
          <a:p>
            <a:pPr>
              <a:spcBef>
                <a:spcPts val="1800"/>
              </a:spcBef>
            </a:pPr>
            <a:r>
              <a:rPr lang="en-US" dirty="0" smtClean="0"/>
              <a:t>The model of sharing is visible through the repository schema. It is straightforward to integrate new tools given that they are compatible with the agreed data model.</a:t>
            </a:r>
          </a:p>
          <a:p>
            <a:pPr>
              <a:spcBef>
                <a:spcPts val="1800"/>
              </a:spcBef>
            </a:pPr>
            <a:r>
              <a:rPr lang="en-US" dirty="0" smtClean="0"/>
              <a:t>However, it may be difficult to distribute the repository over a number of machines. Although it is possible to distribute a logically centralized repository. there may be problems with data redundancy and inconsistency.</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22</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baseline="0" dirty="0" smtClean="0"/>
              <a:t>The advantages and disadvantages (cont … 2)</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6992"/>
          </a:xfrm>
        </p:spPr>
        <p:txBody>
          <a:bodyPr/>
          <a:lstStyle/>
          <a:p>
            <a:r>
              <a:rPr lang="en-US" sz="2800" dirty="0" smtClean="0"/>
              <a:t>The client–server architectural model is a system model where the system is organized as a set of services and associated servers and clients that access and use the services. </a:t>
            </a:r>
          </a:p>
          <a:p>
            <a:r>
              <a:rPr lang="en-US" sz="2800" dirty="0" smtClean="0"/>
              <a:t>The major components of this model are:</a:t>
            </a:r>
          </a:p>
          <a:p>
            <a:pPr lvl="1"/>
            <a:r>
              <a:rPr lang="en-US" sz="2400" dirty="0" smtClean="0"/>
              <a:t>A set of servers that offer services to other sub-systems. Examples of servers are print servers that offer printing services, file servers that offer file management services and a compile server, which offers programming language compilation services.</a:t>
            </a:r>
          </a:p>
        </p:txBody>
      </p:sp>
      <p:sp>
        <p:nvSpPr>
          <p:cNvPr id="3" name="Title 2"/>
          <p:cNvSpPr>
            <a:spLocks noGrp="1"/>
          </p:cNvSpPr>
          <p:nvPr>
            <p:ph type="title"/>
          </p:nvPr>
        </p:nvSpPr>
        <p:spPr>
          <a:xfrm>
            <a:off x="457200" y="274638"/>
            <a:ext cx="8229600" cy="582594"/>
          </a:xfrm>
        </p:spPr>
        <p:txBody>
          <a:bodyPr>
            <a:normAutofit fontScale="90000"/>
          </a:bodyPr>
          <a:lstStyle/>
          <a:p>
            <a:r>
              <a:rPr lang="en-US" sz="4400" dirty="0" smtClean="0"/>
              <a:t>The client-server model </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071546"/>
            <a:ext cx="8229600" cy="4525962"/>
          </a:xfrm>
        </p:spPr>
        <p:txBody>
          <a:bodyPr/>
          <a:lstStyle/>
          <a:p>
            <a:pPr lvl="1">
              <a:spcBef>
                <a:spcPts val="1800"/>
              </a:spcBef>
            </a:pPr>
            <a:r>
              <a:rPr lang="en-US" sz="2400" dirty="0" smtClean="0"/>
              <a:t>A set of clients that call on the services offered by servers. These are normally sub-systems in their own right. There may be several instances of a client program executing concurrently.</a:t>
            </a:r>
          </a:p>
          <a:p>
            <a:pPr lvl="1">
              <a:spcBef>
                <a:spcPts val="1800"/>
              </a:spcBef>
            </a:pPr>
            <a:r>
              <a:rPr lang="en-US" sz="2400" dirty="0" smtClean="0"/>
              <a:t>A network that allows the clients to access these services. This is not strictly necessary as both the clients and the servers could run on a single machine. In practice, however, most client–server systems are implemented as distributed systems</a:t>
            </a:r>
          </a:p>
          <a:p>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24</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The client-server model (cont … 1)</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929330"/>
            <a:ext cx="8429684" cy="434960"/>
          </a:xfrm>
        </p:spPr>
        <p:txBody>
          <a:bodyPr/>
          <a:lstStyle/>
          <a:p>
            <a:pPr>
              <a:buNone/>
            </a:pPr>
            <a:r>
              <a:rPr lang="en-US" sz="2000" dirty="0" smtClean="0"/>
              <a:t>Figure 3 The architecture of a film and picture library system</a:t>
            </a:r>
            <a:endParaRPr lang="en-US" sz="2000"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25</a:t>
            </a:fld>
            <a:endParaRPr lang="en-US"/>
          </a:p>
        </p:txBody>
      </p:sp>
      <p:pic>
        <p:nvPicPr>
          <p:cNvPr id="26626" name="Picture 2"/>
          <p:cNvPicPr>
            <a:picLocks noChangeAspect="1" noChangeArrowheads="1"/>
          </p:cNvPicPr>
          <p:nvPr/>
        </p:nvPicPr>
        <p:blipFill>
          <a:blip r:embed="rId2"/>
          <a:srcRect/>
          <a:stretch>
            <a:fillRect/>
          </a:stretch>
        </p:blipFill>
        <p:spPr bwMode="auto">
          <a:xfrm>
            <a:off x="500034" y="928670"/>
            <a:ext cx="8190778" cy="488792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715436" cy="5149868"/>
          </a:xfrm>
        </p:spPr>
        <p:txBody>
          <a:bodyPr/>
          <a:lstStyle/>
          <a:p>
            <a:pPr>
              <a:spcBef>
                <a:spcPts val="1800"/>
              </a:spcBef>
            </a:pPr>
            <a:r>
              <a:rPr lang="en-US" sz="2800" dirty="0" smtClean="0"/>
              <a:t>Figure 3 shows an example of a system that is based on the client—server model. </a:t>
            </a:r>
          </a:p>
          <a:p>
            <a:pPr>
              <a:spcBef>
                <a:spcPts val="1800"/>
              </a:spcBef>
            </a:pPr>
            <a:r>
              <a:rPr lang="en-US" sz="2800" dirty="0" smtClean="0"/>
              <a:t>This is a multi-user, web-based system to provide a film and photograph </a:t>
            </a:r>
            <a:r>
              <a:rPr lang="en-US" sz="2800" baseline="0" dirty="0" smtClean="0"/>
              <a:t>system, several servers manage and display the different types of media. </a:t>
            </a:r>
          </a:p>
          <a:p>
            <a:pPr>
              <a:spcBef>
                <a:spcPts val="1800"/>
              </a:spcBef>
            </a:pPr>
            <a:r>
              <a:rPr lang="en-US" sz="2800" baseline="0" dirty="0" smtClean="0"/>
              <a:t>Video frames need to be transmitted quickly and in synchrony but at relatively low resolution. They may be compressed in a store, so the video server may handle video compression and decompression into different formats. </a:t>
            </a:r>
          </a:p>
        </p:txBody>
      </p:sp>
      <p:sp>
        <p:nvSpPr>
          <p:cNvPr id="3" name="Title 2"/>
          <p:cNvSpPr>
            <a:spLocks noGrp="1"/>
          </p:cNvSpPr>
          <p:nvPr>
            <p:ph type="title"/>
          </p:nvPr>
        </p:nvSpPr>
        <p:spPr>
          <a:xfrm>
            <a:off x="457200" y="274638"/>
            <a:ext cx="8229600" cy="582594"/>
          </a:xfrm>
        </p:spPr>
        <p:txBody>
          <a:bodyPr>
            <a:normAutofit/>
          </a:bodyPr>
          <a:lstStyle/>
          <a:p>
            <a:r>
              <a:rPr lang="en-US" sz="2000" dirty="0" smtClean="0"/>
              <a:t>Example (cont … 1)</a:t>
            </a:r>
            <a:endParaRPr lang="en-US" sz="20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5857916"/>
          </a:xfrm>
        </p:spPr>
        <p:txBody>
          <a:bodyPr/>
          <a:lstStyle/>
          <a:p>
            <a:pPr>
              <a:spcBef>
                <a:spcPts val="1800"/>
              </a:spcBef>
            </a:pPr>
            <a:r>
              <a:rPr lang="en-US" sz="2600" baseline="0" dirty="0" smtClean="0"/>
              <a:t>The catalogue must be able to deal with a variety of queries and provide links into the web information system that includes data about the film and video clip, and an e-commerce system that supports the sale of film and video clips. </a:t>
            </a:r>
          </a:p>
          <a:p>
            <a:pPr>
              <a:spcBef>
                <a:spcPts val="1800"/>
              </a:spcBef>
            </a:pPr>
            <a:r>
              <a:rPr lang="en-US" sz="2600" baseline="0" dirty="0" smtClean="0"/>
              <a:t>The client program is simply an integrated user interface, constructed using a web browser, to these services.</a:t>
            </a:r>
            <a:endParaRPr lang="en-US" sz="2600" dirty="0" smtClean="0"/>
          </a:p>
          <a:p>
            <a:pPr>
              <a:spcBef>
                <a:spcPts val="1800"/>
              </a:spcBef>
            </a:pPr>
            <a:r>
              <a:rPr lang="en-US" sz="2600" baseline="0" dirty="0" smtClean="0"/>
              <a:t>The most important advantage of the client–server model is that it is a distributed architecture. Effective use can be made of networked systems with many distributed processors. </a:t>
            </a:r>
            <a:endParaRPr lang="en-US" sz="26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27</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Example (cont … 1)</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715040"/>
          </a:xfrm>
        </p:spPr>
        <p:txBody>
          <a:bodyPr/>
          <a:lstStyle/>
          <a:p>
            <a:r>
              <a:rPr lang="en-US" sz="2600" baseline="0" dirty="0" smtClean="0"/>
              <a:t>The layered model of an architecture (sometimes called an abstract machine model) organizes a system into layers, each of which provide a set of services. </a:t>
            </a:r>
          </a:p>
          <a:p>
            <a:r>
              <a:rPr lang="en-US" sz="2600" baseline="0" dirty="0" smtClean="0"/>
              <a:t>Each layer can be thought of as an abstract machine whose machine language is defined by the services provided by the layer. This 'language' is used to implement the next level of abstract machine. For example, a common way to implement a language is to define an ideal 'language machine' and compile the language into code for this machine. A further translation step then converts this abstract machine code to real machine code.</a:t>
            </a:r>
          </a:p>
        </p:txBody>
      </p:sp>
      <p:sp>
        <p:nvSpPr>
          <p:cNvPr id="3" name="Title 2"/>
          <p:cNvSpPr>
            <a:spLocks noGrp="1"/>
          </p:cNvSpPr>
          <p:nvPr>
            <p:ph type="title"/>
          </p:nvPr>
        </p:nvSpPr>
        <p:spPr>
          <a:xfrm>
            <a:off x="457200" y="274638"/>
            <a:ext cx="8229600" cy="582594"/>
          </a:xfrm>
        </p:spPr>
        <p:txBody>
          <a:bodyPr>
            <a:normAutofit fontScale="90000"/>
          </a:bodyPr>
          <a:lstStyle/>
          <a:p>
            <a:r>
              <a:rPr lang="en-US" baseline="0" dirty="0" smtClean="0"/>
              <a:t> </a:t>
            </a:r>
            <a:r>
              <a:rPr lang="en-US" dirty="0" smtClean="0"/>
              <a:t>The layered model</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aseline="0" dirty="0" smtClean="0"/>
              <a:t>An example of a layered model is the OSI reference model of network protocols. Another influential example was proposed by Buxton (Buxton, 1980), who suggested a three-layer model for an </a:t>
            </a:r>
            <a:r>
              <a:rPr lang="en-US" baseline="0" dirty="0" err="1" smtClean="0"/>
              <a:t>Ada</a:t>
            </a:r>
            <a:r>
              <a:rPr lang="en-US" baseline="0" dirty="0" smtClean="0"/>
              <a:t> Programming Support Environment (APSE). </a:t>
            </a:r>
          </a:p>
          <a:p>
            <a:r>
              <a:rPr lang="en-US" baseline="0" dirty="0" smtClean="0"/>
              <a:t>Figure 4 reflects the APSE structure and shows how a configuration management system might be integrated using this abstract machine approach.</a:t>
            </a:r>
            <a:endParaRPr lang="en-US" dirty="0" smtClean="0"/>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pPr>
              <a:spcBef>
                <a:spcPts val="1800"/>
              </a:spcBef>
            </a:pPr>
            <a:r>
              <a:rPr lang="en-US" dirty="0" smtClean="0"/>
              <a:t>Definition </a:t>
            </a:r>
          </a:p>
          <a:p>
            <a:pPr>
              <a:spcBef>
                <a:spcPts val="1800"/>
              </a:spcBef>
            </a:pPr>
            <a:r>
              <a:rPr lang="en-US" dirty="0" smtClean="0"/>
              <a:t>Architectural design decisions </a:t>
            </a:r>
          </a:p>
          <a:p>
            <a:pPr>
              <a:spcBef>
                <a:spcPts val="1800"/>
              </a:spcBef>
            </a:pPr>
            <a:r>
              <a:rPr lang="en-US" dirty="0" smtClean="0"/>
              <a:t>System </a:t>
            </a:r>
            <a:r>
              <a:rPr lang="en-US" dirty="0" smtClean="0"/>
              <a:t>organization</a:t>
            </a:r>
            <a:endParaRPr lang="en-US" dirty="0" smtClean="0"/>
          </a:p>
          <a:p>
            <a:pPr>
              <a:spcBef>
                <a:spcPts val="1800"/>
              </a:spcBef>
            </a:pPr>
            <a:r>
              <a:rPr lang="en-US" dirty="0" smtClean="0"/>
              <a:t>Modular decomposition styles </a:t>
            </a:r>
          </a:p>
          <a:p>
            <a:pPr>
              <a:spcBef>
                <a:spcPts val="1800"/>
              </a:spcBef>
            </a:pPr>
            <a:r>
              <a:rPr lang="en-US" dirty="0" smtClean="0"/>
              <a:t>Control styles</a:t>
            </a:r>
          </a:p>
        </p:txBody>
      </p:sp>
      <p:sp>
        <p:nvSpPr>
          <p:cNvPr id="3" name="Title 2"/>
          <p:cNvSpPr>
            <a:spLocks noGrp="1"/>
          </p:cNvSpPr>
          <p:nvPr>
            <p:ph type="title"/>
          </p:nvPr>
        </p:nvSpPr>
        <p:spPr/>
        <p:txBody>
          <a:bodyPr/>
          <a:lstStyle/>
          <a:p>
            <a:pPr fontAlgn="auto">
              <a:spcAft>
                <a:spcPts val="0"/>
              </a:spcAft>
              <a:defRPr/>
            </a:pPr>
            <a:r>
              <a:rPr lang="en-US" dirty="0" smtClean="0"/>
              <a:t>Contents</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00768"/>
            <a:ext cx="8229600" cy="642942"/>
          </a:xfrm>
        </p:spPr>
        <p:txBody>
          <a:bodyPr/>
          <a:lstStyle/>
          <a:p>
            <a:pPr algn="ctr">
              <a:buNone/>
            </a:pPr>
            <a:r>
              <a:rPr lang="en-US" sz="2000" dirty="0" smtClean="0"/>
              <a:t>Figure 4 Layered model of a version management system</a:t>
            </a:r>
            <a:endParaRPr lang="en-US" sz="2000"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30</a:t>
            </a:fld>
            <a:endParaRPr lang="en-US"/>
          </a:p>
        </p:txBody>
      </p:sp>
      <p:pic>
        <p:nvPicPr>
          <p:cNvPr id="27650" name="Picture 2"/>
          <p:cNvPicPr>
            <a:picLocks noChangeAspect="1" noChangeArrowheads="1"/>
          </p:cNvPicPr>
          <p:nvPr/>
        </p:nvPicPr>
        <p:blipFill>
          <a:blip r:embed="rId2"/>
          <a:srcRect/>
          <a:stretch>
            <a:fillRect/>
          </a:stretch>
        </p:blipFill>
        <p:spPr bwMode="auto">
          <a:xfrm>
            <a:off x="1500166" y="785794"/>
            <a:ext cx="5840428" cy="502564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5221306"/>
          </a:xfrm>
        </p:spPr>
        <p:txBody>
          <a:bodyPr/>
          <a:lstStyle/>
          <a:p>
            <a:pPr>
              <a:spcBef>
                <a:spcPts val="1800"/>
              </a:spcBef>
            </a:pPr>
            <a:r>
              <a:rPr lang="en-US" baseline="0" dirty="0" smtClean="0"/>
              <a:t>A disadvantage of the layered approach is that structuring systems in this way can be difficult. Inner layers may provide basic facilities, such as file management, that are required at all levels. </a:t>
            </a:r>
          </a:p>
          <a:p>
            <a:pPr>
              <a:spcBef>
                <a:spcPts val="1800"/>
              </a:spcBef>
            </a:pPr>
            <a:r>
              <a:rPr lang="en-US" baseline="0" dirty="0" smtClean="0"/>
              <a:t>Services required by a user of the top level may therefore have to 'punch through' adjacent layers to get access to services that are provided several levels beneath it. </a:t>
            </a:r>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31</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Example (cont … 1)</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49868"/>
          </a:xfrm>
        </p:spPr>
        <p:txBody>
          <a:bodyPr/>
          <a:lstStyle/>
          <a:p>
            <a:pPr>
              <a:spcBef>
                <a:spcPts val="1800"/>
              </a:spcBef>
            </a:pPr>
            <a:r>
              <a:rPr lang="en-US" baseline="0" dirty="0" smtClean="0"/>
              <a:t>Performance can also be a problem because of the multiple levels of command interpretation that are sometimes required. </a:t>
            </a:r>
          </a:p>
          <a:p>
            <a:pPr>
              <a:spcBef>
                <a:spcPts val="1800"/>
              </a:spcBef>
            </a:pPr>
            <a:r>
              <a:rPr lang="en-US" baseline="0" dirty="0" smtClean="0"/>
              <a:t>If there are many layers, a service request from a top layer may have to be interpreted several times in different layers before it is processed. </a:t>
            </a:r>
          </a:p>
          <a:p>
            <a:pPr>
              <a:spcBef>
                <a:spcPts val="1800"/>
              </a:spcBef>
            </a:pPr>
            <a:r>
              <a:rPr lang="en-US" baseline="0" dirty="0" smtClean="0"/>
              <a:t>To avoid these problems, applications may have to communicate directly  with inner layers rather than use the services provided by the adjacent layer.</a:t>
            </a:r>
            <a:endParaRPr lang="en-US" dirty="0" smtClean="0"/>
          </a:p>
          <a:p>
            <a:pPr>
              <a:spcBef>
                <a:spcPts val="1800"/>
              </a:spcBef>
            </a:pP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32</a:t>
            </a:fld>
            <a:endParaRPr lang="en-US"/>
          </a:p>
        </p:txBody>
      </p:sp>
      <p:sp>
        <p:nvSpPr>
          <p:cNvPr id="5" name="Title 2"/>
          <p:cNvSpPr>
            <a:spLocks noGrp="1"/>
          </p:cNvSpPr>
          <p:nvPr>
            <p:ph type="title"/>
          </p:nvPr>
        </p:nvSpPr>
        <p:spPr>
          <a:xfrm>
            <a:off x="457200" y="274638"/>
            <a:ext cx="8229600" cy="654032"/>
          </a:xfrm>
        </p:spPr>
        <p:txBody>
          <a:bodyPr>
            <a:normAutofit/>
          </a:bodyPr>
          <a:lstStyle/>
          <a:p>
            <a:r>
              <a:rPr lang="en-US" sz="2000" dirty="0" smtClean="0"/>
              <a:t>Example (cont … 2)</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430"/>
          </a:xfrm>
        </p:spPr>
        <p:txBody>
          <a:bodyPr/>
          <a:lstStyle/>
          <a:p>
            <a:pPr>
              <a:spcBef>
                <a:spcPts val="1800"/>
              </a:spcBef>
            </a:pPr>
            <a:r>
              <a:rPr lang="en-US" dirty="0" smtClean="0"/>
              <a:t>After an overall system organization has been chosen, we need to make a decision on the approach to be used in decomposing sub-systems into modules. </a:t>
            </a:r>
          </a:p>
          <a:p>
            <a:pPr>
              <a:spcBef>
                <a:spcPts val="1800"/>
              </a:spcBef>
            </a:pPr>
            <a:r>
              <a:rPr lang="en-US" dirty="0" smtClean="0"/>
              <a:t>There is not a rigid distinction between system organization and modular decomposition. </a:t>
            </a:r>
          </a:p>
          <a:p>
            <a:pPr>
              <a:spcBef>
                <a:spcPts val="1800"/>
              </a:spcBef>
            </a:pPr>
            <a:r>
              <a:rPr lang="en-US" dirty="0" smtClean="0"/>
              <a:t>However, the components in modules are usually smaller than sub-systems, which allows alternative decomposition styles to be used.</a:t>
            </a:r>
            <a:endParaRPr lang="en-US"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Modular decomposition styles</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928670"/>
            <a:ext cx="8572560" cy="5929330"/>
          </a:xfrm>
        </p:spPr>
        <p:txBody>
          <a:bodyPr/>
          <a:lstStyle/>
          <a:p>
            <a:pPr marL="0" indent="0">
              <a:buNone/>
            </a:pPr>
            <a:r>
              <a:rPr lang="en-US" sz="2600" baseline="0" dirty="0" smtClean="0"/>
              <a:t>Distinction between sub-systems and modules:</a:t>
            </a:r>
          </a:p>
          <a:p>
            <a:r>
              <a:rPr lang="en-US" sz="2600" i="1" baseline="0" dirty="0" smtClean="0"/>
              <a:t>A sub-system </a:t>
            </a:r>
            <a:r>
              <a:rPr lang="en-US" sz="2600" baseline="0" dirty="0" smtClean="0"/>
              <a:t>is a system in its own right whose operation does not depend on the services provided by other sub-systems. Sub-systems are composed of modules and have defined interfaces, which are used for communication with other sub-systems.</a:t>
            </a:r>
          </a:p>
          <a:p>
            <a:r>
              <a:rPr lang="en-US" sz="2600" i="1" baseline="0" dirty="0" smtClean="0"/>
              <a:t>A module </a:t>
            </a:r>
            <a:r>
              <a:rPr lang="en-US" sz="2600" baseline="0" dirty="0" smtClean="0"/>
              <a:t>is normally a system component that provides one or more services to other modules. It makes use of services provided by other modules. It is not normally considered to be an independent system. Modules are usually composed from a number of other simpler system components.</a:t>
            </a:r>
            <a:endParaRPr lang="en-US" sz="26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34</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Modular decomposition styles (cont … 1)</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857232"/>
            <a:ext cx="8572560" cy="5715040"/>
          </a:xfrm>
        </p:spPr>
        <p:txBody>
          <a:bodyPr/>
          <a:lstStyle/>
          <a:p>
            <a:pPr marL="0" indent="0">
              <a:spcBef>
                <a:spcPts val="1200"/>
              </a:spcBef>
              <a:buNone/>
            </a:pPr>
            <a:r>
              <a:rPr lang="en-US" baseline="0" dirty="0" smtClean="0"/>
              <a:t>There are two main strategies to decompose a sub-system into modules:</a:t>
            </a:r>
          </a:p>
          <a:p>
            <a:pPr marL="533400" indent="-365125">
              <a:spcBef>
                <a:spcPts val="1200"/>
              </a:spcBef>
              <a:buClrTx/>
              <a:buSzPct val="100000"/>
              <a:buFont typeface="+mj-lt"/>
              <a:buAutoNum type="arabicPeriod"/>
            </a:pPr>
            <a:r>
              <a:rPr lang="en-US" sz="2400" i="1" baseline="0" dirty="0" smtClean="0"/>
              <a:t>Object-oriented decomposition, </a:t>
            </a:r>
            <a:r>
              <a:rPr lang="en-US" sz="2400" baseline="0" dirty="0" smtClean="0"/>
              <a:t>where a system is decomposed into a set of communicating objects.</a:t>
            </a:r>
          </a:p>
          <a:p>
            <a:pPr marL="533400" indent="-365125">
              <a:spcBef>
                <a:spcPts val="1200"/>
              </a:spcBef>
              <a:buClrTx/>
              <a:buSzPct val="100000"/>
              <a:buFont typeface="+mj-lt"/>
              <a:buAutoNum type="arabicPeriod"/>
            </a:pPr>
            <a:r>
              <a:rPr lang="en-US" sz="2400" i="1" dirty="0" smtClean="0"/>
              <a:t>Function -oriented pipelining, </a:t>
            </a:r>
            <a:r>
              <a:rPr lang="en-US" sz="2400" dirty="0" smtClean="0"/>
              <a:t>where </a:t>
            </a:r>
            <a:r>
              <a:rPr lang="en-US" sz="2400" baseline="0" dirty="0" smtClean="0"/>
              <a:t>a system is </a:t>
            </a:r>
            <a:r>
              <a:rPr lang="en-US" sz="2400" dirty="0" smtClean="0"/>
              <a:t>decomposed into functional modules that accept input data and transform it into output data.</a:t>
            </a:r>
          </a:p>
          <a:p>
            <a:pPr marL="0" indent="0">
              <a:spcBef>
                <a:spcPts val="1200"/>
              </a:spcBef>
              <a:buClrTx/>
              <a:buSzPct val="100000"/>
              <a:buNone/>
            </a:pPr>
            <a:r>
              <a:rPr lang="en-US" sz="2800" baseline="0" dirty="0" smtClean="0"/>
              <a:t>In the object-oriented approach, modules are objects with private state and defined operations on that state. In the pipelining model, modules </a:t>
            </a:r>
            <a:r>
              <a:rPr lang="en-US" sz="2800" dirty="0" smtClean="0"/>
              <a:t>are functional transformations. In both cases, modules may be implemented as sequential components or as processes.</a:t>
            </a:r>
            <a:endParaRPr lang="en-US" sz="28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35</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Modular decomposition styles (cont … 2)</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929330"/>
            <a:ext cx="8229600" cy="571504"/>
          </a:xfrm>
        </p:spPr>
        <p:txBody>
          <a:bodyPr/>
          <a:lstStyle/>
          <a:p>
            <a:pPr algn="ctr"/>
            <a:r>
              <a:rPr lang="en-US" sz="2000" dirty="0" smtClean="0"/>
              <a:t>Figure 5 An object model of an invoice processing system</a:t>
            </a:r>
            <a:endParaRPr lang="en-US" sz="2000"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36</a:t>
            </a:fld>
            <a:endParaRPr lang="en-US"/>
          </a:p>
        </p:txBody>
      </p:sp>
      <p:pic>
        <p:nvPicPr>
          <p:cNvPr id="28674" name="Picture 2"/>
          <p:cNvPicPr>
            <a:picLocks noChangeAspect="1" noChangeArrowheads="1"/>
          </p:cNvPicPr>
          <p:nvPr/>
        </p:nvPicPr>
        <p:blipFill>
          <a:blip r:embed="rId2"/>
          <a:srcRect/>
          <a:stretch>
            <a:fillRect/>
          </a:stretch>
        </p:blipFill>
        <p:spPr bwMode="auto">
          <a:xfrm>
            <a:off x="357158" y="928670"/>
            <a:ext cx="8501122" cy="500066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430"/>
          </a:xfrm>
        </p:spPr>
        <p:txBody>
          <a:bodyPr/>
          <a:lstStyle/>
          <a:p>
            <a:r>
              <a:rPr lang="en-US" baseline="0" dirty="0" smtClean="0"/>
              <a:t>An object-oriented, architectural model structures the system into a set of loosely coupled, objects with well-defined interfaces. Objects call on the services offered by other objects. </a:t>
            </a:r>
          </a:p>
          <a:p>
            <a:r>
              <a:rPr lang="en-US" baseline="0" dirty="0" smtClean="0"/>
              <a:t>Figure 5 is an example of an object-oriented architectural model of an invoice processing system. </a:t>
            </a:r>
          </a:p>
          <a:p>
            <a:r>
              <a:rPr lang="en-US" baseline="0" dirty="0" smtClean="0"/>
              <a:t>This system can issue invoices to customers, receive payments, and issue receipts for these payments and reminders for unpaid invoices. </a:t>
            </a:r>
            <a:endParaRPr lang="en-US"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Object-oriented decomposition </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5857916"/>
          </a:xfrm>
        </p:spPr>
        <p:txBody>
          <a:bodyPr/>
          <a:lstStyle/>
          <a:p>
            <a:pPr>
              <a:spcBef>
                <a:spcPts val="1800"/>
              </a:spcBef>
            </a:pPr>
            <a:r>
              <a:rPr lang="en-US" sz="2400" baseline="0" dirty="0" smtClean="0"/>
              <a:t>An object-oriented decomposition is concerned with object classes, their attributes and their operations. Objects are created from these classes and some control model is used to coordinate object operations. </a:t>
            </a:r>
          </a:p>
          <a:p>
            <a:pPr>
              <a:spcBef>
                <a:spcPts val="1800"/>
              </a:spcBef>
            </a:pPr>
            <a:r>
              <a:rPr lang="en-US" sz="2400" baseline="0" dirty="0" smtClean="0"/>
              <a:t>The advantages of the object-oriented approach are well known, the implementation of objects can be modified without affecting other objects. Objects are often representations of real-world entities so the structure of the system is readily understandable</a:t>
            </a:r>
            <a:r>
              <a:rPr lang="en-US" sz="2400" dirty="0" smtClean="0"/>
              <a:t> and </a:t>
            </a:r>
            <a:r>
              <a:rPr lang="en-US" sz="2400" baseline="0" dirty="0" smtClean="0"/>
              <a:t>objects can be reused. </a:t>
            </a:r>
          </a:p>
          <a:p>
            <a:pPr>
              <a:spcBef>
                <a:spcPts val="1800"/>
              </a:spcBef>
            </a:pPr>
            <a:r>
              <a:rPr lang="en-US" sz="2400" baseline="0" dirty="0" smtClean="0"/>
              <a:t>However, the object-oriented approach does have disadvantages. To use services, objects must explicitly reference the name and the interface of other objects. </a:t>
            </a:r>
            <a:endParaRPr lang="en-US" sz="24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38</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Object-oriented decomposition (cont … 1)</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6992"/>
          </a:xfrm>
        </p:spPr>
        <p:txBody>
          <a:bodyPr/>
          <a:lstStyle/>
          <a:p>
            <a:pPr>
              <a:spcBef>
                <a:spcPts val="1200"/>
              </a:spcBef>
            </a:pPr>
            <a:r>
              <a:rPr lang="en-US" sz="2600" dirty="0" smtClean="0"/>
              <a:t>Functional transformations process their inputs and produce outputs. </a:t>
            </a:r>
          </a:p>
          <a:p>
            <a:pPr>
              <a:spcBef>
                <a:spcPts val="1200"/>
              </a:spcBef>
            </a:pPr>
            <a:r>
              <a:rPr lang="en-US" sz="2600" dirty="0" smtClean="0"/>
              <a:t>Data flows from one to another and is transformed as it moves through the sequence. </a:t>
            </a:r>
          </a:p>
          <a:p>
            <a:pPr>
              <a:spcBef>
                <a:spcPts val="1200"/>
              </a:spcBef>
            </a:pPr>
            <a:r>
              <a:rPr lang="en-US" sz="2600" dirty="0" smtClean="0"/>
              <a:t>Each processing step is implemented as a transform. </a:t>
            </a:r>
          </a:p>
          <a:p>
            <a:pPr>
              <a:spcBef>
                <a:spcPts val="1200"/>
              </a:spcBef>
            </a:pPr>
            <a:r>
              <a:rPr lang="en-US" sz="2600" dirty="0" smtClean="0"/>
              <a:t>Input data flows through these transforms until converted to output. </a:t>
            </a:r>
          </a:p>
          <a:p>
            <a:pPr>
              <a:spcBef>
                <a:spcPts val="1200"/>
              </a:spcBef>
            </a:pPr>
            <a:r>
              <a:rPr lang="en-US" sz="2600" dirty="0" smtClean="0"/>
              <a:t>The transformations may execute sequentially or in parallel. </a:t>
            </a:r>
          </a:p>
          <a:p>
            <a:pPr>
              <a:spcBef>
                <a:spcPts val="1200"/>
              </a:spcBef>
            </a:pPr>
            <a:r>
              <a:rPr lang="en-US" sz="2600" dirty="0" smtClean="0"/>
              <a:t>The data can be processed by each transform item by item or in a single batch.</a:t>
            </a:r>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Function-oriented pipelining</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a:xfrm>
            <a:off x="457200" y="785794"/>
            <a:ext cx="8229600" cy="5857916"/>
          </a:xfrm>
        </p:spPr>
        <p:txBody>
          <a:bodyPr/>
          <a:lstStyle/>
          <a:p>
            <a:pPr>
              <a:spcBef>
                <a:spcPts val="1200"/>
              </a:spcBef>
            </a:pPr>
            <a:r>
              <a:rPr lang="en-US" sz="2800" baseline="0" dirty="0" smtClean="0"/>
              <a:t>Large systems are always decomposed into sub-systems that provide some related set of services. </a:t>
            </a:r>
          </a:p>
          <a:p>
            <a:pPr>
              <a:spcBef>
                <a:spcPts val="1200"/>
              </a:spcBef>
            </a:pPr>
            <a:r>
              <a:rPr lang="en-US" sz="2800" baseline="0" dirty="0" smtClean="0"/>
              <a:t>Architectural design process</a:t>
            </a:r>
            <a:r>
              <a:rPr lang="en-US" sz="2800" dirty="0" smtClean="0"/>
              <a:t> </a:t>
            </a:r>
            <a:r>
              <a:rPr lang="en-US" sz="2800" baseline="0" dirty="0" smtClean="0"/>
              <a:t>is:</a:t>
            </a:r>
          </a:p>
          <a:p>
            <a:pPr lvl="1">
              <a:spcBef>
                <a:spcPts val="1200"/>
              </a:spcBef>
            </a:pPr>
            <a:r>
              <a:rPr lang="en-US" sz="2400" baseline="0" dirty="0" smtClean="0"/>
              <a:t>The initial design process of identifying these sub-systems and establishing a framework for sub-system control and communications </a:t>
            </a:r>
          </a:p>
          <a:p>
            <a:pPr lvl="1">
              <a:spcBef>
                <a:spcPts val="1200"/>
              </a:spcBef>
            </a:pPr>
            <a:r>
              <a:rPr lang="en-US" sz="2400" baseline="0" dirty="0" smtClean="0"/>
              <a:t>Concerned with establishing a basic structural framework that identifies the major components of a system and the communications between these components. </a:t>
            </a:r>
          </a:p>
          <a:p>
            <a:pPr>
              <a:spcBef>
                <a:spcPts val="1200"/>
              </a:spcBef>
            </a:pPr>
            <a:r>
              <a:rPr lang="en-US" sz="2800" baseline="0" dirty="0" smtClean="0"/>
              <a:t>The output of this design process is a description of the software architecture.</a:t>
            </a:r>
          </a:p>
        </p:txBody>
      </p:sp>
      <p:sp>
        <p:nvSpPr>
          <p:cNvPr id="3" name="Title 2"/>
          <p:cNvSpPr>
            <a:spLocks noGrp="1"/>
          </p:cNvSpPr>
          <p:nvPr>
            <p:ph type="title"/>
          </p:nvPr>
        </p:nvSpPr>
        <p:spPr>
          <a:xfrm>
            <a:off x="457200" y="274638"/>
            <a:ext cx="8229600" cy="582594"/>
          </a:xfrm>
        </p:spPr>
        <p:txBody>
          <a:bodyPr>
            <a:normAutofit fontScale="90000"/>
          </a:bodyPr>
          <a:lstStyle/>
          <a:p>
            <a:pPr fontAlgn="auto">
              <a:spcAft>
                <a:spcPts val="0"/>
              </a:spcAft>
              <a:defRPr/>
            </a:pPr>
            <a:r>
              <a:rPr lang="en-US" dirty="0" smtClean="0"/>
              <a:t>Definition</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637246"/>
            <a:ext cx="8229600" cy="649274"/>
          </a:xfrm>
        </p:spPr>
        <p:txBody>
          <a:bodyPr/>
          <a:lstStyle/>
          <a:p>
            <a:pPr algn="ctr">
              <a:buNone/>
            </a:pPr>
            <a:r>
              <a:rPr lang="en-US" sz="2000" dirty="0" smtClean="0"/>
              <a:t>Figure 11.6 A pipeline model of an invoice processing system</a:t>
            </a:r>
            <a:endParaRPr lang="en-US" sz="2000" dirty="0"/>
          </a:p>
        </p:txBody>
      </p:sp>
      <p:sp>
        <p:nvSpPr>
          <p:cNvPr id="3" name="Title 2"/>
          <p:cNvSpPr>
            <a:spLocks noGrp="1"/>
          </p:cNvSpPr>
          <p:nvPr>
            <p:ph type="title"/>
          </p:nvPr>
        </p:nvSpPr>
        <p:spPr>
          <a:xfrm>
            <a:off x="457200" y="274638"/>
            <a:ext cx="8229600" cy="654032"/>
          </a:xfrm>
        </p:spPr>
        <p:txBody>
          <a:bodyPr>
            <a:normAutofit fontScale="90000"/>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40</a:t>
            </a:fld>
            <a:endParaRPr lang="en-US"/>
          </a:p>
        </p:txBody>
      </p:sp>
      <p:pic>
        <p:nvPicPr>
          <p:cNvPr id="29698" name="Picture 2"/>
          <p:cNvPicPr>
            <a:picLocks noChangeAspect="1" noChangeArrowheads="1"/>
          </p:cNvPicPr>
          <p:nvPr/>
        </p:nvPicPr>
        <p:blipFill>
          <a:blip r:embed="rId2"/>
          <a:srcRect/>
          <a:stretch>
            <a:fillRect/>
          </a:stretch>
        </p:blipFill>
        <p:spPr bwMode="auto">
          <a:xfrm>
            <a:off x="357158" y="1071546"/>
            <a:ext cx="8523439" cy="4213231"/>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5857916"/>
          </a:xfrm>
        </p:spPr>
        <p:txBody>
          <a:bodyPr/>
          <a:lstStyle/>
          <a:p>
            <a:pPr>
              <a:spcBef>
                <a:spcPts val="1200"/>
              </a:spcBef>
            </a:pPr>
            <a:r>
              <a:rPr lang="en-US" sz="2400" baseline="0" dirty="0" smtClean="0"/>
              <a:t>An </a:t>
            </a:r>
            <a:r>
              <a:rPr lang="en-US" sz="2400" baseline="0" dirty="0" err="1" smtClean="0"/>
              <a:t>organisation</a:t>
            </a:r>
            <a:r>
              <a:rPr lang="en-US" sz="2400" baseline="0" dirty="0" smtClean="0"/>
              <a:t> has issued invoices to customers. Once a week, payments that have been made are reconciled with the invoices. </a:t>
            </a:r>
          </a:p>
          <a:p>
            <a:pPr lvl="1">
              <a:spcBef>
                <a:spcPts val="1200"/>
              </a:spcBef>
            </a:pPr>
            <a:r>
              <a:rPr lang="en-US" sz="2400" baseline="0" dirty="0" smtClean="0"/>
              <a:t>For those invoices that have been paid, a receipt is issued. </a:t>
            </a:r>
          </a:p>
          <a:p>
            <a:pPr lvl="1">
              <a:spcBef>
                <a:spcPts val="1200"/>
              </a:spcBef>
            </a:pPr>
            <a:r>
              <a:rPr lang="en-US" sz="2400" baseline="0" dirty="0" smtClean="0"/>
              <a:t>For those invoices that have not been paid within the allowed payment time, a reminder is issued.</a:t>
            </a:r>
          </a:p>
          <a:p>
            <a:pPr>
              <a:spcBef>
                <a:spcPts val="1200"/>
              </a:spcBef>
            </a:pPr>
            <a:r>
              <a:rPr lang="en-US" sz="2400" baseline="0" dirty="0" smtClean="0"/>
              <a:t>This is a model of only part of the invoice processing system; alternative transformations would be used for the issue of invoices. </a:t>
            </a:r>
          </a:p>
          <a:p>
            <a:pPr>
              <a:spcBef>
                <a:spcPts val="1200"/>
              </a:spcBef>
            </a:pPr>
            <a:r>
              <a:rPr lang="en-US" sz="2400" baseline="0" dirty="0" smtClean="0"/>
              <a:t>Notice the difference between this and its object-oriented equivalent discussed in the previous section. The object model is more abstract as it does not include information about the sequence of operations.</a:t>
            </a:r>
            <a:endParaRPr lang="en-US" sz="24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41</a:t>
            </a:fld>
            <a:endParaRPr lang="en-US"/>
          </a:p>
        </p:txBody>
      </p:sp>
      <p:sp>
        <p:nvSpPr>
          <p:cNvPr id="5" name="Title 2"/>
          <p:cNvSpPr>
            <a:spLocks noGrp="1"/>
          </p:cNvSpPr>
          <p:nvPr>
            <p:ph type="title"/>
          </p:nvPr>
        </p:nvSpPr>
        <p:spPr>
          <a:xfrm>
            <a:off x="457200" y="274638"/>
            <a:ext cx="8229600" cy="511156"/>
          </a:xfrm>
        </p:spPr>
        <p:txBody>
          <a:bodyPr>
            <a:normAutofit/>
          </a:bodyPr>
          <a:lstStyle/>
          <a:p>
            <a:r>
              <a:rPr lang="en-US" sz="2000" dirty="0" smtClean="0"/>
              <a:t>Example (cont … 1)</a:t>
            </a: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430"/>
          </a:xfrm>
        </p:spPr>
        <p:txBody>
          <a:bodyPr/>
          <a:lstStyle/>
          <a:p>
            <a:pPr>
              <a:spcBef>
                <a:spcPts val="1200"/>
              </a:spcBef>
              <a:buNone/>
            </a:pPr>
            <a:r>
              <a:rPr lang="en-US" baseline="0" dirty="0" smtClean="0"/>
              <a:t>The advantages of this architecture are:</a:t>
            </a:r>
          </a:p>
          <a:p>
            <a:pPr marL="533400" indent="-425450">
              <a:spcBef>
                <a:spcPts val="1200"/>
              </a:spcBef>
              <a:buClrTx/>
              <a:buSzPct val="100000"/>
              <a:buFont typeface="+mj-lt"/>
              <a:buAutoNum type="arabicPeriod"/>
            </a:pPr>
            <a:r>
              <a:rPr lang="en-US" baseline="0" dirty="0" smtClean="0"/>
              <a:t>It supports the reuse of transformations.</a:t>
            </a:r>
          </a:p>
          <a:p>
            <a:pPr marL="533400" indent="-425450">
              <a:spcBef>
                <a:spcPts val="1200"/>
              </a:spcBef>
              <a:buClrTx/>
              <a:buSzPct val="100000"/>
              <a:buFont typeface="+mj-lt"/>
              <a:buAutoNum type="arabicPeriod"/>
            </a:pPr>
            <a:r>
              <a:rPr lang="en-US" baseline="0" dirty="0" smtClean="0"/>
              <a:t>It is intuitive in that many people think of their work in terms of input and output processing.</a:t>
            </a:r>
          </a:p>
          <a:p>
            <a:pPr marL="533400" indent="-425450">
              <a:spcBef>
                <a:spcPts val="1200"/>
              </a:spcBef>
              <a:buClrTx/>
              <a:buSzPct val="100000"/>
              <a:buFont typeface="+mj-lt"/>
              <a:buAutoNum type="arabicPeriod"/>
            </a:pPr>
            <a:r>
              <a:rPr lang="en-US" baseline="0" dirty="0" smtClean="0"/>
              <a:t>Evolving the system by adding new transformations is usually straightforward.</a:t>
            </a:r>
          </a:p>
          <a:p>
            <a:pPr marL="533400" indent="-425450">
              <a:spcBef>
                <a:spcPts val="1200"/>
              </a:spcBef>
              <a:buClrTx/>
              <a:buSzPct val="100000"/>
              <a:buFont typeface="+mj-lt"/>
              <a:buAutoNum type="arabicPeriod"/>
            </a:pPr>
            <a:r>
              <a:rPr lang="en-US" baseline="0" dirty="0" smtClean="0"/>
              <a:t>It is simple to implement either as a concurrent or a sequential system.</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42</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Function-oriented pipelining (cont … 1)</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643998" cy="5643602"/>
          </a:xfrm>
        </p:spPr>
        <p:txBody>
          <a:bodyPr/>
          <a:lstStyle/>
          <a:p>
            <a:pPr>
              <a:spcBef>
                <a:spcPts val="1800"/>
              </a:spcBef>
            </a:pPr>
            <a:r>
              <a:rPr lang="en-US" sz="2800" baseline="0" dirty="0" smtClean="0"/>
              <a:t>The principal problem with this style is that there has to be a common format for data transfer that can be recognized by all transformations. </a:t>
            </a:r>
          </a:p>
          <a:p>
            <a:pPr>
              <a:spcBef>
                <a:spcPts val="1800"/>
              </a:spcBef>
            </a:pPr>
            <a:r>
              <a:rPr lang="en-US" sz="2800" baseline="0" dirty="0" smtClean="0"/>
              <a:t>Each transformation must either agree with its communicating transformations on the format of the data that will be processed or with a standard format for all data communicated must be imposed. </a:t>
            </a:r>
          </a:p>
          <a:p>
            <a:pPr>
              <a:spcBef>
                <a:spcPts val="1800"/>
              </a:spcBef>
            </a:pPr>
            <a:r>
              <a:rPr lang="en-US" sz="2800" baseline="0" dirty="0" smtClean="0"/>
              <a:t>The latter is the only feasible approach when transformations are standalone and reusable. </a:t>
            </a:r>
            <a:endParaRPr lang="en-US" sz="28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43</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Function-oriented pipelining (cont … 2)</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430"/>
          </a:xfrm>
        </p:spPr>
        <p:txBody>
          <a:bodyPr/>
          <a:lstStyle/>
          <a:p>
            <a:r>
              <a:rPr lang="en-US" dirty="0" smtClean="0"/>
              <a:t>Interactive systems are difficult to write using the pipelining model because of the need for a stream of data to be processed. </a:t>
            </a:r>
          </a:p>
          <a:p>
            <a:r>
              <a:rPr lang="en-US" dirty="0" smtClean="0"/>
              <a:t>While simple textual input and output can be modeled in this way, graphical user interfaces have more complex.  </a:t>
            </a:r>
          </a:p>
          <a:p>
            <a:r>
              <a:rPr lang="en-US" dirty="0" smtClean="0"/>
              <a:t>I/O formats and control, which is based on events such as mouse clicks or menu selections. </a:t>
            </a:r>
          </a:p>
          <a:p>
            <a:r>
              <a:rPr lang="en-US" dirty="0" smtClean="0"/>
              <a:t>It is difficult to translate this into a form compatible with the pipelining model.</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44</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Function-oriented pipelining (cont … 2)</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643998" cy="5786478"/>
          </a:xfrm>
        </p:spPr>
        <p:txBody>
          <a:bodyPr/>
          <a:lstStyle/>
          <a:p>
            <a:r>
              <a:rPr lang="en-US" sz="2600" dirty="0" smtClean="0"/>
              <a:t>The models for structuring a system are concerned with how a system is decomposed into sub-systems. </a:t>
            </a:r>
          </a:p>
          <a:p>
            <a:r>
              <a:rPr lang="en-US" sz="2600" dirty="0" smtClean="0"/>
              <a:t>To work as a system, sub-systems must be controlled so that their services are delivered to the right place at the right time. </a:t>
            </a:r>
          </a:p>
          <a:p>
            <a:r>
              <a:rPr lang="en-US" sz="2600" dirty="0" smtClean="0"/>
              <a:t>Structural models do not (and should not) include control information. Rather, the architect should organize the sub-systems according to some control model that supplements the structure model that is used. </a:t>
            </a:r>
          </a:p>
          <a:p>
            <a:r>
              <a:rPr lang="en-US" sz="2600" dirty="0" smtClean="0"/>
              <a:t>Control models at the architectural level are concerned with the control flow between sub-systems.</a:t>
            </a:r>
            <a:endParaRPr lang="en-US" sz="2600"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Control styles</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785794"/>
            <a:ext cx="8715436" cy="5857916"/>
          </a:xfrm>
        </p:spPr>
        <p:txBody>
          <a:bodyPr/>
          <a:lstStyle/>
          <a:p>
            <a:pPr marL="0" indent="0">
              <a:spcBef>
                <a:spcPts val="1200"/>
              </a:spcBef>
              <a:buNone/>
            </a:pPr>
            <a:r>
              <a:rPr lang="en-US" baseline="0" dirty="0" smtClean="0"/>
              <a:t>There are two generic control styles that are used in software systems:</a:t>
            </a:r>
          </a:p>
          <a:p>
            <a:pPr>
              <a:spcBef>
                <a:spcPts val="1200"/>
              </a:spcBef>
            </a:pPr>
            <a:r>
              <a:rPr lang="en-US" i="1" baseline="0" dirty="0" err="1" smtClean="0"/>
              <a:t>Centralised</a:t>
            </a:r>
            <a:r>
              <a:rPr lang="en-US" i="1" baseline="0" dirty="0" smtClean="0"/>
              <a:t> control, </a:t>
            </a:r>
            <a:r>
              <a:rPr lang="en-US" baseline="0" dirty="0" smtClean="0"/>
              <a:t>One sub-system has overall responsibility for control and starts and stops other sub-systems. It may also devolve control to another subsystem but will expect to have this control responsibility returned to it.</a:t>
            </a:r>
          </a:p>
          <a:p>
            <a:pPr>
              <a:spcBef>
                <a:spcPts val="1200"/>
              </a:spcBef>
            </a:pPr>
            <a:r>
              <a:rPr lang="en-US" i="1" baseline="0" dirty="0" smtClean="0"/>
              <a:t>Event-based control, </a:t>
            </a:r>
            <a:r>
              <a:rPr lang="en-US" baseline="0" dirty="0" smtClean="0"/>
              <a:t>Rather than control information being embedded in a subsystem, each sub-system can respond to externally generated events. These events might come from other sub-systems or from the environment of the system.</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46</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Control styles (cont… 1)</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49868"/>
          </a:xfrm>
        </p:spPr>
        <p:txBody>
          <a:bodyPr/>
          <a:lstStyle/>
          <a:p>
            <a:r>
              <a:rPr lang="en-US" dirty="0" smtClean="0"/>
              <a:t>In a centralized control model, one sub-system is designated as the system controller and has responsibility for managing the execution of other sub-systems. </a:t>
            </a:r>
          </a:p>
          <a:p>
            <a:r>
              <a:rPr lang="en-US" dirty="0" smtClean="0"/>
              <a:t>Centralized control models fall into two classes, depending on whether the controlled sub-systems execute sequentially or in parallel.</a:t>
            </a:r>
            <a:endParaRPr lang="en-US"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err="1" smtClean="0"/>
              <a:t>Centralised</a:t>
            </a:r>
            <a:r>
              <a:rPr lang="en-US" dirty="0" smtClean="0"/>
              <a:t> control</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715436" cy="5786478"/>
          </a:xfrm>
        </p:spPr>
        <p:txBody>
          <a:bodyPr/>
          <a:lstStyle/>
          <a:p>
            <a:pPr>
              <a:spcBef>
                <a:spcPts val="1200"/>
              </a:spcBef>
            </a:pPr>
            <a:r>
              <a:rPr lang="en-US" sz="2400" i="1" dirty="0" smtClean="0"/>
              <a:t>The call–return model, </a:t>
            </a:r>
            <a:r>
              <a:rPr lang="en-US" sz="2400" dirty="0" smtClean="0"/>
              <a:t>the familiar top-down subroutine model where control starts at the top of a subroutine hierarchy and, through subroutine calls, passes to lower levels in the tree. The subroutine model is only applicable to sequential systems.</a:t>
            </a:r>
          </a:p>
          <a:p>
            <a:pPr>
              <a:spcBef>
                <a:spcPts val="1200"/>
              </a:spcBef>
            </a:pPr>
            <a:r>
              <a:rPr lang="en-US" sz="2400" i="1" dirty="0" smtClean="0"/>
              <a:t>The manager model, </a:t>
            </a:r>
            <a:r>
              <a:rPr lang="en-US" sz="2400" dirty="0" smtClean="0"/>
              <a:t>applicable to concurrent systems. One system component is designated as a system manager and controls the starting, stopping and coordination of other system processes. A process is a sub-system or module that can execute in parallel with other processes. A form of this model may also be applied in sequential systems where a management routine calls particular sub-systems depending on the values of some state variables. This is usually implemented as a case statement.</a:t>
            </a:r>
            <a:endParaRPr lang="en-US" sz="24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48</a:t>
            </a:fld>
            <a:endParaRPr lang="en-US"/>
          </a:p>
        </p:txBody>
      </p:sp>
      <p:sp>
        <p:nvSpPr>
          <p:cNvPr id="5" name="Title 2"/>
          <p:cNvSpPr>
            <a:spLocks noGrp="1"/>
          </p:cNvSpPr>
          <p:nvPr>
            <p:ph type="title"/>
          </p:nvPr>
        </p:nvSpPr>
        <p:spPr>
          <a:xfrm>
            <a:off x="457200" y="274638"/>
            <a:ext cx="8229600" cy="654032"/>
          </a:xfrm>
        </p:spPr>
        <p:txBody>
          <a:bodyPr>
            <a:normAutofit/>
          </a:bodyPr>
          <a:lstStyle/>
          <a:p>
            <a:r>
              <a:rPr lang="en-US" sz="2000" dirty="0" err="1" smtClean="0"/>
              <a:t>Centralised</a:t>
            </a:r>
            <a:r>
              <a:rPr lang="en-US" sz="2000" dirty="0" smtClean="0"/>
              <a:t> control (cont … 1)</a:t>
            </a: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500702"/>
            <a:ext cx="8229600" cy="577836"/>
          </a:xfrm>
        </p:spPr>
        <p:txBody>
          <a:bodyPr/>
          <a:lstStyle/>
          <a:p>
            <a:pPr algn="ctr"/>
            <a:r>
              <a:rPr lang="en-US" sz="2000" dirty="0" smtClean="0"/>
              <a:t>Figure 7 The call–return model of control</a:t>
            </a:r>
            <a:endParaRPr lang="en-US" sz="2000" dirty="0"/>
          </a:p>
        </p:txBody>
      </p:sp>
      <p:sp>
        <p:nvSpPr>
          <p:cNvPr id="3" name="Title 2"/>
          <p:cNvSpPr>
            <a:spLocks noGrp="1"/>
          </p:cNvSpPr>
          <p:nvPr>
            <p:ph type="title"/>
          </p:nvPr>
        </p:nvSpPr>
        <p:spPr>
          <a:xfrm>
            <a:off x="457200" y="274638"/>
            <a:ext cx="8229600" cy="654032"/>
          </a:xfrm>
        </p:spPr>
        <p:txBody>
          <a:bodyPr>
            <a:normAutofit fontScale="90000"/>
          </a:bodyPr>
          <a:lstStyle/>
          <a:p>
            <a:r>
              <a:rPr lang="en-US" dirty="0" smtClean="0"/>
              <a:t>Example 1</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49</a:t>
            </a:fld>
            <a:endParaRPr lang="en-US"/>
          </a:p>
        </p:txBody>
      </p:sp>
      <p:pic>
        <p:nvPicPr>
          <p:cNvPr id="30722" name="Picture 2"/>
          <p:cNvPicPr>
            <a:picLocks noChangeAspect="1" noChangeArrowheads="1"/>
          </p:cNvPicPr>
          <p:nvPr/>
        </p:nvPicPr>
        <p:blipFill>
          <a:blip r:embed="rId2"/>
          <a:srcRect/>
          <a:stretch>
            <a:fillRect/>
          </a:stretch>
        </p:blipFill>
        <p:spPr bwMode="auto">
          <a:xfrm>
            <a:off x="357190" y="1231956"/>
            <a:ext cx="8501090" cy="379883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929354"/>
          </a:xfrm>
        </p:spPr>
        <p:txBody>
          <a:bodyPr/>
          <a:lstStyle/>
          <a:p>
            <a:pPr marL="0" indent="0">
              <a:buNone/>
            </a:pPr>
            <a:r>
              <a:rPr lang="en-US" sz="2800" baseline="0" dirty="0" smtClean="0"/>
              <a:t>Three advantages of explicitly designing and documenting a software architecture:</a:t>
            </a:r>
          </a:p>
          <a:p>
            <a:pPr lvl="1"/>
            <a:r>
              <a:rPr lang="en-US" sz="2400" i="1" baseline="0" dirty="0" smtClean="0"/>
              <a:t>Stakeholder communication, </a:t>
            </a:r>
            <a:r>
              <a:rPr lang="en-US" sz="2400" baseline="0" dirty="0" smtClean="0"/>
              <a:t>The architecture is a high-level presentation of the system that may be used as a focus for discussion by a range of different stakeholders.</a:t>
            </a:r>
          </a:p>
          <a:p>
            <a:pPr lvl="1"/>
            <a:r>
              <a:rPr lang="en-US" sz="2400" i="1" baseline="0" dirty="0" smtClean="0"/>
              <a:t>System analysis, </a:t>
            </a:r>
            <a:r>
              <a:rPr lang="en-US" sz="2400" baseline="0" dirty="0" smtClean="0"/>
              <a:t>Making the system architecture explicit at an early stage in the system development requires some analysis. </a:t>
            </a:r>
            <a:endParaRPr lang="en-US" sz="2400" i="1" baseline="0" dirty="0" smtClean="0"/>
          </a:p>
          <a:p>
            <a:pPr lvl="1"/>
            <a:r>
              <a:rPr lang="en-US" sz="2400" i="1" baseline="0" dirty="0" smtClean="0"/>
              <a:t>Large-scale</a:t>
            </a:r>
            <a:r>
              <a:rPr lang="en-US" sz="2400" i="1" dirty="0" smtClean="0"/>
              <a:t> </a:t>
            </a:r>
            <a:r>
              <a:rPr lang="en-US" sz="2400" i="1" baseline="0" dirty="0" smtClean="0"/>
              <a:t>reuse, </a:t>
            </a:r>
            <a:r>
              <a:rPr lang="en-US" sz="2400" baseline="0" dirty="0" smtClean="0"/>
              <a:t>A system architecture model is a compact, manageable description of how a system is organized and how the components interoperate.</a:t>
            </a:r>
            <a:r>
              <a:rPr lang="en-US" sz="2400" i="1" baseline="0" dirty="0" smtClean="0"/>
              <a:t> </a:t>
            </a:r>
            <a:r>
              <a:rPr lang="en-US" sz="2400" baseline="0" dirty="0" smtClean="0"/>
              <a:t>The system architecture is often the same for systems with similar requirements and so can support large-scale software reuse.</a:t>
            </a:r>
            <a:endParaRPr lang="en-US" sz="2400" dirty="0"/>
          </a:p>
        </p:txBody>
      </p:sp>
      <p:sp>
        <p:nvSpPr>
          <p:cNvPr id="4" name="Title 2"/>
          <p:cNvSpPr>
            <a:spLocks noGrp="1"/>
          </p:cNvSpPr>
          <p:nvPr>
            <p:ph type="title"/>
          </p:nvPr>
        </p:nvSpPr>
        <p:spPr>
          <a:xfrm>
            <a:off x="457200" y="274638"/>
            <a:ext cx="8229600" cy="582594"/>
          </a:xfrm>
        </p:spPr>
        <p:txBody>
          <a:bodyPr>
            <a:normAutofit/>
          </a:bodyPr>
          <a:lstStyle/>
          <a:p>
            <a:pPr fontAlgn="auto">
              <a:spcAft>
                <a:spcPts val="0"/>
              </a:spcAft>
              <a:defRPr/>
            </a:pPr>
            <a:r>
              <a:rPr lang="en-US" sz="2000" dirty="0" smtClean="0"/>
              <a:t>Definition (cont … 1)</a:t>
            </a:r>
            <a:endParaRPr lang="en-US" sz="2000" dirty="0"/>
          </a:p>
        </p:txBody>
      </p:sp>
      <p:sp>
        <p:nvSpPr>
          <p:cNvPr id="5" name="Slide Number Placeholder 4"/>
          <p:cNvSpPr>
            <a:spLocks noGrp="1"/>
          </p:cNvSpPr>
          <p:nvPr>
            <p:ph type="sldNum" sz="quarter" idx="12"/>
          </p:nvPr>
        </p:nvSpPr>
        <p:spPr/>
        <p:txBody>
          <a:bodyPr/>
          <a:lstStyle/>
          <a:p>
            <a:pPr>
              <a:defRPr/>
            </a:pPr>
            <a:fld id="{39367793-0344-48D1-A991-E6CCAC1CE80F}"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857232"/>
            <a:ext cx="8572560" cy="5715040"/>
          </a:xfrm>
        </p:spPr>
        <p:txBody>
          <a:bodyPr/>
          <a:lstStyle/>
          <a:p>
            <a:pPr>
              <a:spcBef>
                <a:spcPts val="1200"/>
              </a:spcBef>
            </a:pPr>
            <a:r>
              <a:rPr lang="en-US" baseline="0" dirty="0" smtClean="0"/>
              <a:t>The main program can call Routines 1, 2 and 3; </a:t>
            </a:r>
          </a:p>
          <a:p>
            <a:pPr lvl="1">
              <a:spcBef>
                <a:spcPts val="1200"/>
              </a:spcBef>
            </a:pPr>
            <a:r>
              <a:rPr lang="en-US" sz="2400" baseline="0" dirty="0" smtClean="0"/>
              <a:t>Routine I can call Routines 1.2 or 1.2; </a:t>
            </a:r>
          </a:p>
          <a:p>
            <a:pPr lvl="1">
              <a:spcBef>
                <a:spcPts val="1200"/>
              </a:spcBef>
            </a:pPr>
            <a:r>
              <a:rPr lang="en-US" sz="2400" baseline="0" dirty="0" smtClean="0"/>
              <a:t>Routine 3 can call Routines 3.1 or 3.2; and so on. </a:t>
            </a:r>
          </a:p>
          <a:p>
            <a:pPr>
              <a:spcBef>
                <a:spcPts val="1200"/>
              </a:spcBef>
            </a:pPr>
            <a:r>
              <a:rPr lang="en-US" sz="2600" baseline="0" dirty="0" smtClean="0"/>
              <a:t>This is a model of the program dynamics. It is not a structural model; there is no need for Routine 1,1, for example, to be part of Routine 1.</a:t>
            </a:r>
          </a:p>
          <a:p>
            <a:pPr>
              <a:spcBef>
                <a:spcPts val="1200"/>
              </a:spcBef>
            </a:pPr>
            <a:r>
              <a:rPr lang="en-US" sz="2600" baseline="0" dirty="0" smtClean="0"/>
              <a:t>It then returns to the point where the routine was called. The currently executing subroutine has responsibility for control and can either call other routines or return control to its parent. It is poor programming style to return to some other point in the program.</a:t>
            </a:r>
            <a:endParaRPr lang="en-US" sz="26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50</a:t>
            </a:fld>
            <a:endParaRPr lang="en-US"/>
          </a:p>
        </p:txBody>
      </p:sp>
      <p:sp>
        <p:nvSpPr>
          <p:cNvPr id="5" name="Title 2"/>
          <p:cNvSpPr>
            <a:spLocks noGrp="1"/>
          </p:cNvSpPr>
          <p:nvPr>
            <p:ph type="title"/>
          </p:nvPr>
        </p:nvSpPr>
        <p:spPr>
          <a:xfrm>
            <a:off x="457200" y="274638"/>
            <a:ext cx="8229600" cy="654032"/>
          </a:xfrm>
        </p:spPr>
        <p:txBody>
          <a:bodyPr>
            <a:normAutofit/>
          </a:bodyPr>
          <a:lstStyle/>
          <a:p>
            <a:r>
              <a:rPr lang="en-US" sz="2000" dirty="0" smtClean="0"/>
              <a:t>Example 1 (cont … 1)</a:t>
            </a: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86454"/>
            <a:ext cx="8229600" cy="571504"/>
          </a:xfrm>
        </p:spPr>
        <p:txBody>
          <a:bodyPr/>
          <a:lstStyle/>
          <a:p>
            <a:pPr algn="ctr">
              <a:buNone/>
            </a:pPr>
            <a:r>
              <a:rPr lang="en-US" sz="2000" dirty="0" smtClean="0"/>
              <a:t>Figure 8 </a:t>
            </a:r>
            <a:r>
              <a:rPr lang="en-US" sz="2000" dirty="0" err="1" smtClean="0"/>
              <a:t>centralised</a:t>
            </a:r>
            <a:r>
              <a:rPr lang="en-US" sz="2000" dirty="0" smtClean="0"/>
              <a:t> control model for a real-time system</a:t>
            </a:r>
            <a:endParaRPr lang="en-US" sz="2000" dirty="0"/>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Example 2</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51</a:t>
            </a:fld>
            <a:endParaRPr lang="en-US"/>
          </a:p>
        </p:txBody>
      </p:sp>
      <p:pic>
        <p:nvPicPr>
          <p:cNvPr id="31746" name="Picture 2"/>
          <p:cNvPicPr>
            <a:picLocks noChangeAspect="1" noChangeArrowheads="1"/>
          </p:cNvPicPr>
          <p:nvPr/>
        </p:nvPicPr>
        <p:blipFill>
          <a:blip r:embed="rId2"/>
          <a:srcRect/>
          <a:stretch>
            <a:fillRect/>
          </a:stretch>
        </p:blipFill>
        <p:spPr bwMode="auto">
          <a:xfrm>
            <a:off x="1071538" y="857233"/>
            <a:ext cx="7126307" cy="4786346"/>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714356"/>
            <a:ext cx="8643998" cy="5929354"/>
          </a:xfrm>
        </p:spPr>
        <p:txBody>
          <a:bodyPr/>
          <a:lstStyle/>
          <a:p>
            <a:pPr>
              <a:spcBef>
                <a:spcPts val="1200"/>
              </a:spcBef>
            </a:pPr>
            <a:r>
              <a:rPr lang="en-US" sz="2600" baseline="0" dirty="0" smtClean="0"/>
              <a:t>A centralized management model of control for a concurrent system. The central controller manages the execution of a set of processes associated with sensors and actuators. </a:t>
            </a:r>
          </a:p>
          <a:p>
            <a:pPr>
              <a:spcBef>
                <a:spcPts val="1200"/>
              </a:spcBef>
            </a:pPr>
            <a:r>
              <a:rPr lang="en-US" sz="2600" baseline="0" dirty="0" smtClean="0"/>
              <a:t>The system controller process decides when processes should be started or stopped depending on system state variables. It checks whether other processes have produced information to be processed or to pass information to there for processing. </a:t>
            </a:r>
          </a:p>
          <a:p>
            <a:pPr>
              <a:spcBef>
                <a:spcPts val="1200"/>
              </a:spcBef>
            </a:pPr>
            <a:r>
              <a:rPr lang="en-US" sz="2600" baseline="0" dirty="0" smtClean="0"/>
              <a:t>The controller usually loops continuously, polling sensors and other processes for events or state changes. For this reason, this model is sometimes called an event-loop model.</a:t>
            </a:r>
            <a:endParaRPr lang="en-US" sz="26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52</a:t>
            </a:fld>
            <a:endParaRPr lang="en-US"/>
          </a:p>
        </p:txBody>
      </p:sp>
      <p:sp>
        <p:nvSpPr>
          <p:cNvPr id="5" name="Title 2"/>
          <p:cNvSpPr>
            <a:spLocks noGrp="1"/>
          </p:cNvSpPr>
          <p:nvPr>
            <p:ph type="title"/>
          </p:nvPr>
        </p:nvSpPr>
        <p:spPr>
          <a:xfrm>
            <a:off x="457200" y="142852"/>
            <a:ext cx="8229600" cy="582594"/>
          </a:xfrm>
        </p:spPr>
        <p:txBody>
          <a:bodyPr>
            <a:normAutofit/>
          </a:bodyPr>
          <a:lstStyle/>
          <a:p>
            <a:r>
              <a:rPr lang="en-US" sz="2000" dirty="0" smtClean="0"/>
              <a:t>Example 2 (cont … 1)</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429288"/>
          </a:xfrm>
        </p:spPr>
        <p:txBody>
          <a:bodyPr/>
          <a:lstStyle/>
          <a:p>
            <a:pPr>
              <a:spcBef>
                <a:spcPts val="1800"/>
              </a:spcBef>
            </a:pPr>
            <a:r>
              <a:rPr lang="en-US" sz="2800" dirty="0" smtClean="0"/>
              <a:t>In centralized control models, control decisions are usually determined by the values of some system state variables. </a:t>
            </a:r>
          </a:p>
          <a:p>
            <a:pPr>
              <a:spcBef>
                <a:spcPts val="1800"/>
              </a:spcBef>
            </a:pPr>
            <a:r>
              <a:rPr lang="en-US" sz="2800" dirty="0" smtClean="0"/>
              <a:t>Event-driven control models are driven by externally generated events. The term </a:t>
            </a:r>
            <a:r>
              <a:rPr lang="en-US" sz="2800" i="1" dirty="0" smtClean="0"/>
              <a:t>event </a:t>
            </a:r>
            <a:r>
              <a:rPr lang="en-US" sz="2800" dirty="0" smtClean="0"/>
              <a:t>in this context does not just mean a binary signal. It may be a signal that can take a range of values or a command input from a menu. The distinction between an event and a simple input is that the timing of the event is outside the control of the process that handles that event.</a:t>
            </a:r>
          </a:p>
        </p:txBody>
      </p:sp>
      <p:sp>
        <p:nvSpPr>
          <p:cNvPr id="3" name="Title 2"/>
          <p:cNvSpPr>
            <a:spLocks noGrp="1"/>
          </p:cNvSpPr>
          <p:nvPr>
            <p:ph type="title"/>
          </p:nvPr>
        </p:nvSpPr>
        <p:spPr>
          <a:xfrm>
            <a:off x="457200" y="274638"/>
            <a:ext cx="8229600" cy="582594"/>
          </a:xfrm>
        </p:spPr>
        <p:txBody>
          <a:bodyPr>
            <a:normAutofit fontScale="90000"/>
          </a:bodyPr>
          <a:lstStyle/>
          <a:p>
            <a:r>
              <a:rPr lang="en-US" dirty="0" smtClean="0"/>
              <a:t>Event driven systems</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49868"/>
          </a:xfrm>
        </p:spPr>
        <p:txBody>
          <a:bodyPr/>
          <a:lstStyle/>
          <a:p>
            <a:r>
              <a:rPr lang="en-US" dirty="0" smtClean="0"/>
              <a:t>There are many types of event-driven systems. </a:t>
            </a:r>
          </a:p>
          <a:p>
            <a:pPr>
              <a:spcBef>
                <a:spcPts val="1800"/>
              </a:spcBef>
            </a:pPr>
            <a:r>
              <a:rPr lang="en-US" dirty="0" smtClean="0"/>
              <a:t>These include editors where user interface events signify editing commands, rule-based production systems as used in AI where a </a:t>
            </a:r>
            <a:r>
              <a:rPr lang="en-US" sz="2800" dirty="0" smtClean="0"/>
              <a:t>condition</a:t>
            </a:r>
            <a:r>
              <a:rPr lang="en-US" dirty="0" smtClean="0"/>
              <a:t> becoming true causes an action to be triggered, and active objects where changing a value of an object's attribute triggers some actions. </a:t>
            </a:r>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54</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Event driven systems (cont … 1)</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49868"/>
          </a:xfrm>
        </p:spPr>
        <p:txBody>
          <a:bodyPr/>
          <a:lstStyle/>
          <a:p>
            <a:pPr>
              <a:spcBef>
                <a:spcPts val="1800"/>
              </a:spcBef>
            </a:pPr>
            <a:r>
              <a:rPr lang="en-US" sz="2800" baseline="0" dirty="0" smtClean="0"/>
              <a:t>There are two event-driven control models:</a:t>
            </a:r>
          </a:p>
          <a:p>
            <a:pPr lvl="1">
              <a:spcBef>
                <a:spcPts val="1800"/>
              </a:spcBef>
            </a:pPr>
            <a:r>
              <a:rPr lang="en-US" sz="2800" i="1" baseline="0" dirty="0" smtClean="0"/>
              <a:t>Broadcast models, </a:t>
            </a:r>
            <a:r>
              <a:rPr lang="en-US" sz="2800" baseline="0" dirty="0" smtClean="0"/>
              <a:t>an event is broadcast to all sub-systems. Any sub-system that has been programmed to handle that event can respond to it.</a:t>
            </a:r>
          </a:p>
          <a:p>
            <a:pPr lvl="1">
              <a:spcBef>
                <a:spcPts val="1800"/>
              </a:spcBef>
            </a:pPr>
            <a:r>
              <a:rPr lang="en-US" sz="2800" i="1" baseline="0" dirty="0" smtClean="0"/>
              <a:t>Interrupt-driven models, </a:t>
            </a:r>
            <a:r>
              <a:rPr lang="en-US" sz="2800" baseline="0" dirty="0" smtClean="0"/>
              <a:t>exclusively used in real-time systems where external interrupts are detected by an interrupt handler. They are then passed to some other component for processing.</a:t>
            </a:r>
            <a:endParaRPr lang="en-US" sz="2800" dirty="0" smtClean="0"/>
          </a:p>
          <a:p>
            <a:pPr>
              <a:spcBef>
                <a:spcPts val="1800"/>
              </a:spcBef>
            </a:pPr>
            <a:endParaRPr lang="en-US" sz="28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55</a:t>
            </a:fld>
            <a:endParaRPr lang="en-US"/>
          </a:p>
        </p:txBody>
      </p:sp>
      <p:sp>
        <p:nvSpPr>
          <p:cNvPr id="5" name="Title 2"/>
          <p:cNvSpPr>
            <a:spLocks noGrp="1"/>
          </p:cNvSpPr>
          <p:nvPr>
            <p:ph type="title"/>
          </p:nvPr>
        </p:nvSpPr>
        <p:spPr>
          <a:xfrm>
            <a:off x="457200" y="274638"/>
            <a:ext cx="8229600" cy="511156"/>
          </a:xfrm>
        </p:spPr>
        <p:txBody>
          <a:bodyPr>
            <a:normAutofit/>
          </a:bodyPr>
          <a:lstStyle/>
          <a:p>
            <a:r>
              <a:rPr lang="en-US" sz="2000" dirty="0" smtClean="0"/>
              <a:t>Event driven systems (cont … 1)</a:t>
            </a: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5643578"/>
            <a:ext cx="8229600" cy="792150"/>
          </a:xfrm>
        </p:spPr>
        <p:txBody>
          <a:bodyPr/>
          <a:lstStyle/>
          <a:p>
            <a:pPr algn="ctr">
              <a:buNone/>
            </a:pPr>
            <a:r>
              <a:rPr lang="en-US" sz="2000" dirty="0" smtClean="0"/>
              <a:t>Figure 9 A control model based on selective broadcasting</a:t>
            </a:r>
            <a:endParaRPr lang="en-US" sz="2000"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56</a:t>
            </a:fld>
            <a:endParaRPr lang="en-US"/>
          </a:p>
        </p:txBody>
      </p:sp>
      <p:pic>
        <p:nvPicPr>
          <p:cNvPr id="32770" name="Picture 2"/>
          <p:cNvPicPr>
            <a:picLocks noChangeAspect="1" noChangeArrowheads="1"/>
          </p:cNvPicPr>
          <p:nvPr/>
        </p:nvPicPr>
        <p:blipFill>
          <a:blip r:embed="rId2"/>
          <a:srcRect/>
          <a:stretch>
            <a:fillRect/>
          </a:stretch>
        </p:blipFill>
        <p:spPr bwMode="auto">
          <a:xfrm>
            <a:off x="357158" y="1214423"/>
            <a:ext cx="8429684" cy="428628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715436" cy="5786478"/>
          </a:xfrm>
        </p:spPr>
        <p:txBody>
          <a:bodyPr/>
          <a:lstStyle/>
          <a:p>
            <a:pPr>
              <a:spcBef>
                <a:spcPts val="1800"/>
              </a:spcBef>
            </a:pPr>
            <a:r>
              <a:rPr lang="en-US" sz="2500" baseline="0" dirty="0" smtClean="0"/>
              <a:t>Broadcast models are effective in integrating sub-systems distributed across different computers on a network. Interrupt-driven models are used in real-time systems </a:t>
            </a:r>
            <a:r>
              <a:rPr lang="en-US" sz="2500" dirty="0" smtClean="0"/>
              <a:t>with stringent timing requirements.</a:t>
            </a:r>
          </a:p>
          <a:p>
            <a:pPr>
              <a:spcBef>
                <a:spcPts val="1800"/>
              </a:spcBef>
            </a:pPr>
            <a:r>
              <a:rPr lang="en-US" sz="2500" baseline="0" dirty="0" smtClean="0"/>
              <a:t>Sub-systems register an interest in specific events. When these events occur, control is transferred to the sub-system that can handle the event. </a:t>
            </a:r>
          </a:p>
          <a:p>
            <a:pPr>
              <a:spcBef>
                <a:spcPts val="1800"/>
              </a:spcBef>
            </a:pPr>
            <a:r>
              <a:rPr lang="en-US" sz="2500" baseline="0" dirty="0" smtClean="0"/>
              <a:t>The distinction between this model and the centralized model show in Figure 8 is that the control policy is not embedded in the event and message handler. Sub-systems decide which events they require, and the event and message handler ensures that these events are sent to them.</a:t>
            </a:r>
            <a:endParaRPr lang="en-US" sz="25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57</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Event driven systems (cont … 1)</a:t>
            </a: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715436" cy="5786478"/>
          </a:xfrm>
        </p:spPr>
        <p:txBody>
          <a:bodyPr/>
          <a:lstStyle/>
          <a:p>
            <a:r>
              <a:rPr lang="en-US" sz="2400" baseline="0" dirty="0" smtClean="0"/>
              <a:t>The advantage is relatively simple. A new scab-system to handle particular classes of events can be integrated by registering its events with the event handler. Any sub-system can activate any other sub-system without knowing its name or location. The sub-systems can be implemented on distributed machines. </a:t>
            </a:r>
          </a:p>
          <a:p>
            <a:pPr>
              <a:spcBef>
                <a:spcPts val="1800"/>
              </a:spcBef>
            </a:pPr>
            <a:r>
              <a:rPr lang="en-US" sz="2400" baseline="0" dirty="0" smtClean="0"/>
              <a:t>The disadvantage is that sub-systems don't know if or when events will be handled. When a sub-system generates an event it does not know which other sub-systems have registered an interest in that event. It is quite possible for different sub-systems to register for the same events. This may cause conflicts when the results of handling the event are made available.</a:t>
            </a:r>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58</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Event driven systems (cont … 2)</a:t>
            </a:r>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49868"/>
          </a:xfrm>
        </p:spPr>
        <p:txBody>
          <a:bodyPr/>
          <a:lstStyle/>
          <a:p>
            <a:r>
              <a:rPr lang="en-US" sz="2800" dirty="0" smtClean="0"/>
              <a:t>Real-time systems that require externally generated events to be handled very quickly must be event-driven. For example, if a real-time system is used to control the safety systems in a car, it must detect a possible crash and, perhaps, inflate an airbag before the driver's head hits the steering wheel. </a:t>
            </a:r>
          </a:p>
          <a:p>
            <a:r>
              <a:rPr lang="en-US" sz="2800" dirty="0" smtClean="0"/>
              <a:t>To provide this rapid response to events, we have to use interrupt-driven control.</a:t>
            </a:r>
            <a:endParaRPr lang="en-US" sz="3200" dirty="0" smtClean="0"/>
          </a:p>
          <a:p>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59</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Event driven systems (cont … 2)</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00726"/>
          </a:xfrm>
        </p:spPr>
        <p:txBody>
          <a:bodyPr/>
          <a:lstStyle/>
          <a:p>
            <a:pPr>
              <a:spcBef>
                <a:spcPts val="1800"/>
              </a:spcBef>
            </a:pPr>
            <a:r>
              <a:rPr lang="en-US" baseline="0" dirty="0" smtClean="0"/>
              <a:t>The system architecture affects the performance, robustness, </a:t>
            </a:r>
            <a:r>
              <a:rPr lang="en-US" baseline="0" dirty="0" err="1" smtClean="0"/>
              <a:t>distributability</a:t>
            </a:r>
            <a:r>
              <a:rPr lang="en-US" baseline="0" dirty="0" smtClean="0"/>
              <a:t> and maintainability of a system. </a:t>
            </a:r>
          </a:p>
          <a:p>
            <a:pPr>
              <a:spcBef>
                <a:spcPts val="1800"/>
              </a:spcBef>
            </a:pPr>
            <a:r>
              <a:rPr lang="en-US" baseline="0" dirty="0" smtClean="0"/>
              <a:t>The particular style and structure chosen for an application may therefore depend on the non-functional system requirements:</a:t>
            </a:r>
          </a:p>
          <a:p>
            <a:pPr marL="715963" lvl="1" indent="-350838">
              <a:spcBef>
                <a:spcPts val="1800"/>
              </a:spcBef>
              <a:buClrTx/>
              <a:buSzPct val="100000"/>
              <a:buFont typeface="+mj-lt"/>
              <a:buAutoNum type="arabicPeriod"/>
            </a:pPr>
            <a:r>
              <a:rPr lang="en-US" sz="2800" i="1" baseline="0" dirty="0" smtClean="0"/>
              <a:t>Performance, </a:t>
            </a:r>
            <a:r>
              <a:rPr lang="en-US" sz="2800" baseline="0" dirty="0" smtClean="0"/>
              <a:t>the architecture should be designed to localize critical operations within a small number of subsystems, with as little communication as possible between these sub-systems. </a:t>
            </a:r>
            <a:endParaRPr lang="en-US" sz="2800" dirty="0"/>
          </a:p>
        </p:txBody>
      </p:sp>
      <p:sp>
        <p:nvSpPr>
          <p:cNvPr id="4" name="Title 2"/>
          <p:cNvSpPr>
            <a:spLocks noGrp="1"/>
          </p:cNvSpPr>
          <p:nvPr>
            <p:ph type="title"/>
          </p:nvPr>
        </p:nvSpPr>
        <p:spPr>
          <a:xfrm>
            <a:off x="457200" y="274638"/>
            <a:ext cx="8229600" cy="582594"/>
          </a:xfrm>
        </p:spPr>
        <p:txBody>
          <a:bodyPr>
            <a:normAutofit/>
          </a:bodyPr>
          <a:lstStyle/>
          <a:p>
            <a:pPr fontAlgn="auto">
              <a:spcAft>
                <a:spcPts val="0"/>
              </a:spcAft>
              <a:defRPr/>
            </a:pPr>
            <a:r>
              <a:rPr lang="en-US" sz="2000" dirty="0" smtClean="0"/>
              <a:t>Definition (cont … 1)</a:t>
            </a:r>
            <a:endParaRPr lang="en-US" sz="2000" dirty="0"/>
          </a:p>
        </p:txBody>
      </p:sp>
      <p:sp>
        <p:nvSpPr>
          <p:cNvPr id="5" name="Slide Number Placeholder 4"/>
          <p:cNvSpPr>
            <a:spLocks noGrp="1"/>
          </p:cNvSpPr>
          <p:nvPr>
            <p:ph type="sldNum" sz="quarter" idx="12"/>
          </p:nvPr>
        </p:nvSpPr>
        <p:spPr/>
        <p:txBody>
          <a:bodyPr/>
          <a:lstStyle/>
          <a:p>
            <a:pPr>
              <a:defRPr/>
            </a:pPr>
            <a:fld id="{39367793-0344-48D1-A991-E6CCAC1CE80F}"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643578"/>
            <a:ext cx="8229600" cy="571504"/>
          </a:xfrm>
        </p:spPr>
        <p:txBody>
          <a:bodyPr/>
          <a:lstStyle/>
          <a:p>
            <a:pPr algn="ctr">
              <a:buNone/>
            </a:pPr>
            <a:r>
              <a:rPr lang="en-US" sz="2000" dirty="0" smtClean="0"/>
              <a:t>Figure 10  An interrupt-driven control model</a:t>
            </a:r>
            <a:endParaRPr lang="en-US" sz="20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60</a:t>
            </a:fld>
            <a:endParaRPr lang="en-US"/>
          </a:p>
        </p:txBody>
      </p:sp>
      <p:pic>
        <p:nvPicPr>
          <p:cNvPr id="33794" name="Picture 2"/>
          <p:cNvPicPr>
            <a:picLocks noChangeAspect="1" noChangeArrowheads="1"/>
          </p:cNvPicPr>
          <p:nvPr/>
        </p:nvPicPr>
        <p:blipFill>
          <a:blip r:embed="rId2"/>
          <a:srcRect/>
          <a:stretch>
            <a:fillRect/>
          </a:stretch>
        </p:blipFill>
        <p:spPr bwMode="auto">
          <a:xfrm>
            <a:off x="500034" y="928670"/>
            <a:ext cx="8429684" cy="4572032"/>
          </a:xfrm>
          <a:prstGeom prst="rect">
            <a:avLst/>
          </a:prstGeom>
          <a:noFill/>
          <a:ln w="9525">
            <a:noFill/>
            <a:miter lim="800000"/>
            <a:headEnd/>
            <a:tailEnd/>
          </a:ln>
          <a:effectLst/>
        </p:spPr>
      </p:pic>
      <p:sp>
        <p:nvSpPr>
          <p:cNvPr id="6" name="Title 2"/>
          <p:cNvSpPr>
            <a:spLocks noGrp="1"/>
          </p:cNvSpPr>
          <p:nvPr>
            <p:ph type="title"/>
          </p:nvPr>
        </p:nvSpPr>
        <p:spPr>
          <a:xfrm>
            <a:off x="457200" y="274638"/>
            <a:ext cx="8229600" cy="582594"/>
          </a:xfrm>
        </p:spPr>
        <p:txBody>
          <a:bodyPr>
            <a:normAutofit/>
          </a:bodyPr>
          <a:lstStyle/>
          <a:p>
            <a:r>
              <a:rPr lang="en-US" sz="2000" dirty="0" smtClean="0"/>
              <a:t>Event driven systems (cont … 3)</a:t>
            </a: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715436" cy="5786478"/>
          </a:xfrm>
        </p:spPr>
        <p:txBody>
          <a:bodyPr/>
          <a:lstStyle/>
          <a:p>
            <a:pPr>
              <a:spcBef>
                <a:spcPts val="1800"/>
              </a:spcBef>
            </a:pPr>
            <a:r>
              <a:rPr lang="en-US" sz="2400" baseline="0" dirty="0" smtClean="0"/>
              <a:t>There are a known number of interrupt types with a handler defined for each type. Each type of interrupt is associated with the memory location where its handler's address is stored. When an interrupt of a particular type is received, a hardware switch causes control to be transferred immediately to its handler. This interrupt handler may then start or stop other processes in response to the event signaled by the interrupt.</a:t>
            </a:r>
          </a:p>
          <a:p>
            <a:pPr>
              <a:spcBef>
                <a:spcPts val="1800"/>
              </a:spcBef>
            </a:pPr>
            <a:r>
              <a:rPr lang="en-US" sz="2400" baseline="0" dirty="0" smtClean="0"/>
              <a:t>This model is mostly used in real-time systems where an immediate response to some event is necessary. It may be combined with the centralized management model. The central manager handles the normal running of the system with interrupt-based control for emergencies.</a:t>
            </a:r>
            <a:endParaRPr lang="en-US" sz="2400"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61</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Event driven systems (cont … 4)</a:t>
            </a:r>
            <a:endParaRPr 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785794"/>
            <a:ext cx="8643998" cy="5786478"/>
          </a:xfrm>
        </p:spPr>
        <p:txBody>
          <a:bodyPr/>
          <a:lstStyle/>
          <a:p>
            <a:r>
              <a:rPr lang="en-US" baseline="0" dirty="0" smtClean="0"/>
              <a:t>The advantage is that it allows very fast responses to events to be implemented. </a:t>
            </a:r>
          </a:p>
          <a:p>
            <a:pPr>
              <a:spcBef>
                <a:spcPts val="1800"/>
              </a:spcBef>
            </a:pPr>
            <a:r>
              <a:rPr lang="en-US" baseline="0" dirty="0" smtClean="0"/>
              <a:t>The disadvantages are that it is complex to program and difficult to validate. It may be impossible to replicate patterns of interrupt timing during system testing. It can be difficult to change systems developed using this model if the number of interrupts is limited by the hardware. Once this limit is reached, no other types of events can be handled. </a:t>
            </a:r>
          </a:p>
          <a:p>
            <a:pPr>
              <a:spcBef>
                <a:spcPts val="1800"/>
              </a:spcBef>
            </a:pPr>
            <a:r>
              <a:rPr lang="en-US" baseline="0" dirty="0" smtClean="0"/>
              <a:t>We can sometimes get around this limitation by mapping several types of events onto a single interrupt. </a:t>
            </a:r>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62</a:t>
            </a:fld>
            <a:endParaRPr lang="en-US"/>
          </a:p>
        </p:txBody>
      </p:sp>
      <p:sp>
        <p:nvSpPr>
          <p:cNvPr id="5" name="Title 2"/>
          <p:cNvSpPr>
            <a:spLocks noGrp="1"/>
          </p:cNvSpPr>
          <p:nvPr>
            <p:ph type="title"/>
          </p:nvPr>
        </p:nvSpPr>
        <p:spPr>
          <a:xfrm>
            <a:off x="457200" y="274638"/>
            <a:ext cx="8229600" cy="582594"/>
          </a:xfrm>
        </p:spPr>
        <p:txBody>
          <a:bodyPr>
            <a:normAutofit/>
          </a:bodyPr>
          <a:lstStyle/>
          <a:p>
            <a:r>
              <a:rPr lang="en-US" sz="2000" dirty="0" smtClean="0"/>
              <a:t>Event driven systems (cont … 4)</a:t>
            </a:r>
            <a:endParaRPr 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457200" y="274638"/>
            <a:ext cx="8229600" cy="582594"/>
          </a:xfrm>
        </p:spPr>
        <p:txBody>
          <a:bodyPr>
            <a:noAutofit/>
          </a:bodyPr>
          <a:lstStyle/>
          <a:p>
            <a:pPr fontAlgn="auto">
              <a:spcAft>
                <a:spcPts val="0"/>
              </a:spcAft>
              <a:defRPr/>
            </a:pPr>
            <a:r>
              <a:rPr lang="en-US" sz="4000" dirty="0" smtClean="0"/>
              <a:t>Assignments:</a:t>
            </a:r>
          </a:p>
        </p:txBody>
      </p:sp>
      <p:sp>
        <p:nvSpPr>
          <p:cNvPr id="60419" name="Content Placeholder 2"/>
          <p:cNvSpPr>
            <a:spLocks noGrp="1"/>
          </p:cNvSpPr>
          <p:nvPr>
            <p:ph idx="1"/>
          </p:nvPr>
        </p:nvSpPr>
        <p:spPr>
          <a:xfrm>
            <a:off x="214282" y="1214422"/>
            <a:ext cx="8643998" cy="5429287"/>
          </a:xfrm>
        </p:spPr>
        <p:txBody>
          <a:bodyPr/>
          <a:lstStyle/>
          <a:p>
            <a:pPr>
              <a:spcBef>
                <a:spcPts val="1800"/>
              </a:spcBef>
            </a:pPr>
            <a:r>
              <a:rPr lang="en-US" sz="2800" dirty="0" smtClean="0"/>
              <a:t>Design an architecture for the above systems based on your choice of model. Make reasonable assumptions about the system requirements.</a:t>
            </a:r>
          </a:p>
          <a:p>
            <a:pPr>
              <a:spcBef>
                <a:spcPts val="1800"/>
              </a:spcBef>
            </a:pPr>
            <a:r>
              <a:rPr lang="en-US" sz="2800" dirty="0" smtClean="0"/>
              <a:t>Real-time systems usually use event-driven models of control. Under what circumstances would you recommend the use of a call–return control model for a real-time system?</a:t>
            </a:r>
          </a:p>
          <a:p>
            <a:pPr>
              <a:spcBef>
                <a:spcPts val="1800"/>
              </a:spcBef>
            </a:pPr>
            <a:r>
              <a:rPr lang="en-US" sz="2800" dirty="0" smtClean="0"/>
              <a:t>Giving reasons for your answer, suggest an appropriate control model for the following systems:</a:t>
            </a:r>
          </a:p>
          <a:p>
            <a:pPr>
              <a:spcBef>
                <a:spcPts val="1800"/>
              </a:spcBef>
            </a:pPr>
            <a:endParaRPr lang="en-US" sz="2800" dirty="0" smtClean="0"/>
          </a:p>
          <a:p>
            <a:pPr>
              <a:spcBef>
                <a:spcPts val="1800"/>
              </a:spcBef>
              <a:buFont typeface="Wingdings 2" pitchFamily="18" charset="2"/>
              <a:buNone/>
            </a:pPr>
            <a:endParaRPr lang="en-US" sz="28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857232"/>
            <a:ext cx="8643998" cy="5786478"/>
          </a:xfrm>
        </p:spPr>
        <p:txBody>
          <a:bodyPr/>
          <a:lstStyle/>
          <a:p>
            <a:pPr lvl="1">
              <a:spcBef>
                <a:spcPts val="1200"/>
              </a:spcBef>
            </a:pPr>
            <a:r>
              <a:rPr lang="en-US" sz="2400" dirty="0" smtClean="0"/>
              <a:t>A batch processing system that takes information about hours worked and pay rates and prints salary slips and bank credit transfer information.</a:t>
            </a:r>
          </a:p>
          <a:p>
            <a:pPr lvl="1">
              <a:spcBef>
                <a:spcPts val="1200"/>
              </a:spcBef>
            </a:pPr>
            <a:r>
              <a:rPr lang="en-US" sz="2400" dirty="0" smtClean="0"/>
              <a:t>A set of software tools that are produced by different vendors, but which must work together.</a:t>
            </a:r>
          </a:p>
          <a:p>
            <a:pPr lvl="1">
              <a:spcBef>
                <a:spcPts val="1200"/>
              </a:spcBef>
            </a:pPr>
            <a:r>
              <a:rPr lang="en-US" sz="2400" dirty="0" smtClean="0"/>
              <a:t>A television controller that responds to signals from a remote control unit.</a:t>
            </a:r>
          </a:p>
          <a:p>
            <a:pPr>
              <a:spcBef>
                <a:spcPts val="1200"/>
              </a:spcBef>
            </a:pPr>
            <a:r>
              <a:rPr lang="en-US" sz="2600" dirty="0" smtClean="0"/>
              <a:t>Discuss their advantages and disadvantages as far as </a:t>
            </a:r>
            <a:r>
              <a:rPr lang="en-US" sz="2600" dirty="0" err="1" smtClean="0"/>
              <a:t>distributability</a:t>
            </a:r>
            <a:r>
              <a:rPr lang="en-US" sz="2600" dirty="0" smtClean="0"/>
              <a:t> is concerned of the data-flow model and the object model. Assume that both single machine and distributed versions of an application are required.</a:t>
            </a:r>
          </a:p>
          <a:p>
            <a:pPr algn="ctr">
              <a:spcBef>
                <a:spcPts val="1200"/>
              </a:spcBef>
              <a:buFont typeface="Wingdings 2" pitchFamily="18" charset="2"/>
              <a:buNone/>
            </a:pPr>
            <a:r>
              <a:rPr lang="en-US" sz="3600" b="1" dirty="0" smtClean="0"/>
              <a:t>GOOD LUCK !!</a:t>
            </a:r>
          </a:p>
          <a:p>
            <a:endParaRPr lang="en-US" dirty="0"/>
          </a:p>
        </p:txBody>
      </p:sp>
      <p:sp>
        <p:nvSpPr>
          <p:cNvPr id="4" name="Slide Number Placeholder 3"/>
          <p:cNvSpPr>
            <a:spLocks noGrp="1"/>
          </p:cNvSpPr>
          <p:nvPr>
            <p:ph type="sldNum" sz="quarter" idx="12"/>
          </p:nvPr>
        </p:nvSpPr>
        <p:spPr/>
        <p:txBody>
          <a:bodyPr/>
          <a:lstStyle/>
          <a:p>
            <a:pPr>
              <a:defRPr/>
            </a:pPr>
            <a:fld id="{39367793-0344-48D1-A991-E6CCAC1CE80F}" type="slidenum">
              <a:rPr lang="en-US" smtClean="0"/>
              <a:pPr>
                <a:defRPr/>
              </a:pPr>
              <a:t>64</a:t>
            </a:fld>
            <a:endParaRPr lang="en-US"/>
          </a:p>
        </p:txBody>
      </p:sp>
      <p:sp>
        <p:nvSpPr>
          <p:cNvPr id="5" name="Title 1"/>
          <p:cNvSpPr>
            <a:spLocks noGrp="1"/>
          </p:cNvSpPr>
          <p:nvPr>
            <p:ph type="title"/>
          </p:nvPr>
        </p:nvSpPr>
        <p:spPr>
          <a:xfrm>
            <a:off x="457200" y="274638"/>
            <a:ext cx="8229600" cy="582594"/>
          </a:xfrm>
        </p:spPr>
        <p:txBody>
          <a:bodyPr>
            <a:noAutofit/>
          </a:bodyPr>
          <a:lstStyle/>
          <a:p>
            <a:pPr fontAlgn="auto">
              <a:spcAft>
                <a:spcPts val="0"/>
              </a:spcAft>
              <a:defRPr/>
            </a:pPr>
            <a:r>
              <a:rPr lang="en-US" sz="2000" dirty="0" smtClean="0"/>
              <a:t>Assignments: (cont …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p:txBody>
          <a:bodyPr/>
          <a:lstStyle/>
          <a:p>
            <a:endParaRPr lang="en-US" smtClean="0"/>
          </a:p>
        </p:txBody>
      </p:sp>
      <p:sp>
        <p:nvSpPr>
          <p:cNvPr id="3" name="Title 2"/>
          <p:cNvSpPr>
            <a:spLocks noGrp="1"/>
          </p:cNvSpPr>
          <p:nvPr>
            <p:ph type="title"/>
          </p:nvPr>
        </p:nvSpPr>
        <p:spPr>
          <a:xfrm>
            <a:off x="1357290" y="3500438"/>
            <a:ext cx="6786610" cy="1143000"/>
          </a:xfrm>
        </p:spPr>
        <p:txBody>
          <a:bodyPr/>
          <a:lstStyle/>
          <a:p>
            <a:pPr algn="ctr" fontAlgn="auto">
              <a:spcAft>
                <a:spcPts val="0"/>
              </a:spcAft>
              <a:defRPr/>
            </a:pPr>
            <a:r>
              <a:rPr lang="en-US" sz="6600" dirty="0" smtClean="0"/>
              <a:t>THANK YOU</a:t>
            </a:r>
            <a:endParaRPr lang="en-US" sz="6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071546"/>
            <a:ext cx="8229600" cy="4954590"/>
          </a:xfrm>
        </p:spPr>
        <p:txBody>
          <a:bodyPr/>
          <a:lstStyle/>
          <a:p>
            <a:pPr marL="715963" indent="-533400">
              <a:spcBef>
                <a:spcPts val="1800"/>
              </a:spcBef>
              <a:buClrTx/>
              <a:buSzPct val="100000"/>
              <a:buFont typeface="+mj-lt"/>
              <a:buAutoNum type="arabicPeriod" startAt="2"/>
            </a:pPr>
            <a:r>
              <a:rPr lang="en-US" i="1" dirty="0" smtClean="0"/>
              <a:t>Security , </a:t>
            </a:r>
            <a:r>
              <a:rPr lang="en-US" dirty="0" smtClean="0"/>
              <a:t>a layered structure for the architecture should be used, with the most critical assets protected in the innermost layers and with a high level of security validation applied to these layers.</a:t>
            </a:r>
          </a:p>
          <a:p>
            <a:pPr marL="715963" indent="-533400">
              <a:spcBef>
                <a:spcPts val="1800"/>
              </a:spcBef>
              <a:buClrTx/>
              <a:buSzPct val="100000"/>
              <a:buFont typeface="+mj-lt"/>
              <a:buAutoNum type="arabicPeriod" startAt="2"/>
            </a:pPr>
            <a:r>
              <a:rPr lang="en-US" i="1" dirty="0" smtClean="0"/>
              <a:t>Safety, </a:t>
            </a:r>
            <a:r>
              <a:rPr lang="en-US" dirty="0" smtClean="0"/>
              <a:t>the architecture should be designed so that safety-related operations are all located in either a single sub-system or in a small number of sub-systems. </a:t>
            </a:r>
          </a:p>
        </p:txBody>
      </p:sp>
      <p:sp>
        <p:nvSpPr>
          <p:cNvPr id="4" name="Title 2"/>
          <p:cNvSpPr>
            <a:spLocks noGrp="1"/>
          </p:cNvSpPr>
          <p:nvPr>
            <p:ph type="title"/>
          </p:nvPr>
        </p:nvSpPr>
        <p:spPr>
          <a:xfrm>
            <a:off x="457200" y="274638"/>
            <a:ext cx="8229600" cy="582594"/>
          </a:xfrm>
        </p:spPr>
        <p:txBody>
          <a:bodyPr>
            <a:normAutofit/>
          </a:bodyPr>
          <a:lstStyle/>
          <a:p>
            <a:pPr fontAlgn="auto">
              <a:spcAft>
                <a:spcPts val="0"/>
              </a:spcAft>
              <a:defRPr/>
            </a:pPr>
            <a:r>
              <a:rPr lang="en-US" sz="2000" dirty="0" smtClean="0"/>
              <a:t>Definition (cont … 1)</a:t>
            </a:r>
            <a:endParaRPr lang="en-US" sz="2000" dirty="0"/>
          </a:p>
        </p:txBody>
      </p:sp>
      <p:sp>
        <p:nvSpPr>
          <p:cNvPr id="5" name="Slide Number Placeholder 4"/>
          <p:cNvSpPr>
            <a:spLocks noGrp="1"/>
          </p:cNvSpPr>
          <p:nvPr>
            <p:ph type="sldNum" sz="quarter" idx="12"/>
          </p:nvPr>
        </p:nvSpPr>
        <p:spPr/>
        <p:txBody>
          <a:bodyPr/>
          <a:lstStyle/>
          <a:p>
            <a:pPr>
              <a:defRPr/>
            </a:pPr>
            <a:fld id="{39367793-0344-48D1-A991-E6CCAC1CE80F}"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006992"/>
          </a:xfrm>
        </p:spPr>
        <p:txBody>
          <a:bodyPr/>
          <a:lstStyle/>
          <a:p>
            <a:pPr marL="623887" indent="-514350">
              <a:spcBef>
                <a:spcPts val="1800"/>
              </a:spcBef>
              <a:buClrTx/>
              <a:buSzPct val="100000"/>
              <a:buFont typeface="+mj-lt"/>
              <a:buAutoNum type="arabicPeriod" startAt="4"/>
            </a:pPr>
            <a:r>
              <a:rPr lang="en-US" i="1" dirty="0" smtClean="0"/>
              <a:t>Availability, </a:t>
            </a:r>
            <a:r>
              <a:rPr lang="en-US" dirty="0" smtClean="0"/>
              <a:t>the architecture should be designed to include redundant components and so that it is possible to replace and update components without stopping the system.</a:t>
            </a:r>
            <a:r>
              <a:rPr lang="en-US" i="1" dirty="0" smtClean="0"/>
              <a:t> </a:t>
            </a:r>
          </a:p>
          <a:p>
            <a:pPr marL="623887" indent="-514350">
              <a:spcBef>
                <a:spcPts val="1800"/>
              </a:spcBef>
              <a:buClrTx/>
              <a:buSzPct val="100000"/>
              <a:buFont typeface="+mj-lt"/>
              <a:buAutoNum type="arabicPeriod" startAt="4"/>
            </a:pPr>
            <a:r>
              <a:rPr lang="en-US" i="1" dirty="0" smtClean="0"/>
              <a:t>Maintainability, </a:t>
            </a:r>
            <a:r>
              <a:rPr lang="en-US" dirty="0" smtClean="0"/>
              <a:t>the system architecture should be designed using fine-grain, self-contained components that may readily be changed. Producers of data should be separated from consumers and shared data structures should be avoided.</a:t>
            </a:r>
          </a:p>
          <a:p>
            <a:endParaRPr lang="en-US" dirty="0"/>
          </a:p>
        </p:txBody>
      </p:sp>
      <p:sp>
        <p:nvSpPr>
          <p:cNvPr id="4" name="Title 2"/>
          <p:cNvSpPr>
            <a:spLocks noGrp="1"/>
          </p:cNvSpPr>
          <p:nvPr>
            <p:ph type="title"/>
          </p:nvPr>
        </p:nvSpPr>
        <p:spPr>
          <a:xfrm>
            <a:off x="457200" y="274638"/>
            <a:ext cx="8229600" cy="582594"/>
          </a:xfrm>
        </p:spPr>
        <p:txBody>
          <a:bodyPr>
            <a:normAutofit/>
          </a:bodyPr>
          <a:lstStyle/>
          <a:p>
            <a:pPr fontAlgn="auto">
              <a:spcAft>
                <a:spcPts val="0"/>
              </a:spcAft>
              <a:defRPr/>
            </a:pPr>
            <a:r>
              <a:rPr lang="en-US" sz="2000" dirty="0" smtClean="0"/>
              <a:t>Definition (cont … 1)</a:t>
            </a:r>
            <a:endParaRPr lang="en-US" sz="2000" dirty="0"/>
          </a:p>
        </p:txBody>
      </p:sp>
      <p:sp>
        <p:nvSpPr>
          <p:cNvPr id="5" name="Slide Number Placeholder 4"/>
          <p:cNvSpPr>
            <a:spLocks noGrp="1"/>
          </p:cNvSpPr>
          <p:nvPr>
            <p:ph type="sldNum" sz="quarter" idx="12"/>
          </p:nvPr>
        </p:nvSpPr>
        <p:spPr/>
        <p:txBody>
          <a:bodyPr/>
          <a:lstStyle/>
          <a:p>
            <a:pPr>
              <a:defRPr/>
            </a:pPr>
            <a:fld id="{39367793-0344-48D1-A991-E6CCAC1CE80F}" type="slidenum">
              <a:rPr lang="en-US" sz="1200" smtClean="0"/>
              <a:pPr>
                <a:defRPr/>
              </a:pPr>
              <a:t>8</a:t>
            </a:fld>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4572032"/>
          </a:xfrm>
        </p:spPr>
        <p:txBody>
          <a:bodyPr/>
          <a:lstStyle/>
          <a:p>
            <a:r>
              <a:rPr lang="en-US" sz="2400" baseline="0" dirty="0" smtClean="0"/>
              <a:t>An abstract model of the architecture for a packing robot system that shows the sub-systems that have to be developed.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3" name="Title 2"/>
          <p:cNvSpPr>
            <a:spLocks noGrp="1"/>
          </p:cNvSpPr>
          <p:nvPr>
            <p:ph type="title"/>
          </p:nvPr>
        </p:nvSpPr>
        <p:spPr>
          <a:xfrm>
            <a:off x="457200" y="274638"/>
            <a:ext cx="8229600" cy="654032"/>
          </a:xfrm>
        </p:spPr>
        <p:txBody>
          <a:bodyPr>
            <a:normAutofit fontScale="90000"/>
          </a:bodyPr>
          <a:lstStyle/>
          <a:p>
            <a:r>
              <a:rPr lang="en-US" dirty="0" smtClean="0"/>
              <a:t>Example</a:t>
            </a:r>
            <a:endParaRPr lang="en-US" dirty="0"/>
          </a:p>
        </p:txBody>
      </p:sp>
      <p:pic>
        <p:nvPicPr>
          <p:cNvPr id="24578" name="Picture 2"/>
          <p:cNvPicPr>
            <a:picLocks noChangeAspect="1" noChangeArrowheads="1"/>
          </p:cNvPicPr>
          <p:nvPr/>
        </p:nvPicPr>
        <p:blipFill>
          <a:blip r:embed="rId3"/>
          <a:srcRect/>
          <a:stretch>
            <a:fillRect/>
          </a:stretch>
        </p:blipFill>
        <p:spPr bwMode="auto">
          <a:xfrm>
            <a:off x="2000232" y="2000240"/>
            <a:ext cx="5572132" cy="378621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39367793-0344-48D1-A991-E6CCAC1CE80F}" type="slidenum">
              <a:rPr lang="en-US" sz="1200" smtClean="0"/>
              <a:pPr>
                <a:defRPr/>
              </a:pPr>
              <a:t>9</a:t>
            </a:fld>
            <a:endParaRPr lang="en-US" sz="1200" dirty="0"/>
          </a:p>
        </p:txBody>
      </p:sp>
      <p:sp>
        <p:nvSpPr>
          <p:cNvPr id="6" name="Content Placeholder 1"/>
          <p:cNvSpPr txBox="1">
            <a:spLocks/>
          </p:cNvSpPr>
          <p:nvPr/>
        </p:nvSpPr>
        <p:spPr bwMode="auto">
          <a:xfrm>
            <a:off x="571472" y="6143644"/>
            <a:ext cx="7500990" cy="5063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ctr"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Figure 1 Model of architecture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405</TotalTime>
  <Words>4674</Words>
  <Application>Microsoft Office PowerPoint</Application>
  <PresentationFormat>On-screen Show (4:3)</PresentationFormat>
  <Paragraphs>318</Paragraphs>
  <Slides>65</Slides>
  <Notes>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Concourse</vt:lpstr>
      <vt:lpstr>Architectural design</vt:lpstr>
      <vt:lpstr>Objectives</vt:lpstr>
      <vt:lpstr>Contents</vt:lpstr>
      <vt:lpstr>Definition</vt:lpstr>
      <vt:lpstr>Definition (cont … 1)</vt:lpstr>
      <vt:lpstr>Definition (cont … 1)</vt:lpstr>
      <vt:lpstr>Definition (cont … 1)</vt:lpstr>
      <vt:lpstr>Definition (cont … 1)</vt:lpstr>
      <vt:lpstr>Example</vt:lpstr>
      <vt:lpstr>Example (cont … 1)</vt:lpstr>
      <vt:lpstr>Architectural design decisions</vt:lpstr>
      <vt:lpstr>Architectural design decisions (cont … 1)</vt:lpstr>
      <vt:lpstr>Architectural design decisions (cont … 2)</vt:lpstr>
      <vt:lpstr>Architectural design decisions (cont … 3)</vt:lpstr>
      <vt:lpstr>System organisation</vt:lpstr>
      <vt:lpstr>The repository model </vt:lpstr>
      <vt:lpstr>Example </vt:lpstr>
      <vt:lpstr>Example  (cont … 1)</vt:lpstr>
      <vt:lpstr>The repository model (cont …1)</vt:lpstr>
      <vt:lpstr>The advantages and disadvantages (cont … 1)</vt:lpstr>
      <vt:lpstr>The advantages and disadvantages (cont … 2)</vt:lpstr>
      <vt:lpstr>The advantages and disadvantages (cont … 2)</vt:lpstr>
      <vt:lpstr>The client-server model </vt:lpstr>
      <vt:lpstr>The client-server model (cont … 1)</vt:lpstr>
      <vt:lpstr>Example</vt:lpstr>
      <vt:lpstr>Example (cont … 1)</vt:lpstr>
      <vt:lpstr>Example (cont … 1)</vt:lpstr>
      <vt:lpstr> The layered model</vt:lpstr>
      <vt:lpstr>Slide 29</vt:lpstr>
      <vt:lpstr>Example</vt:lpstr>
      <vt:lpstr>Example (cont … 1)</vt:lpstr>
      <vt:lpstr>Example (cont … 2)</vt:lpstr>
      <vt:lpstr>Modular decomposition styles</vt:lpstr>
      <vt:lpstr>Modular decomposition styles (cont … 1)</vt:lpstr>
      <vt:lpstr>Modular decomposition styles (cont … 2)</vt:lpstr>
      <vt:lpstr>Example </vt:lpstr>
      <vt:lpstr>Object-oriented decomposition </vt:lpstr>
      <vt:lpstr>Object-oriented decomposition (cont … 1)</vt:lpstr>
      <vt:lpstr>Function-oriented pipelining</vt:lpstr>
      <vt:lpstr>Example</vt:lpstr>
      <vt:lpstr>Example (cont … 1)</vt:lpstr>
      <vt:lpstr>Function-oriented pipelining (cont … 1)</vt:lpstr>
      <vt:lpstr>Function-oriented pipelining (cont … 2)</vt:lpstr>
      <vt:lpstr>Function-oriented pipelining (cont … 2)</vt:lpstr>
      <vt:lpstr>Control styles</vt:lpstr>
      <vt:lpstr>Control styles (cont… 1)</vt:lpstr>
      <vt:lpstr>Centralised control</vt:lpstr>
      <vt:lpstr>Centralised control (cont … 1)</vt:lpstr>
      <vt:lpstr>Example 1</vt:lpstr>
      <vt:lpstr>Example 1 (cont … 1)</vt:lpstr>
      <vt:lpstr>Example 2</vt:lpstr>
      <vt:lpstr>Example 2 (cont … 1)</vt:lpstr>
      <vt:lpstr>Event driven systems</vt:lpstr>
      <vt:lpstr>Event driven systems (cont … 1)</vt:lpstr>
      <vt:lpstr>Event driven systems (cont … 1)</vt:lpstr>
      <vt:lpstr>Example</vt:lpstr>
      <vt:lpstr>Event driven systems (cont … 1)</vt:lpstr>
      <vt:lpstr>Event driven systems (cont … 2)</vt:lpstr>
      <vt:lpstr>Event driven systems (cont … 2)</vt:lpstr>
      <vt:lpstr>Event driven systems (cont … 3)</vt:lpstr>
      <vt:lpstr>Event driven systems (cont … 4)</vt:lpstr>
      <vt:lpstr>Event driven systems (cont … 4)</vt:lpstr>
      <vt:lpstr>Assignments:</vt:lpstr>
      <vt:lpstr>Assignments: (cont … )</vt:lpstr>
      <vt:lpstr>THANK YOU</vt:lpstr>
    </vt:vector>
  </TitlesOfParts>
  <Company>private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sarosa</dc:creator>
  <cp:lastModifiedBy>sarosa</cp:lastModifiedBy>
  <cp:revision>11</cp:revision>
  <dcterms:created xsi:type="dcterms:W3CDTF">2010-12-29T09:37:59Z</dcterms:created>
  <dcterms:modified xsi:type="dcterms:W3CDTF">2010-12-30T02:44:19Z</dcterms:modified>
</cp:coreProperties>
</file>