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57" r:id="rId9"/>
    <p:sldId id="265" r:id="rId10"/>
    <p:sldId id="266" r:id="rId11"/>
    <p:sldId id="267" r:id="rId12"/>
    <p:sldId id="268" r:id="rId13"/>
    <p:sldId id="270" r:id="rId14"/>
    <p:sldId id="269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B7987-4CFA-4EAA-A0CC-FE40BD38C7A6}" type="datetimeFigureOut">
              <a:rPr lang="en-AU" smtClean="0"/>
              <a:pPr/>
              <a:t>2/03/2014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E5BBD-7947-42ED-B912-E0A96130C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4100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Decomposing</a:t>
            </a:r>
            <a:r>
              <a:rPr lang="en-AU" baseline="0" dirty="0" smtClean="0"/>
              <a:t> Sophisticated systems into components that could be invoked independently </a:t>
            </a:r>
          </a:p>
          <a:p>
            <a:r>
              <a:rPr lang="en-AU" baseline="0" dirty="0" smtClean="0"/>
              <a:t>Every class in a component programming architecture can compiled into a component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E5BBD-7947-42ED-B912-E0A96130C25F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26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49D-3519-40F7-9AF4-7CDCE0EC69C3}" type="datetimeFigureOut">
              <a:rPr lang="en-AU" smtClean="0"/>
              <a:pPr/>
              <a:t>2/03/2014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3EE3-BCDE-44C0-B681-A66FAFE73D9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00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49D-3519-40F7-9AF4-7CDCE0EC69C3}" type="datetimeFigureOut">
              <a:rPr lang="en-AU" smtClean="0"/>
              <a:pPr/>
              <a:t>2/03/2014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3EE3-BCDE-44C0-B681-A66FAFE73D9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204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49D-3519-40F7-9AF4-7CDCE0EC69C3}" type="datetimeFigureOut">
              <a:rPr lang="en-AU" smtClean="0"/>
              <a:pPr/>
              <a:t>2/03/2014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3EE3-BCDE-44C0-B681-A66FAFE73D9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43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49D-3519-40F7-9AF4-7CDCE0EC69C3}" type="datetimeFigureOut">
              <a:rPr lang="en-AU" smtClean="0"/>
              <a:pPr/>
              <a:t>2/03/2014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3EE3-BCDE-44C0-B681-A66FAFE73D9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08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49D-3519-40F7-9AF4-7CDCE0EC69C3}" type="datetimeFigureOut">
              <a:rPr lang="en-AU" smtClean="0"/>
              <a:pPr/>
              <a:t>2/03/2014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3EE3-BCDE-44C0-B681-A66FAFE73D9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19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49D-3519-40F7-9AF4-7CDCE0EC69C3}" type="datetimeFigureOut">
              <a:rPr lang="en-AU" smtClean="0"/>
              <a:pPr/>
              <a:t>2/03/2014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3EE3-BCDE-44C0-B681-A66FAFE73D9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89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49D-3519-40F7-9AF4-7CDCE0EC69C3}" type="datetimeFigureOut">
              <a:rPr lang="en-AU" smtClean="0"/>
              <a:pPr/>
              <a:t>2/03/2014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3EE3-BCDE-44C0-B681-A66FAFE73D9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99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49D-3519-40F7-9AF4-7CDCE0EC69C3}" type="datetimeFigureOut">
              <a:rPr lang="en-AU" smtClean="0"/>
              <a:pPr/>
              <a:t>2/03/2014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3EE3-BCDE-44C0-B681-A66FAFE73D9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66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49D-3519-40F7-9AF4-7CDCE0EC69C3}" type="datetimeFigureOut">
              <a:rPr lang="en-AU" smtClean="0"/>
              <a:pPr/>
              <a:t>2/03/2014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3EE3-BCDE-44C0-B681-A66FAFE73D9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384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49D-3519-40F7-9AF4-7CDCE0EC69C3}" type="datetimeFigureOut">
              <a:rPr lang="en-AU" smtClean="0"/>
              <a:pPr/>
              <a:t>2/03/2014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3EE3-BCDE-44C0-B681-A66FAFE73D9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860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49D-3519-40F7-9AF4-7CDCE0EC69C3}" type="datetimeFigureOut">
              <a:rPr lang="en-AU" smtClean="0"/>
              <a:pPr/>
              <a:t>2/03/2014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3EE3-BCDE-44C0-B681-A66FAFE73D9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80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649D-3519-40F7-9AF4-7CDCE0EC69C3}" type="datetimeFigureOut">
              <a:rPr lang="en-AU" smtClean="0"/>
              <a:pPr/>
              <a:t>2/03/2014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3EE3-BCDE-44C0-B681-A66FAFE73D9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88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26551/how-to-pass-command-line-parameters-in-batch-file" TargetMode="External"/><Relationship Id="rId3" Type="http://schemas.openxmlformats.org/officeDocument/2006/relationships/hyperlink" Target="http://oreilly.com/catalog/pnetcomp/chapter/ch01.pdf" TargetMode="External"/><Relationship Id="rId7" Type="http://schemas.openxmlformats.org/officeDocument/2006/relationships/hyperlink" Target="http://en.kioskea.net/faq/8721-converting-a-bat-into-exe" TargetMode="External"/><Relationship Id="rId2" Type="http://schemas.openxmlformats.org/officeDocument/2006/relationships/hyperlink" Target="http://en.wikipedia.org/wiki/Component-based_software_enginee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6660512/how-to-get-csc-exe-path" TargetMode="External"/><Relationship Id="rId5" Type="http://schemas.openxmlformats.org/officeDocument/2006/relationships/hyperlink" Target="http://www.codeproject.com/Articles/25983/How-to-Execute-a-Command-in-C" TargetMode="External"/><Relationship Id="rId4" Type="http://schemas.openxmlformats.org/officeDocument/2006/relationships/hyperlink" Target="http://msdn.microsoft.com/en-us/library/3707x96z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Component Programming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Islam </a:t>
            </a:r>
            <a:r>
              <a:rPr lang="en-AU" dirty="0" err="1" smtClean="0"/>
              <a:t>Qudah</a:t>
            </a:r>
            <a:endParaRPr lang="en-AU" dirty="0" smtClean="0"/>
          </a:p>
          <a:p>
            <a:r>
              <a:rPr lang="en-AU" dirty="0" smtClean="0"/>
              <a:t>i.al-qudah@cse.unsw.edu.au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099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Create C# Classes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// File: 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Add.cs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namespace 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UtilityMethods</a:t>
            </a:r>
            <a:endParaRPr lang="en-AU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    public class 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AddClass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    {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        public static long Add(long 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, long j) 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        { 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            return (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 + j);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        }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157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002060"/>
                </a:solidFill>
              </a:rPr>
              <a:t>// File: </a:t>
            </a:r>
            <a:r>
              <a:rPr lang="en-AU" dirty="0" err="1">
                <a:solidFill>
                  <a:srgbClr val="002060"/>
                </a:solidFill>
              </a:rPr>
              <a:t>Mult.cs</a:t>
            </a:r>
            <a:r>
              <a:rPr lang="en-AU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AU" dirty="0">
                <a:solidFill>
                  <a:srgbClr val="002060"/>
                </a:solidFill>
              </a:rPr>
              <a:t>namespace </a:t>
            </a:r>
            <a:r>
              <a:rPr lang="en-AU" dirty="0" err="1">
                <a:solidFill>
                  <a:srgbClr val="002060"/>
                </a:solidFill>
              </a:rPr>
              <a:t>UtilityMethods</a:t>
            </a:r>
            <a:r>
              <a:rPr lang="en-AU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AU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AU" dirty="0">
                <a:solidFill>
                  <a:srgbClr val="002060"/>
                </a:solidFill>
              </a:rPr>
              <a:t>    public class </a:t>
            </a:r>
            <a:r>
              <a:rPr lang="en-AU" dirty="0" err="1">
                <a:solidFill>
                  <a:srgbClr val="002060"/>
                </a:solidFill>
              </a:rPr>
              <a:t>MultiplyClass</a:t>
            </a:r>
            <a:endParaRPr lang="en-AU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002060"/>
                </a:solidFill>
              </a:rPr>
              <a:t>    {</a:t>
            </a:r>
          </a:p>
          <a:p>
            <a:pPr marL="0" indent="0">
              <a:buNone/>
            </a:pPr>
            <a:r>
              <a:rPr lang="en-AU" dirty="0">
                <a:solidFill>
                  <a:srgbClr val="002060"/>
                </a:solidFill>
              </a:rPr>
              <a:t>        public static long Multiply(long x, long y) </a:t>
            </a:r>
          </a:p>
          <a:p>
            <a:pPr marL="0" indent="0">
              <a:buNone/>
            </a:pPr>
            <a:r>
              <a:rPr lang="en-AU" dirty="0">
                <a:solidFill>
                  <a:srgbClr val="002060"/>
                </a:solidFill>
              </a:rPr>
              <a:t>        {</a:t>
            </a:r>
          </a:p>
          <a:p>
            <a:pPr marL="0" indent="0">
              <a:buNone/>
            </a:pPr>
            <a:r>
              <a:rPr lang="en-AU" dirty="0">
                <a:solidFill>
                  <a:srgbClr val="002060"/>
                </a:solidFill>
              </a:rPr>
              <a:t>            return (x * y); </a:t>
            </a:r>
          </a:p>
          <a:p>
            <a:pPr marL="0" indent="0">
              <a:buNone/>
            </a:pPr>
            <a:r>
              <a:rPr lang="en-AU" dirty="0">
                <a:solidFill>
                  <a:srgbClr val="00206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AU" dirty="0">
                <a:solidFill>
                  <a:srgbClr val="002060"/>
                </a:solidFill>
              </a:rPr>
              <a:t>    }</a:t>
            </a:r>
          </a:p>
          <a:p>
            <a:pPr marL="0" indent="0">
              <a:buNone/>
            </a:pPr>
            <a:r>
              <a:rPr lang="en-AU" dirty="0">
                <a:solidFill>
                  <a:srgbClr val="002060"/>
                </a:solidFill>
              </a:rPr>
              <a:t>}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72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552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/>
              <a:t>// File: </a:t>
            </a:r>
            <a:r>
              <a:rPr lang="en-AU" sz="2400" dirty="0" err="1"/>
              <a:t>TestCode.cs</a:t>
            </a:r>
            <a:r>
              <a:rPr lang="en-AU" sz="2400" dirty="0"/>
              <a:t> 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using </a:t>
            </a:r>
            <a:r>
              <a:rPr lang="en-AU" sz="2400" dirty="0" err="1"/>
              <a:t>UtilityMethods</a:t>
            </a:r>
            <a:r>
              <a:rPr lang="en-AU" sz="2400" dirty="0"/>
              <a:t>;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class </a:t>
            </a:r>
            <a:r>
              <a:rPr lang="en-AU" sz="2400" dirty="0" err="1"/>
              <a:t>TestCode</a:t>
            </a:r>
            <a:endParaRPr lang="en-AU" sz="2400" dirty="0"/>
          </a:p>
          <a:p>
            <a:pPr marL="0" indent="0">
              <a:buNone/>
            </a:pPr>
            <a:r>
              <a:rPr lang="en-AU" sz="2400" dirty="0"/>
              <a:t>{</a:t>
            </a:r>
          </a:p>
          <a:p>
            <a:pPr marL="0" indent="0">
              <a:buNone/>
            </a:pPr>
            <a:r>
              <a:rPr lang="en-AU" sz="2400" dirty="0"/>
              <a:t>    static void Main(string[] </a:t>
            </a:r>
            <a:r>
              <a:rPr lang="en-AU" sz="2400" dirty="0" err="1"/>
              <a:t>args</a:t>
            </a:r>
            <a:r>
              <a:rPr lang="en-AU" sz="2400" dirty="0"/>
              <a:t>) </a:t>
            </a:r>
          </a:p>
          <a:p>
            <a:pPr marL="0" indent="0">
              <a:buNone/>
            </a:pPr>
            <a:r>
              <a:rPr lang="en-AU" sz="2400" dirty="0"/>
              <a:t>    {</a:t>
            </a:r>
          </a:p>
          <a:p>
            <a:pPr marL="0" indent="0">
              <a:buNone/>
            </a:pPr>
            <a:r>
              <a:rPr lang="en-AU" sz="2400" dirty="0"/>
              <a:t>        </a:t>
            </a:r>
            <a:r>
              <a:rPr lang="en-AU" sz="2400" dirty="0" err="1"/>
              <a:t>System.Console.WriteLine</a:t>
            </a:r>
            <a:r>
              <a:rPr lang="en-AU" sz="2400" dirty="0"/>
              <a:t>("Calling methods from MathLibrary.DLL:");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        if (</a:t>
            </a:r>
            <a:r>
              <a:rPr lang="en-AU" sz="2400" dirty="0" err="1"/>
              <a:t>args.Length</a:t>
            </a:r>
            <a:r>
              <a:rPr lang="en-AU" sz="2400" dirty="0"/>
              <a:t> != 2)</a:t>
            </a:r>
          </a:p>
          <a:p>
            <a:pPr marL="0" indent="0">
              <a:buNone/>
            </a:pPr>
            <a:r>
              <a:rPr lang="en-AU" sz="2400" dirty="0"/>
              <a:t>        {</a:t>
            </a:r>
          </a:p>
          <a:p>
            <a:pPr marL="0" indent="0">
              <a:buNone/>
            </a:pPr>
            <a:r>
              <a:rPr lang="en-AU" sz="2400" dirty="0"/>
              <a:t>            </a:t>
            </a:r>
            <a:r>
              <a:rPr lang="en-AU" sz="2400" dirty="0" err="1"/>
              <a:t>System.Console.WriteLine</a:t>
            </a:r>
            <a:r>
              <a:rPr lang="en-AU" sz="2400" dirty="0"/>
              <a:t>("Usage: </a:t>
            </a:r>
            <a:r>
              <a:rPr lang="en-AU" sz="2400" dirty="0" err="1"/>
              <a:t>TestCode</a:t>
            </a:r>
            <a:r>
              <a:rPr lang="en-AU" sz="2400" dirty="0"/>
              <a:t> &lt;num1&gt; &lt;num2&gt;");</a:t>
            </a:r>
          </a:p>
          <a:p>
            <a:pPr marL="0" indent="0">
              <a:buNone/>
            </a:pPr>
            <a:r>
              <a:rPr lang="en-AU" sz="2400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47477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6247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/>
              <a:t>return;</a:t>
            </a:r>
          </a:p>
          <a:p>
            <a:pPr marL="0" indent="0">
              <a:buNone/>
            </a:pPr>
            <a:r>
              <a:rPr lang="en-AU" dirty="0"/>
              <a:t>        }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      long num1 = </a:t>
            </a:r>
            <a:r>
              <a:rPr lang="en-AU" dirty="0" err="1"/>
              <a:t>long.Parse</a:t>
            </a:r>
            <a:r>
              <a:rPr lang="en-AU" dirty="0"/>
              <a:t>(</a:t>
            </a:r>
            <a:r>
              <a:rPr lang="en-AU" dirty="0" err="1"/>
              <a:t>args</a:t>
            </a:r>
            <a:r>
              <a:rPr lang="en-AU" dirty="0"/>
              <a:t>[0]);</a:t>
            </a:r>
          </a:p>
          <a:p>
            <a:pPr marL="0" indent="0">
              <a:buNone/>
            </a:pPr>
            <a:r>
              <a:rPr lang="en-AU" dirty="0"/>
              <a:t>        long num2 = </a:t>
            </a:r>
            <a:r>
              <a:rPr lang="en-AU" dirty="0" err="1"/>
              <a:t>long.Parse</a:t>
            </a:r>
            <a:r>
              <a:rPr lang="en-AU" dirty="0"/>
              <a:t>(</a:t>
            </a:r>
            <a:r>
              <a:rPr lang="en-AU" dirty="0" err="1"/>
              <a:t>args</a:t>
            </a:r>
            <a:r>
              <a:rPr lang="en-AU" dirty="0"/>
              <a:t>[1]);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}</a:t>
            </a:r>
          </a:p>
          <a:p>
            <a:pPr marL="0" indent="0">
              <a:buNone/>
            </a:pPr>
            <a:r>
              <a:rPr lang="en-AU" dirty="0" smtClean="0"/>
              <a:t> </a:t>
            </a:r>
            <a:r>
              <a:rPr lang="en-AU" dirty="0"/>
              <a:t>long sum = </a:t>
            </a:r>
            <a:r>
              <a:rPr lang="en-AU" dirty="0" err="1"/>
              <a:t>AddClass.Add</a:t>
            </a:r>
            <a:r>
              <a:rPr lang="en-AU" dirty="0"/>
              <a:t>(num1, num2);</a:t>
            </a:r>
          </a:p>
          <a:p>
            <a:pPr marL="0" indent="0">
              <a:buNone/>
            </a:pPr>
            <a:r>
              <a:rPr lang="en-AU" dirty="0"/>
              <a:t>        long product = </a:t>
            </a:r>
            <a:r>
              <a:rPr lang="en-AU" dirty="0" err="1"/>
              <a:t>MultiplyClass.Multiply</a:t>
            </a:r>
            <a:r>
              <a:rPr lang="en-AU" dirty="0"/>
              <a:t>(num1, num2);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      </a:t>
            </a:r>
            <a:r>
              <a:rPr lang="en-AU" dirty="0" err="1"/>
              <a:t>System.Console.WriteLine</a:t>
            </a:r>
            <a:r>
              <a:rPr lang="en-AU" dirty="0"/>
              <a:t>("{0} + {1} = {2}", num1, num2, sum);</a:t>
            </a:r>
          </a:p>
          <a:p>
            <a:pPr marL="0" indent="0">
              <a:buNone/>
            </a:pPr>
            <a:r>
              <a:rPr lang="en-AU" dirty="0"/>
              <a:t>        </a:t>
            </a:r>
            <a:r>
              <a:rPr lang="en-AU" dirty="0" err="1"/>
              <a:t>System.Console.WriteLine</a:t>
            </a:r>
            <a:r>
              <a:rPr lang="en-AU" dirty="0"/>
              <a:t>("{0} * {1} = {2}", num1, num2, product);</a:t>
            </a:r>
          </a:p>
          <a:p>
            <a:pPr marL="0" indent="0">
              <a:buNone/>
            </a:pPr>
            <a:r>
              <a:rPr lang="en-AU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3217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Generate DLL file</a:t>
            </a:r>
            <a:br>
              <a:rPr lang="en-AU" dirty="0"/>
            </a:br>
            <a:r>
              <a:rPr lang="en-AU" dirty="0" smtClean="0"/>
              <a:t>and Generate EXE file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2060"/>
                </a:solidFill>
              </a:rPr>
              <a:t>"C:\Windows\Microsoft.NET\Framework\v2.0.50727\csc</a:t>
            </a:r>
            <a:r>
              <a:rPr lang="en-AU" sz="2800" dirty="0">
                <a:solidFill>
                  <a:schemeClr val="accent2">
                    <a:lumMod val="75000"/>
                  </a:schemeClr>
                </a:solidFill>
              </a:rPr>
              <a:t>"          /</a:t>
            </a:r>
            <a:r>
              <a:rPr lang="en-AU" sz="2800" dirty="0" err="1">
                <a:solidFill>
                  <a:schemeClr val="accent2">
                    <a:lumMod val="75000"/>
                  </a:schemeClr>
                </a:solidFill>
              </a:rPr>
              <a:t>target:library</a:t>
            </a:r>
            <a:r>
              <a:rPr lang="en-AU" sz="2800" dirty="0">
                <a:solidFill>
                  <a:schemeClr val="accent2">
                    <a:lumMod val="75000"/>
                  </a:schemeClr>
                </a:solidFill>
              </a:rPr>
              <a:t> /</a:t>
            </a:r>
            <a:r>
              <a:rPr lang="en-AU" sz="2800" dirty="0" err="1">
                <a:solidFill>
                  <a:schemeClr val="accent2">
                    <a:lumMod val="75000"/>
                  </a:schemeClr>
                </a:solidFill>
              </a:rPr>
              <a:t>out:MathLibrary.DLL</a:t>
            </a:r>
            <a:r>
              <a:rPr lang="en-AU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AU" sz="2800" dirty="0" err="1">
                <a:solidFill>
                  <a:schemeClr val="accent2">
                    <a:lumMod val="75000"/>
                  </a:schemeClr>
                </a:solidFill>
              </a:rPr>
              <a:t>Add.cs</a:t>
            </a:r>
            <a:r>
              <a:rPr lang="en-AU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AU" sz="2800" dirty="0" err="1" smtClean="0">
                <a:solidFill>
                  <a:schemeClr val="accent2">
                    <a:lumMod val="75000"/>
                  </a:schemeClr>
                </a:solidFill>
              </a:rPr>
              <a:t>Mult.cs</a:t>
            </a:r>
            <a:endParaRPr lang="en-AU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rgbClr val="002060"/>
                </a:solidFill>
              </a:rPr>
              <a:t>"C:\Windows\Microsoft.NET\Framework\v2.0.50727\csc"</a:t>
            </a: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           /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out:RunUtility.exe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AU" dirty="0" err="1">
                <a:solidFill>
                  <a:schemeClr val="accent2">
                    <a:lumMod val="75000"/>
                  </a:schemeClr>
                </a:solidFill>
              </a:rPr>
              <a:t>reference:MathLibrary.DLL</a:t>
            </a: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TestCode.cs</a:t>
            </a:r>
            <a:endParaRPr lang="en-AU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U" b="1" dirty="0" smtClean="0"/>
              <a:t>Run the utility: 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RunUtility.exe </a:t>
            </a:r>
            <a:r>
              <a:rPr lang="en-AU" dirty="0" smtClean="0">
                <a:solidFill>
                  <a:srgbClr val="002060"/>
                </a:solidFill>
              </a:rPr>
              <a:t>10 20</a:t>
            </a:r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1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/>
              <a:t>[1] </a:t>
            </a:r>
            <a:r>
              <a:rPr lang="en-US" sz="2000" dirty="0">
                <a:hlinkClick r:id="rId2"/>
              </a:rPr>
              <a:t>http://en.wikipedia.org/wiki/Component-based_software_engineering</a:t>
            </a:r>
            <a:endParaRPr lang="en-US" sz="2000" dirty="0"/>
          </a:p>
          <a:p>
            <a:pPr marL="0" indent="0">
              <a:buNone/>
            </a:pPr>
            <a:r>
              <a:rPr lang="en-AU" sz="2000" dirty="0" smtClean="0"/>
              <a:t>[2] </a:t>
            </a:r>
            <a:r>
              <a:rPr lang="en-AU" sz="2000" dirty="0">
                <a:hlinkClick r:id="rId3"/>
              </a:rPr>
              <a:t>http://</a:t>
            </a:r>
            <a:r>
              <a:rPr lang="en-AU" sz="2000" dirty="0" smtClean="0">
                <a:hlinkClick r:id="rId3"/>
              </a:rPr>
              <a:t>oreilly.com/catalog/pnetcomp/chapter/ch01.pdf</a:t>
            </a:r>
            <a:endParaRPr lang="en-AU" sz="2000" dirty="0" smtClean="0"/>
          </a:p>
          <a:p>
            <a:pPr marL="0" indent="0">
              <a:buNone/>
            </a:pPr>
            <a:r>
              <a:rPr lang="en-AU" sz="2000" dirty="0"/>
              <a:t>[3] </a:t>
            </a:r>
            <a:r>
              <a:rPr lang="en-AU" sz="2000" dirty="0">
                <a:hlinkClick r:id="rId4"/>
              </a:rPr>
              <a:t>http://</a:t>
            </a:r>
            <a:r>
              <a:rPr lang="en-AU" sz="2000" dirty="0" smtClean="0">
                <a:hlinkClick r:id="rId4"/>
              </a:rPr>
              <a:t>msdn.microsoft.com/en-us/library/3707x96z.aspx</a:t>
            </a:r>
            <a:endParaRPr lang="en-AU" sz="2000" dirty="0" smtClean="0"/>
          </a:p>
          <a:p>
            <a:pPr marL="0" indent="0">
              <a:buNone/>
            </a:pPr>
            <a:r>
              <a:rPr lang="en-AU" sz="2000" dirty="0"/>
              <a:t>[4] </a:t>
            </a:r>
            <a:r>
              <a:rPr lang="en-AU" sz="2000" dirty="0">
                <a:hlinkClick r:id="rId5"/>
              </a:rPr>
              <a:t>http://</a:t>
            </a:r>
            <a:r>
              <a:rPr lang="en-AU" sz="2000" dirty="0" smtClean="0">
                <a:hlinkClick r:id="rId5"/>
              </a:rPr>
              <a:t>www.codeproject.com/Articles/25983/How-to-Execute-a-Command-in-C</a:t>
            </a:r>
            <a:endParaRPr lang="en-AU" sz="2000" dirty="0" smtClean="0"/>
          </a:p>
          <a:p>
            <a:pPr marL="0" indent="0">
              <a:buNone/>
            </a:pPr>
            <a:r>
              <a:rPr lang="en-AU" sz="2000" dirty="0"/>
              <a:t>[5] </a:t>
            </a:r>
            <a:r>
              <a:rPr lang="en-AU" sz="2000" dirty="0">
                <a:hlinkClick r:id="rId6"/>
              </a:rPr>
              <a:t>http://</a:t>
            </a:r>
            <a:r>
              <a:rPr lang="en-AU" sz="2000" dirty="0" smtClean="0">
                <a:hlinkClick r:id="rId6"/>
              </a:rPr>
              <a:t>stackoverflow.com/questions/6660512/how-to-get-csc-exe-path</a:t>
            </a:r>
            <a:endParaRPr lang="en-AU" sz="2000" dirty="0" smtClean="0"/>
          </a:p>
          <a:p>
            <a:pPr marL="0" indent="0">
              <a:buNone/>
            </a:pPr>
            <a:r>
              <a:rPr lang="en-AU" sz="2000" dirty="0"/>
              <a:t>[6] </a:t>
            </a:r>
            <a:r>
              <a:rPr lang="en-AU" sz="2000" dirty="0">
                <a:hlinkClick r:id="rId7"/>
              </a:rPr>
              <a:t>http://</a:t>
            </a:r>
            <a:r>
              <a:rPr lang="en-AU" sz="2000" dirty="0" smtClean="0">
                <a:hlinkClick r:id="rId7"/>
              </a:rPr>
              <a:t>en.kioskea.net/faq/8721-converting-a-bat-into-exe</a:t>
            </a:r>
            <a:endParaRPr lang="en-AU" sz="2000" dirty="0" smtClean="0"/>
          </a:p>
          <a:p>
            <a:pPr marL="0" indent="0">
              <a:buNone/>
            </a:pPr>
            <a:r>
              <a:rPr lang="en-AU" sz="2000" dirty="0"/>
              <a:t>[7] </a:t>
            </a:r>
            <a:r>
              <a:rPr lang="en-AU" sz="2000" dirty="0">
                <a:hlinkClick r:id="rId8"/>
              </a:rPr>
              <a:t>http://</a:t>
            </a:r>
            <a:r>
              <a:rPr lang="en-AU" sz="2000" dirty="0" smtClean="0">
                <a:hlinkClick r:id="rId8"/>
              </a:rPr>
              <a:t>stackoverflow.com/questions/26551/how-to-pass-command-line-parameters-in-batch-file</a:t>
            </a:r>
            <a:endParaRPr lang="en-AU" sz="2000" dirty="0" smtClean="0"/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83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Software </a:t>
            </a:r>
            <a:r>
              <a:rPr lang="en-US" dirty="0" smtClean="0"/>
              <a:t>Component?</a:t>
            </a:r>
            <a:r>
              <a:rPr lang="en-US" sz="2200" dirty="0" smtClean="0"/>
              <a:t>[1]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package, web service or module  that encapsulates related functions.</a:t>
            </a:r>
          </a:p>
          <a:p>
            <a:r>
              <a:rPr lang="en-US" dirty="0" smtClean="0"/>
              <a:t>Its reusable </a:t>
            </a:r>
          </a:p>
          <a:p>
            <a:r>
              <a:rPr lang="en-US" dirty="0" smtClean="0"/>
              <a:t>Has an interface</a:t>
            </a:r>
          </a:p>
          <a:p>
            <a:r>
              <a:rPr lang="en-US" dirty="0"/>
              <a:t>Substitutable: </a:t>
            </a:r>
            <a:r>
              <a:rPr lang="en-US" dirty="0" smtClean="0"/>
              <a:t>Replaceable components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Component-based-Software-Engineering-example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196752"/>
            <a:ext cx="8352928" cy="4464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5736" y="587727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Figure1 – Holiday System Components Example [1]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AU" dirty="0" smtClean="0"/>
              <a:t>Cont. </a:t>
            </a:r>
            <a:r>
              <a:rPr lang="en-AU" sz="2000" dirty="0" smtClean="0"/>
              <a:t>[2]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Components programming delivers multiple binaries, which combined form an </a:t>
            </a:r>
            <a:r>
              <a:rPr lang="en-AU" dirty="0" smtClean="0"/>
              <a:t>application/system</a:t>
            </a:r>
            <a:endParaRPr lang="en-AU" dirty="0" smtClean="0"/>
          </a:p>
          <a:p>
            <a:r>
              <a:rPr lang="en-AU" dirty="0" smtClean="0"/>
              <a:t>If you change one component , you don’t need to recompile the whole application.</a:t>
            </a:r>
          </a:p>
          <a:p>
            <a:r>
              <a:rPr lang="en-AU" dirty="0" smtClean="0"/>
              <a:t>Existing clients don’t need to recompile/redeploy anything</a:t>
            </a:r>
          </a:p>
          <a:p>
            <a:r>
              <a:rPr lang="en-AU" dirty="0" smtClean="0"/>
              <a:t>New requirements can be delivered as new components, without having to change the existing </a:t>
            </a:r>
            <a:r>
              <a:rPr lang="en-AU" dirty="0" smtClean="0"/>
              <a:t>components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4456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Examples of software 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DOS Batch file </a:t>
            </a:r>
          </a:p>
          <a:p>
            <a:r>
              <a:rPr lang="en-AU" dirty="0" smtClean="0"/>
              <a:t>Linux/Unix Shell Script </a:t>
            </a:r>
          </a:p>
          <a:p>
            <a:r>
              <a:rPr lang="en-AU" dirty="0" smtClean="0"/>
              <a:t>C# DLL  file </a:t>
            </a:r>
          </a:p>
          <a:p>
            <a:r>
              <a:rPr lang="en-AU" dirty="0" smtClean="0"/>
              <a:t>JAR File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59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DOS Batch File as a Component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dirty="0" smtClean="0"/>
              <a:t>Input : CSV File and filter parameters</a:t>
            </a:r>
          </a:p>
          <a:p>
            <a:r>
              <a:rPr lang="en-AU" dirty="0" smtClean="0"/>
              <a:t>Invoke Perl Program passing the parameters</a:t>
            </a:r>
          </a:p>
          <a:p>
            <a:r>
              <a:rPr lang="en-AU" dirty="0" smtClean="0"/>
              <a:t>Filter through the csv file based on input parameters</a:t>
            </a:r>
          </a:p>
          <a:p>
            <a:r>
              <a:rPr lang="en-AU" dirty="0" smtClean="0"/>
              <a:t>Generate output csv file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07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Execute Batch file From C# </a:t>
            </a:r>
            <a:r>
              <a:rPr lang="en-AU" sz="2000" dirty="0" smtClean="0"/>
              <a:t>[4]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Invoke DOS batch file from C#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9" r="49428" b="32618"/>
          <a:stretch/>
        </p:blipFill>
        <p:spPr bwMode="auto">
          <a:xfrm>
            <a:off x="323528" y="2252546"/>
            <a:ext cx="7707086" cy="460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3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	Component-Oriented Versus</a:t>
            </a:r>
            <a:br>
              <a:rPr lang="en-AU" dirty="0" smtClean="0"/>
            </a:br>
            <a:r>
              <a:rPr lang="en-AU" dirty="0" smtClean="0"/>
              <a:t>Object-Oriented </a:t>
            </a:r>
            <a:r>
              <a:rPr lang="en-AU" dirty="0" smtClean="0"/>
              <a:t>Programming </a:t>
            </a:r>
            <a:r>
              <a:rPr lang="en-AU" sz="2200" dirty="0" smtClean="0"/>
              <a:t>[2]</a:t>
            </a:r>
            <a:endParaRPr lang="en-AU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Object Oriented Programming focuses on the relationship between classes, which combined make a large binary executable</a:t>
            </a:r>
          </a:p>
          <a:p>
            <a:r>
              <a:rPr lang="en-AU" dirty="0" smtClean="0"/>
              <a:t>Component Oriented Programming focuses on producing modules that work independently and don’t require the client to know the inner details of these </a:t>
            </a:r>
            <a:r>
              <a:rPr lang="en-AU" dirty="0" smtClean="0"/>
              <a:t>modules </a:t>
            </a:r>
          </a:p>
          <a:p>
            <a:r>
              <a:rPr lang="en-AU" dirty="0" smtClean="0"/>
              <a:t>Every Class is an independent component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66775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DLL File Example</a:t>
            </a:r>
            <a:r>
              <a:rPr lang="en-AU" sz="2000" dirty="0" smtClean="0"/>
              <a:t>[3]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Create C# Classes</a:t>
            </a:r>
          </a:p>
          <a:p>
            <a:r>
              <a:rPr lang="en-AU" dirty="0" smtClean="0"/>
              <a:t>Generate DLL file</a:t>
            </a:r>
          </a:p>
          <a:p>
            <a:r>
              <a:rPr lang="en-AU" dirty="0" smtClean="0"/>
              <a:t>Generate EXE file </a:t>
            </a:r>
          </a:p>
          <a:p>
            <a:r>
              <a:rPr lang="en-AU" dirty="0" smtClean="0"/>
              <a:t>Run the EXE file</a:t>
            </a:r>
          </a:p>
        </p:txBody>
      </p:sp>
    </p:spTree>
    <p:extLst>
      <p:ext uri="{BB962C8B-B14F-4D97-AF65-F5344CB8AC3E}">
        <p14:creationId xmlns:p14="http://schemas.microsoft.com/office/powerpoint/2010/main" val="357992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524</Words>
  <Application>Microsoft Office PowerPoint</Application>
  <PresentationFormat>On-screen Show (4:3)</PresentationFormat>
  <Paragraphs>108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Component Programming</vt:lpstr>
      <vt:lpstr>What is Software Component?[1] </vt:lpstr>
      <vt:lpstr>Example</vt:lpstr>
      <vt:lpstr>Cont. [2]</vt:lpstr>
      <vt:lpstr>Examples of software components</vt:lpstr>
      <vt:lpstr>DOS Batch File as a Component Example</vt:lpstr>
      <vt:lpstr>Execute Batch file From C# [4]</vt:lpstr>
      <vt:lpstr> Component-Oriented Versus Object-Oriented Programming [2]</vt:lpstr>
      <vt:lpstr>DLL File Example[3]</vt:lpstr>
      <vt:lpstr>Create C# Classes </vt:lpstr>
      <vt:lpstr>PowerPoint Presentation</vt:lpstr>
      <vt:lpstr>PowerPoint Presentation</vt:lpstr>
      <vt:lpstr>PowerPoint Presentation</vt:lpstr>
      <vt:lpstr>Generate DLL file and Generate EXE file </vt:lpstr>
      <vt:lpstr>References</vt:lpstr>
    </vt:vector>
  </TitlesOfParts>
  <Company>UNSW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Programming</dc:title>
  <dc:creator>Islam Qudah</dc:creator>
  <cp:lastModifiedBy>Islam Qudah</cp:lastModifiedBy>
  <cp:revision>29</cp:revision>
  <dcterms:created xsi:type="dcterms:W3CDTF">2014-02-27T03:13:59Z</dcterms:created>
  <dcterms:modified xsi:type="dcterms:W3CDTF">2014-03-02T07:00:19Z</dcterms:modified>
</cp:coreProperties>
</file>