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34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64" r:id="rId49"/>
    <p:sldId id="365" r:id="rId50"/>
    <p:sldId id="366" r:id="rId51"/>
    <p:sldId id="367" r:id="rId52"/>
    <p:sldId id="368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387" r:id="rId71"/>
    <p:sldId id="388" r:id="rId72"/>
    <p:sldId id="389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69" d="100"/>
          <a:sy n="69" d="100"/>
        </p:scale>
        <p:origin x="-2844" y="-9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4BCE8-39D8-45C0-BA8A-72C37BF6F068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E6B7C-EE0F-406A-B96E-A8435DACE9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E6B7C-EE0F-406A-B96E-A8435DACE973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0D95F1-C2D1-4D69-B2C7-1344950BAFDB}" type="slidenum">
              <a:rPr lang="en-US" smtClean="0">
                <a:latin typeface="Calibri" pitchFamily="34" charset="0"/>
              </a:rPr>
              <a:pPr/>
              <a:t>43</a:t>
            </a:fld>
            <a:endParaRPr lang="en-US" smtClean="0">
              <a:latin typeface="Calibri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 -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-By </a:t>
            </a:r>
            <a:r>
              <a:rPr lang="en-US" dirty="0" err="1" smtClean="0"/>
              <a:t>Nimesh</a:t>
            </a:r>
            <a:r>
              <a:rPr lang="en-US" dirty="0" smtClean="0"/>
              <a:t> Kumar </a:t>
            </a:r>
            <a:r>
              <a:rPr lang="en-US" dirty="0" err="1" smtClean="0"/>
              <a:t>Dagur</a:t>
            </a:r>
            <a:r>
              <a:rPr lang="en-US" dirty="0" smtClean="0"/>
              <a:t>, CDAC, India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creating a new string with the combined content is easy and efficient:</a:t>
            </a:r>
          </a:p>
        </p:txBody>
      </p:sp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743200"/>
            <a:ext cx="3632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4191000"/>
            <a:ext cx="8077200" cy="9540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 Here’s a useful invariant of slice operations: </a:t>
            </a:r>
          </a:p>
          <a:p>
            <a:pPr>
              <a:defRPr/>
            </a:pPr>
            <a:r>
              <a:rPr lang="en-US" sz="2800" dirty="0">
                <a:solidFill>
                  <a:srgbClr val="0070C0"/>
                </a:solidFill>
                <a:latin typeface="+mn-lt"/>
                <a:cs typeface="+mn-cs"/>
              </a:rPr>
              <a:t>                   s[:i] + s[i:] equals s.</a:t>
            </a:r>
          </a:p>
        </p:txBody>
      </p:sp>
      <p:pic>
        <p:nvPicPr>
          <p:cNvPr id="3584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334000"/>
            <a:ext cx="41148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229600" cy="914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Indices may be negative numbers, to start counting from the right.</a:t>
            </a:r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855821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pPr eaLnBrk="1" hangingPunct="1"/>
            <a:r>
              <a:rPr lang="en-US" sz="2800" smtClean="0"/>
              <a:t>The built-in function </a:t>
            </a:r>
            <a:r>
              <a:rPr lang="en-US" sz="2800" b="1" i="1" smtClean="0"/>
              <a:t>len() </a:t>
            </a:r>
            <a:r>
              <a:rPr lang="en-US" sz="2800" smtClean="0"/>
              <a:t>returns the length of a string:</a:t>
            </a:r>
          </a:p>
        </p:txBody>
      </p:sp>
      <p:pic>
        <p:nvPicPr>
          <p:cNvPr id="3789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82375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0187" y="2105819"/>
            <a:ext cx="6143625" cy="3514725"/>
          </a:xfrm>
        </p:spPr>
      </p:pic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smtClean="0"/>
              <a:t>String Data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String Formatting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One of Python's coolest features is the string format operator </a:t>
            </a:r>
            <a:r>
              <a:rPr lang="en-US" sz="2400" b="1" dirty="0" smtClean="0"/>
              <a:t>%</a:t>
            </a:r>
            <a:r>
              <a:rPr lang="en-US" sz="2400" dirty="0" smtClean="0"/>
              <a:t>. </a:t>
            </a:r>
          </a:p>
          <a:p>
            <a:r>
              <a:rPr lang="en-US" sz="2400" dirty="0" smtClean="0"/>
              <a:t>This operator is unique to strings and makes up for the pack of having functions from C's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() family</a:t>
            </a:r>
            <a:endParaRPr 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4114800"/>
            <a:ext cx="733312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5105400"/>
            <a:ext cx="426175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962400" y="4724400"/>
            <a:ext cx="1524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8486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String Formatting Operator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533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List of set of symbols which can be used along with %</a:t>
            </a:r>
          </a:p>
          <a:p>
            <a:endParaRPr lang="en-US" sz="24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54406"/>
            <a:ext cx="6019800" cy="54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" y="1295400"/>
            <a:ext cx="878315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57200" y="152400"/>
            <a:ext cx="8229600" cy="533400"/>
          </a:xfrm>
          <a:prstGeom prst="rect">
            <a:avLst/>
          </a:prstGeom>
        </p:spPr>
        <p:txBody>
          <a:bodyPr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String Formatting</a:t>
            </a:r>
            <a:r>
              <a:rPr kumimoji="0" lang="en-US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: Example(s)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sz="2400" b="1" dirty="0" smtClean="0"/>
              <a:t>capitalize(): </a:t>
            </a:r>
            <a:r>
              <a:rPr lang="en-US" sz="2400" dirty="0" smtClean="0"/>
              <a:t>It returns a copy of the string with only its first character capitalized.</a:t>
            </a:r>
          </a:p>
          <a:p>
            <a:pPr>
              <a:buNone/>
            </a:pPr>
            <a:r>
              <a:rPr lang="en-US" sz="2400" b="1" i="1" dirty="0" smtClean="0"/>
              <a:t>                           </a:t>
            </a:r>
            <a:r>
              <a:rPr lang="en-US" sz="2400" b="1" i="1" dirty="0" err="1" smtClean="0"/>
              <a:t>str.capitalize</a:t>
            </a:r>
            <a:r>
              <a:rPr lang="en-US" sz="2400" b="1" i="1" dirty="0" smtClean="0"/>
              <a:t> ( )</a:t>
            </a:r>
          </a:p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429000"/>
            <a:ext cx="6575136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4572000" y="48006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5257800"/>
            <a:ext cx="6624484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33600" y="4126468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0" y="4191000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sz="2400" b="1" dirty="0" smtClean="0"/>
              <a:t>count():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count()</a:t>
            </a:r>
            <a:r>
              <a:rPr lang="en-US" sz="2400" dirty="0" smtClean="0"/>
              <a:t> returns the number of occurrences of substring sub in the range [start, end]. 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90800"/>
            <a:ext cx="470078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3962400"/>
            <a:ext cx="6477000" cy="1693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5943600"/>
            <a:ext cx="2514600" cy="65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Down Arrow 7"/>
          <p:cNvSpPr/>
          <p:nvPr/>
        </p:nvSpPr>
        <p:spPr>
          <a:xfrm>
            <a:off x="3810000" y="5638800"/>
            <a:ext cx="3048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r>
              <a:rPr lang="en-US" sz="2400" b="1" dirty="0" smtClean="0"/>
              <a:t>find(): </a:t>
            </a:r>
            <a:r>
              <a:rPr lang="en-US" sz="2400" dirty="0" smtClean="0"/>
              <a:t>It determines if string </a:t>
            </a:r>
            <a:r>
              <a:rPr lang="en-US" sz="2400" i="1" dirty="0" err="1" smtClean="0"/>
              <a:t>str</a:t>
            </a:r>
            <a:r>
              <a:rPr lang="en-US" sz="2400" dirty="0" smtClean="0"/>
              <a:t> occurs in string, or in a substring of string if starting index </a:t>
            </a:r>
            <a:r>
              <a:rPr lang="en-US" sz="2400" i="1" dirty="0" smtClean="0"/>
              <a:t>beg</a:t>
            </a:r>
            <a:r>
              <a:rPr lang="en-US" sz="2400" dirty="0" smtClean="0"/>
              <a:t> and ending index </a:t>
            </a:r>
            <a:r>
              <a:rPr lang="en-US" sz="2400" i="1" dirty="0" smtClean="0"/>
              <a:t>end</a:t>
            </a:r>
            <a:r>
              <a:rPr lang="en-US" sz="2400" dirty="0" smtClean="0"/>
              <a:t> are given.</a:t>
            </a:r>
            <a:endParaRPr lang="en-US" sz="2400" b="1" dirty="0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971800"/>
            <a:ext cx="4180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533400" y="4267200"/>
            <a:ext cx="388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Index if found and -1 otherwise.</a:t>
            </a:r>
            <a:endParaRPr lang="en-US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2014" y="2895600"/>
            <a:ext cx="4365786" cy="3806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590800" y="3657600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,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Strings in Python are identified as a contiguous set of characters in between quotation marks. </a:t>
            </a:r>
          </a:p>
          <a:p>
            <a:r>
              <a:rPr lang="en-US" sz="2400" dirty="0" smtClean="0"/>
              <a:t>Python allows for either pairs of single or double quotes. </a:t>
            </a:r>
          </a:p>
          <a:p>
            <a:r>
              <a:rPr lang="en-US" sz="2400" dirty="0" smtClean="0"/>
              <a:t>Subsets of strings can be taken using the slice operator ( [ ] and [ : ] ) with indexes starting at 0 in the beginning of the string and working their way from -1 at the end.</a:t>
            </a:r>
          </a:p>
          <a:p>
            <a:r>
              <a:rPr lang="en-US" sz="2400" dirty="0" smtClean="0"/>
              <a:t>The plus ( + ) sign is the string concatenation operator and the asterisk ( * ) is the repetition operator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Python Strings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38200"/>
          </a:xfrm>
        </p:spPr>
        <p:txBody>
          <a:bodyPr/>
          <a:lstStyle/>
          <a:p>
            <a:r>
              <a:rPr lang="en-US" sz="2400" b="1" dirty="0" smtClean="0"/>
              <a:t>lower():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lower()</a:t>
            </a:r>
            <a:r>
              <a:rPr lang="en-US" sz="2400" dirty="0" smtClean="0"/>
              <a:t> returns a copy of the string in which all case-based characters have been lowercased.</a:t>
            </a:r>
            <a:endParaRPr lang="en-US" sz="2400" b="1" dirty="0" smtClean="0"/>
          </a:p>
          <a:p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1981200" cy="729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3733800"/>
            <a:ext cx="54326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own Arrow 5"/>
          <p:cNvSpPr/>
          <p:nvPr/>
        </p:nvSpPr>
        <p:spPr>
          <a:xfrm>
            <a:off x="3581400" y="46482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28800" y="5105400"/>
            <a:ext cx="4089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Built-in String Methods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038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upper()</a:t>
            </a:r>
            <a:r>
              <a:rPr lang="en-US" sz="2400" dirty="0" smtClean="0"/>
              <a:t> :The method </a:t>
            </a:r>
            <a:r>
              <a:rPr lang="en-US" sz="2400" b="1" dirty="0" smtClean="0"/>
              <a:t>upper()</a:t>
            </a:r>
            <a:r>
              <a:rPr lang="en-US" sz="2400" dirty="0" smtClean="0"/>
              <a:t> returns a copy of the string in which all case-based characters have been uppercased.</a:t>
            </a:r>
          </a:p>
          <a:p>
            <a:r>
              <a:rPr lang="en-US" sz="2400" b="1" dirty="0" smtClean="0"/>
              <a:t>swapcase():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swapcase()</a:t>
            </a:r>
            <a:r>
              <a:rPr lang="en-US" sz="2400" dirty="0" smtClean="0"/>
              <a:t> returns a copy of the string in which all the case-based characters have had their case swapped.</a:t>
            </a:r>
          </a:p>
          <a:p>
            <a:r>
              <a:rPr lang="en-US" sz="2400" b="1" dirty="0" smtClean="0"/>
              <a:t>title():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title()</a:t>
            </a:r>
            <a:r>
              <a:rPr lang="en-US" sz="2400" dirty="0" smtClean="0"/>
              <a:t> returns a copy of the string in which first characters of all the words are capitalized.</a:t>
            </a:r>
          </a:p>
          <a:p>
            <a:r>
              <a:rPr lang="en-US" sz="2400" b="1" dirty="0" smtClean="0"/>
              <a:t>replace()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replace()</a:t>
            </a:r>
            <a:r>
              <a:rPr lang="en-US" sz="2400" dirty="0" smtClean="0"/>
              <a:t> returns a copy of the string in which the occurrences of </a:t>
            </a:r>
            <a:r>
              <a:rPr lang="en-US" sz="2400" i="1" dirty="0" smtClean="0"/>
              <a:t>old</a:t>
            </a:r>
            <a:r>
              <a:rPr lang="en-US" sz="2400" dirty="0" smtClean="0"/>
              <a:t> have been replaced with </a:t>
            </a:r>
            <a:r>
              <a:rPr lang="en-US" sz="2400" i="1" dirty="0" smtClean="0"/>
              <a:t>new</a:t>
            </a:r>
            <a:r>
              <a:rPr lang="en-US" sz="2400" dirty="0" smtClean="0"/>
              <a:t>, optionally restricting the number of replacements to </a:t>
            </a:r>
            <a:r>
              <a:rPr lang="en-US" sz="2400" i="1" dirty="0" smtClean="0"/>
              <a:t>max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5715000"/>
            <a:ext cx="3962400" cy="720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3886200" cy="6140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533399"/>
            <a:ext cx="4114800" cy="224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Connector 6"/>
          <p:cNvCxnSpPr/>
          <p:nvPr/>
        </p:nvCxnSpPr>
        <p:spPr>
          <a:xfrm rot="5400000">
            <a:off x="1257300" y="3467100"/>
            <a:ext cx="6172200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Sometimes, you may need to perform conversions between the built-in types. </a:t>
            </a:r>
          </a:p>
          <a:p>
            <a:r>
              <a:rPr lang="en-US" sz="2400" dirty="0" smtClean="0"/>
              <a:t>To convert between types, you simply use the type name as a function.</a:t>
            </a:r>
          </a:p>
          <a:p>
            <a:r>
              <a:rPr lang="en-US" sz="2400" dirty="0" smtClean="0"/>
              <a:t>There are several built-in functions to perform conversion from one data type to another. </a:t>
            </a:r>
          </a:p>
          <a:p>
            <a:r>
              <a:rPr lang="en-US" sz="2400" dirty="0" smtClean="0"/>
              <a:t>These functions return a new object representing the converted value.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599" y="1066800"/>
            <a:ext cx="860956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2438400"/>
            <a:ext cx="8686800" cy="99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52400" y="2362200"/>
            <a:ext cx="8153400" cy="1143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228600" y="2286000"/>
            <a:ext cx="7467600" cy="1219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66031"/>
            <a:ext cx="8438147" cy="450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Data Type Conversion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Python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Operators are special symbols in Python that carry out arithmetic or logical computation.</a:t>
            </a:r>
          </a:p>
          <a:p>
            <a:r>
              <a:rPr lang="en-US" sz="2400" dirty="0" smtClean="0"/>
              <a:t>The value that the operator operates on is called the operand.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200399"/>
            <a:ext cx="1524000" cy="1161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Python has a number of operators which are classified below:</a:t>
            </a:r>
          </a:p>
          <a:p>
            <a:r>
              <a:rPr lang="en-US" sz="2400" b="1" dirty="0" smtClean="0"/>
              <a:t>Arithmetic operators</a:t>
            </a:r>
          </a:p>
          <a:p>
            <a:r>
              <a:rPr lang="en-US" sz="2400" b="1" dirty="0" smtClean="0"/>
              <a:t>Comparison (Relational) operators</a:t>
            </a:r>
          </a:p>
          <a:p>
            <a:r>
              <a:rPr lang="en-US" sz="2400" b="1" dirty="0" smtClean="0"/>
              <a:t>Logical (Boolean) operators</a:t>
            </a:r>
          </a:p>
          <a:p>
            <a:r>
              <a:rPr lang="en-US" sz="2400" b="1" dirty="0" smtClean="0"/>
              <a:t>Assignment operators</a:t>
            </a:r>
          </a:p>
          <a:p>
            <a:r>
              <a:rPr lang="en-US" sz="2400" b="1" dirty="0" smtClean="0"/>
              <a:t>Special operators: </a:t>
            </a:r>
            <a:r>
              <a:rPr lang="en-US" sz="2400" dirty="0" smtClean="0"/>
              <a:t>Identity operators &amp; membership operator</a:t>
            </a:r>
          </a:p>
          <a:p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3200" b="1" dirty="0" smtClean="0"/>
              <a:t>Type of operators in Python</a:t>
            </a:r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3733800"/>
            <a:ext cx="2286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52400"/>
            <a:ext cx="7772400" cy="6512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Arithmetic operators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7239000" y="43434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649" y="1600200"/>
            <a:ext cx="8540151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4114800" y="4343400"/>
            <a:ext cx="1219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72400" y="41148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3.75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43800" y="3581400"/>
            <a:ext cx="141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 Python 3.x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Down Arrow 9"/>
          <p:cNvSpPr/>
          <p:nvPr/>
        </p:nvSpPr>
        <p:spPr>
          <a:xfrm>
            <a:off x="8001000" y="3886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sz="3200" b="1" smtClean="0"/>
              <a:t>Working With  Strings</a:t>
            </a:r>
            <a:endParaRPr lang="en-US" sz="320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1981200"/>
          </a:xfrm>
        </p:spPr>
        <p:txBody>
          <a:bodyPr/>
          <a:lstStyle/>
          <a:p>
            <a:pPr eaLnBrk="1" hangingPunct="1"/>
            <a:r>
              <a:rPr lang="en-US" sz="2400" smtClean="0"/>
              <a:t>Besides numbers, Python can also manipulate strings, which can be expressed in several ways. </a:t>
            </a:r>
          </a:p>
          <a:p>
            <a:pPr eaLnBrk="1" hangingPunct="1"/>
            <a:r>
              <a:rPr lang="en-US" sz="2400" smtClean="0"/>
              <a:t>They can be enclosed in single quotes or double quotes:</a:t>
            </a:r>
            <a:endParaRPr lang="en-US" sz="2400" u="sng" smtClean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667000"/>
            <a:ext cx="44958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Comparison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914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Comparison operators are used to compare values. </a:t>
            </a:r>
          </a:p>
          <a:p>
            <a:r>
              <a:rPr lang="en-US" sz="2000" dirty="0" smtClean="0"/>
              <a:t>It either returns True or False according to the condition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676399"/>
            <a:ext cx="6629400" cy="498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Comparison operators</a:t>
            </a:r>
            <a:endParaRPr lang="en-US" sz="32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2362200"/>
            <a:ext cx="360736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343400" y="3505200"/>
            <a:ext cx="4572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676400"/>
            <a:ext cx="3352800" cy="380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Logical operators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371600"/>
            <a:ext cx="846491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47244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400" b="1" dirty="0" smtClean="0"/>
              <a:t> True, False : </a:t>
            </a:r>
            <a:r>
              <a:rPr lang="en-US" sz="2400" dirty="0" smtClean="0"/>
              <a:t>True and False are truth values in Python. They are the results of comparison operations or logical (Boolean) operations in Python. 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True and False in python is same as 1 and 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Logical operators</a:t>
            </a:r>
            <a:endParaRPr lang="en-US" sz="3200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3352800" cy="4953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1143000"/>
            <a:ext cx="294525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Logical operators</a:t>
            </a:r>
            <a:endParaRPr lang="en-US" sz="3200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371600"/>
            <a:ext cx="8852905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Logical operators</a:t>
            </a:r>
            <a:endParaRPr lang="en-US" sz="32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396496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ight Arrow 4"/>
          <p:cNvSpPr/>
          <p:nvPr/>
        </p:nvSpPr>
        <p:spPr>
          <a:xfrm>
            <a:off x="4267200" y="35052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2743200"/>
            <a:ext cx="379360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Assignment operators are used in Python to assign values to variables. </a:t>
            </a:r>
          </a:p>
          <a:p>
            <a:r>
              <a:rPr lang="en-US" sz="2400" dirty="0" smtClean="0"/>
              <a:t>a = 5 is a simple assignment operator that assigns the value 5 on the right to the variable </a:t>
            </a:r>
            <a:r>
              <a:rPr lang="en-US" sz="2400" i="1" dirty="0" smtClean="0"/>
              <a:t>a</a:t>
            </a:r>
            <a:r>
              <a:rPr lang="en-US" sz="2400" dirty="0" smtClean="0"/>
              <a:t> on the left. </a:t>
            </a:r>
          </a:p>
          <a:p>
            <a:r>
              <a:rPr lang="en-US" sz="2400" dirty="0" smtClean="0"/>
              <a:t>There are various compound operators in Python like a += 5 that adds to the variable and later assigns the same. It is equivalent to a = a + 5.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/>
              <a:t>Assignment operators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Assignment operators</a:t>
            </a:r>
            <a:endParaRPr lang="en-US" sz="2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838200"/>
            <a:ext cx="5562600" cy="5870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Python language offers some special type of operators like the </a:t>
            </a:r>
            <a:r>
              <a:rPr lang="en-US" sz="2400" b="1" dirty="0" smtClean="0"/>
              <a:t>identity operator </a:t>
            </a:r>
            <a:r>
              <a:rPr lang="en-US" sz="2400" dirty="0" smtClean="0"/>
              <a:t>or the </a:t>
            </a:r>
            <a:r>
              <a:rPr lang="en-US" sz="2400" b="1" dirty="0" smtClean="0"/>
              <a:t>membership operator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97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dirty="0" smtClean="0"/>
              <a:t>Special operators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Identity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686800" cy="220979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is</a:t>
            </a:r>
            <a:r>
              <a:rPr lang="en-US" sz="2400" dirty="0" smtClean="0"/>
              <a:t> and </a:t>
            </a:r>
            <a:r>
              <a:rPr lang="en-US" sz="2400" b="1" dirty="0" smtClean="0"/>
              <a:t>is not </a:t>
            </a:r>
            <a:r>
              <a:rPr lang="en-US" sz="2400" dirty="0" smtClean="0"/>
              <a:t>are the identity operators in Python. </a:t>
            </a:r>
          </a:p>
          <a:p>
            <a:r>
              <a:rPr lang="en-US" sz="2400" dirty="0" smtClean="0"/>
              <a:t>They are used to check if two values (or variables) are located on the same part of the memory. </a:t>
            </a:r>
          </a:p>
          <a:p>
            <a:r>
              <a:rPr lang="en-US" sz="2400" dirty="0" smtClean="0"/>
              <a:t>Two variables that are equal does not imply that they are identical.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502" y="3352801"/>
            <a:ext cx="7909098" cy="3299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String literals can span multiple lines in several ways. </a:t>
            </a:r>
          </a:p>
          <a:p>
            <a:pPr eaLnBrk="1" hangingPunct="1"/>
            <a:r>
              <a:rPr lang="en-US" sz="2400" dirty="0" smtClean="0"/>
              <a:t>Continuation lines can be used, with a backslash as the last character on the line indicating that the next line is a logical continuation of the line:</a:t>
            </a:r>
          </a:p>
          <a:p>
            <a:pPr eaLnBrk="1" hangingPunct="1"/>
            <a:r>
              <a:rPr lang="en-US" sz="2400" dirty="0" smtClean="0"/>
              <a:t>Note that newlines still need to be embedded in the string using \n; the newline following the trailing backslash is discarded.</a:t>
            </a:r>
          </a:p>
          <a:p>
            <a:pPr eaLnBrk="1" hangingPunct="1"/>
            <a:r>
              <a:rPr lang="en-US" sz="2400" dirty="0" smtClean="0"/>
              <a:t>strings can be surrounded in a pair of matching triple-quotes: """ or ”’. </a:t>
            </a:r>
          </a:p>
          <a:p>
            <a:pPr eaLnBrk="1" hangingPunct="1"/>
            <a:r>
              <a:rPr lang="en-US" sz="2400" dirty="0" smtClean="0"/>
              <a:t>End of lines do not need to be escaped when using triple-quotes, but they will be included in the string.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/>
              <a:t>Identity operators</a:t>
            </a:r>
            <a:endParaRPr lang="en-US" sz="32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1905000"/>
            <a:ext cx="3733800" cy="4538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3048000"/>
            <a:ext cx="1676400" cy="2800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Membership operators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1981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in</a:t>
            </a:r>
            <a:r>
              <a:rPr lang="en-US" sz="2400" dirty="0" smtClean="0"/>
              <a:t> and </a:t>
            </a:r>
            <a:r>
              <a:rPr lang="en-US" sz="2400" b="1" dirty="0" smtClean="0"/>
              <a:t>not in </a:t>
            </a:r>
            <a:r>
              <a:rPr lang="en-US" sz="2400" dirty="0" smtClean="0"/>
              <a:t>are the membership operators in Python. </a:t>
            </a:r>
          </a:p>
          <a:p>
            <a:r>
              <a:rPr lang="en-US" sz="2400" dirty="0" smtClean="0"/>
              <a:t>They are used to test whether a value or variable is found in a sequence (string, list, tuple and dictionary). </a:t>
            </a:r>
          </a:p>
          <a:p>
            <a:r>
              <a:rPr lang="en-US" sz="2400" dirty="0" smtClean="0"/>
              <a:t>In a dictionary we can only test for presence of key, not the value.</a:t>
            </a:r>
            <a:endParaRPr lang="en-US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352800"/>
            <a:ext cx="81929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Membership operators</a:t>
            </a:r>
            <a:endParaRPr lang="en-US" sz="32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8600" y="2133600"/>
            <a:ext cx="443721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91200" y="2133600"/>
            <a:ext cx="1600200" cy="318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3276600" y="3657600"/>
            <a:ext cx="2895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48200" y="4114800"/>
            <a:ext cx="1600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95600" y="4419600"/>
            <a:ext cx="3352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581400" y="4800600"/>
            <a:ext cx="2590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7302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Order Of Operation</a:t>
            </a:r>
          </a:p>
        </p:txBody>
      </p:sp>
      <p:graphicFrame>
        <p:nvGraphicFramePr>
          <p:cNvPr id="34841" name="Group 25"/>
          <p:cNvGraphicFramePr>
            <a:graphicFrameLocks noGrp="1"/>
          </p:cNvGraphicFramePr>
          <p:nvPr>
            <p:ph idx="1"/>
          </p:nvPr>
        </p:nvGraphicFramePr>
        <p:xfrm>
          <a:off x="609600" y="3048000"/>
          <a:ext cx="5562600" cy="2949576"/>
        </p:xfrm>
        <a:graphic>
          <a:graphicData uri="http://schemas.openxmlformats.org/drawingml/2006/table">
            <a:tbl>
              <a:tblPr/>
              <a:tblGrid>
                <a:gridCol w="1752600"/>
                <a:gridCol w="3810000"/>
              </a:tblGrid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()</a:t>
                      </a:r>
                    </a:p>
                  </a:txBody>
                  <a:tcPr marL="100090" marR="100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Brackets (inner before outer)</a:t>
                      </a:r>
                    </a:p>
                  </a:txBody>
                  <a:tcPr marL="100090" marR="100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**</a:t>
                      </a:r>
                    </a:p>
                  </a:txBody>
                  <a:tcPr marL="100090" marR="100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Exponent</a:t>
                      </a:r>
                    </a:p>
                  </a:txBody>
                  <a:tcPr marL="100090" marR="100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81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*, /, %</a:t>
                      </a:r>
                    </a:p>
                  </a:txBody>
                  <a:tcPr marL="100090" marR="100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Multiplication, division, modulo</a:t>
                      </a:r>
                    </a:p>
                  </a:txBody>
                  <a:tcPr marL="100090" marR="100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66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+, -</a:t>
                      </a:r>
                    </a:p>
                  </a:txBody>
                  <a:tcPr marL="100090" marR="1000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254125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Addition, subtraction</a:t>
                      </a:r>
                    </a:p>
                  </a:txBody>
                  <a:tcPr marL="100090" marR="1000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123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153400" cy="5368925"/>
          </a:xfrm>
          <a:prstGeom prst="rect">
            <a:avLst/>
          </a:prstGeom>
        </p:spPr>
        <p:txBody>
          <a:bodyPr/>
          <a:lstStyle/>
          <a:p>
            <a:pPr eaLnBrk="1" hangingPunct="1">
              <a:tabLst>
                <a:tab pos="1254125" algn="l"/>
              </a:tabLst>
            </a:pPr>
            <a:r>
              <a:rPr lang="en-US" sz="2400" dirty="0" smtClean="0"/>
              <a:t>First level of precedence: top to bottom</a:t>
            </a:r>
          </a:p>
          <a:p>
            <a:pPr eaLnBrk="1" hangingPunct="1">
              <a:tabLst>
                <a:tab pos="1254125" algn="l"/>
              </a:tabLst>
            </a:pPr>
            <a:r>
              <a:rPr lang="en-US" sz="2400" dirty="0" smtClean="0"/>
              <a:t>Second level of precedence</a:t>
            </a:r>
          </a:p>
          <a:p>
            <a:pPr lvl="1" eaLnBrk="1" hangingPunct="1">
              <a:tabLst>
                <a:tab pos="1254125" algn="l"/>
              </a:tabLst>
            </a:pPr>
            <a:r>
              <a:rPr lang="en-US" sz="2000" dirty="0" smtClean="0">
                <a:ea typeface="Calibri" pitchFamily="34" charset="0"/>
                <a:cs typeface="Calibri" pitchFamily="34" charset="0"/>
              </a:rPr>
              <a:t>If there are multiple operations that are on the same level then precedence goes from left to right.</a:t>
            </a:r>
          </a:p>
          <a:p>
            <a:pPr lvl="1" eaLnBrk="1" hangingPunct="1">
              <a:buFont typeface="Times New Roman" pitchFamily="18" charset="0"/>
              <a:buNone/>
              <a:tabLst>
                <a:tab pos="1254125" algn="l"/>
              </a:tabLst>
            </a:pPr>
            <a:endParaRPr lang="en-US" sz="2000" dirty="0" smtClean="0">
              <a:latin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" y="6172200"/>
            <a:ext cx="817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Almost all operators except the exponent(**) support the Left-to-right </a:t>
            </a:r>
            <a:r>
              <a:rPr lang="en-US" b="1" dirty="0" err="1" smtClean="0"/>
              <a:t>Associativity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Python Operators Precedence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229600" cy="457200"/>
          </a:xfrm>
        </p:spPr>
        <p:txBody>
          <a:bodyPr/>
          <a:lstStyle/>
          <a:p>
            <a:pPr>
              <a:buNone/>
            </a:pPr>
            <a:r>
              <a:rPr lang="en-US" sz="2000" b="1" dirty="0" smtClean="0"/>
              <a:t>Operators from highest precedence to lowest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6705600" cy="5339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5400000">
            <a:off x="5600700" y="3695700"/>
            <a:ext cx="419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39000" y="1143000"/>
            <a:ext cx="892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15200" y="5791200"/>
            <a:ext cx="80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lowest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Python Operators Precedence</a:t>
            </a:r>
            <a:endParaRPr lang="en-US" sz="2800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597" y="990600"/>
            <a:ext cx="5668403" cy="5166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4572000"/>
            <a:ext cx="321539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Bit-wise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AND(&amp;): </a:t>
            </a:r>
            <a:r>
              <a:rPr lang="en-US" dirty="0" smtClean="0"/>
              <a:t>bits(0 and 1) are set to 1 if both the inputs are 1 otherwise 0.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0" y="3581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971800" y="3276600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(&amp;)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Or(|): bits are set to 1 if both the inputs or any one of the input is 1.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276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XOR(^):bits are set to 1 if any one of the input is 1 otherwise 0.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3276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input2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81000"/>
            <a:ext cx="6477000" cy="6132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837" y="1809750"/>
            <a:ext cx="6410325" cy="1009650"/>
          </a:xfrm>
        </p:spPr>
      </p:pic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5" name="Rectangle 4"/>
          <p:cNvSpPr/>
          <p:nvPr/>
        </p:nvSpPr>
        <p:spPr>
          <a:xfrm>
            <a:off x="381000" y="1600200"/>
            <a:ext cx="83058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038600" y="3200400"/>
            <a:ext cx="7620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072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4038600"/>
            <a:ext cx="761047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Python Lists: 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 smtClean="0"/>
              <a:t>The most basic data structure in Python is the sequence. </a:t>
            </a:r>
          </a:p>
          <a:p>
            <a:pPr>
              <a:defRPr/>
            </a:pPr>
            <a:r>
              <a:rPr lang="en-US" sz="2400" dirty="0" smtClean="0"/>
              <a:t>Each element of a sequence is assigned a number - its position or index. </a:t>
            </a:r>
          </a:p>
          <a:p>
            <a:pPr>
              <a:defRPr/>
            </a:pPr>
            <a:r>
              <a:rPr lang="en-US" sz="2400" dirty="0" smtClean="0"/>
              <a:t>The first index is zero, the second index is one, and so forth.</a:t>
            </a:r>
          </a:p>
          <a:p>
            <a:pPr>
              <a:defRPr/>
            </a:pPr>
            <a:r>
              <a:rPr lang="en-US" sz="2400" dirty="0" smtClean="0"/>
              <a:t>Most common sequences are lists and tuples.</a:t>
            </a:r>
          </a:p>
          <a:p>
            <a:pPr>
              <a:defRPr/>
            </a:pPr>
            <a:r>
              <a:rPr lang="en-US" sz="2400" dirty="0" smtClean="0"/>
              <a:t>There are certain things you can do with all sequence types.</a:t>
            </a:r>
          </a:p>
          <a:p>
            <a:pPr>
              <a:defRPr/>
            </a:pPr>
            <a:r>
              <a:rPr lang="en-US" sz="2400" dirty="0" smtClean="0"/>
              <a:t>These operations include indexing, slicing, adding, multiplying, and checking for membership. </a:t>
            </a:r>
          </a:p>
          <a:p>
            <a:pPr>
              <a:defRPr/>
            </a:pPr>
            <a:r>
              <a:rPr lang="en-US" sz="2400" dirty="0" smtClean="0"/>
              <a:t>In addition, Python has built-in functions for finding the length of a sequence and for finding its largest and smallest elements.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/>
              <a:t>Python Lists: 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 smtClean="0"/>
              <a:t>Lists are the most versatile of Python's compound data types. </a:t>
            </a:r>
          </a:p>
          <a:p>
            <a:pPr>
              <a:defRPr/>
            </a:pPr>
            <a:r>
              <a:rPr lang="en-US" sz="2400" dirty="0" smtClean="0"/>
              <a:t>A list contains items separated by commas and enclosed within square brackets ([]).</a:t>
            </a:r>
          </a:p>
          <a:p>
            <a:pPr>
              <a:defRPr/>
            </a:pPr>
            <a:r>
              <a:rPr lang="en-US" sz="2400" dirty="0" smtClean="0"/>
              <a:t> To some extent, lists are similar to arrays in C. One difference between them is that all the items belonging to a list can be of different data type. </a:t>
            </a:r>
          </a:p>
          <a:p>
            <a:pPr>
              <a:defRPr/>
            </a:pPr>
            <a:r>
              <a:rPr lang="en-US" sz="2400" dirty="0" smtClean="0"/>
              <a:t>The values stored in a list can be accessed using the slice operator ( [ ] and [ : ] ) with indexes starting at 0 in the beginning of the list and working their way to end -1. </a:t>
            </a:r>
          </a:p>
          <a:p>
            <a:pPr>
              <a:defRPr/>
            </a:pPr>
            <a:r>
              <a:rPr lang="en-US" sz="2400" dirty="0" smtClean="0"/>
              <a:t>The plus ( + ) sign is the list concatenation operator, and the asterisk ( * ) is the repetition operator. </a:t>
            </a:r>
          </a:p>
          <a:p>
            <a:pPr>
              <a:defRPr/>
            </a:pPr>
            <a:r>
              <a:rPr lang="en-US" sz="2400" dirty="0" smtClean="0"/>
              <a:t>A list can even have another list as an item. These are called nested list.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219200" y="838200"/>
            <a:ext cx="5638800" cy="485298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3200" b="1" smtClean="0"/>
              <a:t>Example</a:t>
            </a:r>
          </a:p>
        </p:txBody>
      </p:sp>
      <p:pic>
        <p:nvPicPr>
          <p:cNvPr id="5734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07963" y="1905000"/>
            <a:ext cx="8936037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z="2800" b="1" smtClean="0"/>
              <a:t>Accessing Values in Lists</a:t>
            </a:r>
            <a:endParaRPr lang="en-US" sz="2800" smtClean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990600"/>
          </a:xfrm>
        </p:spPr>
        <p:txBody>
          <a:bodyPr/>
          <a:lstStyle/>
          <a:p>
            <a:r>
              <a:rPr lang="en-US" sz="2400" smtClean="0"/>
              <a:t>To access values in lists, use the square brackets for slicing along with the index or indices to obtain value available at that index</a:t>
            </a:r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334000"/>
            <a:ext cx="43259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114800" y="46482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514600"/>
            <a:ext cx="7924800" cy="208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820" y="22860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143000" y="990600"/>
            <a:ext cx="6629400" cy="5702300"/>
          </a:xfrm>
        </p:spPr>
      </p:pic>
      <p:sp>
        <p:nvSpPr>
          <p:cNvPr id="5939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3"/>
          </a:xfrm>
        </p:spPr>
        <p:txBody>
          <a:bodyPr/>
          <a:lstStyle/>
          <a:p>
            <a:r>
              <a:rPr lang="en-US" sz="2800" b="1" smtClean="0"/>
              <a:t>Accessing Values in Lists</a:t>
            </a:r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36898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3"/>
          </a:xfrm>
        </p:spPr>
        <p:txBody>
          <a:bodyPr/>
          <a:lstStyle/>
          <a:p>
            <a:r>
              <a:rPr lang="en-US" sz="2800" b="1" smtClean="0"/>
              <a:t>Updating Lists</a:t>
            </a:r>
            <a:endParaRPr lang="en-US" sz="2800" smtClean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1295400"/>
          </a:xfrm>
        </p:spPr>
        <p:txBody>
          <a:bodyPr/>
          <a:lstStyle/>
          <a:p>
            <a:r>
              <a:rPr lang="en-US" sz="2400" smtClean="0"/>
              <a:t>You can update single or multiple elements of lists by giving the slice on the left-hand side of the assignment operator, and you can add to elements in a list with the append() method.</a:t>
            </a:r>
          </a:p>
        </p:txBody>
      </p:sp>
      <p:pic>
        <p:nvPicPr>
          <p:cNvPr id="6042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209800"/>
            <a:ext cx="6705600" cy="263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2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5181600"/>
            <a:ext cx="4114800" cy="160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267200" y="4800600"/>
            <a:ext cx="3810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657600" y="34290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1997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657600" y="4495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144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smtClean="0"/>
              <a:t>Python List append() Method</a:t>
            </a:r>
            <a:endParaRPr lang="en-US" sz="2800" smtClean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4906963"/>
          </a:xfrm>
        </p:spPr>
        <p:txBody>
          <a:bodyPr/>
          <a:lstStyle/>
          <a:p>
            <a:r>
              <a:rPr lang="en-US" sz="2400" smtClean="0"/>
              <a:t>The method </a:t>
            </a:r>
            <a:r>
              <a:rPr lang="en-US" sz="2400" b="1" smtClean="0"/>
              <a:t>append()</a:t>
            </a:r>
            <a:r>
              <a:rPr lang="en-US" sz="2400" smtClean="0"/>
              <a:t> appends a passed </a:t>
            </a:r>
            <a:r>
              <a:rPr lang="en-US" sz="2400" i="1" smtClean="0"/>
              <a:t>obj</a:t>
            </a:r>
            <a:r>
              <a:rPr lang="en-US" sz="2400" smtClean="0"/>
              <a:t> into the existing list.</a:t>
            </a:r>
          </a:p>
        </p:txBody>
      </p:sp>
      <p:pic>
        <p:nvPicPr>
          <p:cNvPr id="6144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057400"/>
            <a:ext cx="2419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3352800"/>
            <a:ext cx="6248400" cy="141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5334000"/>
            <a:ext cx="638333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038600" y="4800600"/>
            <a:ext cx="3810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246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3"/>
          </a:xfrm>
        </p:spPr>
        <p:txBody>
          <a:bodyPr/>
          <a:lstStyle/>
          <a:p>
            <a:r>
              <a:rPr lang="en-US" sz="2800" b="1" smtClean="0"/>
              <a:t>Delete List Elements</a:t>
            </a:r>
            <a:endParaRPr lang="en-US" sz="2800" smtClean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1219200"/>
          </a:xfrm>
        </p:spPr>
        <p:txBody>
          <a:bodyPr/>
          <a:lstStyle/>
          <a:p>
            <a:r>
              <a:rPr lang="en-US" sz="2400" smtClean="0"/>
              <a:t>To remove a list element, you can use either the del statement if you know exactly which element(s) you are deleting or the remove() method if you do not know</a:t>
            </a:r>
          </a:p>
        </p:txBody>
      </p:sp>
      <p:pic>
        <p:nvPicPr>
          <p:cNvPr id="624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2286000"/>
            <a:ext cx="5537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4343400"/>
            <a:ext cx="3886200" cy="102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3962400" y="3962400"/>
            <a:ext cx="3810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Strings can be concatenated with the + operator, and repeated with *:</a:t>
            </a:r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514600"/>
            <a:ext cx="44878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349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sz="2800" b="1" smtClean="0"/>
              <a:t>Python List remove() Method</a:t>
            </a:r>
            <a:endParaRPr lang="en-US" sz="2800" smtClean="0"/>
          </a:p>
        </p:txBody>
      </p:sp>
      <p:pic>
        <p:nvPicPr>
          <p:cNvPr id="6349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33400" y="1219200"/>
            <a:ext cx="7772400" cy="2681288"/>
          </a:xfrm>
        </p:spPr>
      </p:pic>
      <p:pic>
        <p:nvPicPr>
          <p:cNvPr id="6349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43084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038600" y="3886200"/>
            <a:ext cx="4572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smtClean="0"/>
              <a:t>Basic List Operations</a:t>
            </a:r>
            <a:endParaRPr lang="en-US" sz="2800" smtClean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1219200"/>
          </a:xfrm>
        </p:spPr>
        <p:txBody>
          <a:bodyPr/>
          <a:lstStyle/>
          <a:p>
            <a:r>
              <a:rPr lang="en-US" sz="2400" smtClean="0"/>
              <a:t>Lists respond to the + and * operators much like strings; they mean concatenation and repetition here too, except that the result is a new list, not a string.</a:t>
            </a:r>
          </a:p>
          <a:p>
            <a:endParaRPr lang="en-US" sz="2400" smtClean="0"/>
          </a:p>
        </p:txBody>
      </p:sp>
      <p:pic>
        <p:nvPicPr>
          <p:cNvPr id="645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590800"/>
            <a:ext cx="8650288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sz="2800" b="1" smtClean="0"/>
              <a:t>Indexing &amp; Slicing</a:t>
            </a:r>
            <a:endParaRPr lang="en-US" sz="2800" smtClean="0"/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610600" cy="1066800"/>
          </a:xfrm>
        </p:spPr>
        <p:txBody>
          <a:bodyPr/>
          <a:lstStyle/>
          <a:p>
            <a:r>
              <a:rPr lang="en-US" sz="2400" smtClean="0"/>
              <a:t>Because lists are sequences, indexing and slicing work the same way for lists as they do for strings.</a:t>
            </a:r>
          </a:p>
        </p:txBody>
      </p:sp>
      <p:pic>
        <p:nvPicPr>
          <p:cNvPr id="6554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828800"/>
            <a:ext cx="38973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54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3200400"/>
            <a:ext cx="8904288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  <p:sp>
        <p:nvSpPr>
          <p:cNvPr id="66563" name="Content Placeholder 5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838200"/>
          </a:xfrm>
        </p:spPr>
        <p:txBody>
          <a:bodyPr/>
          <a:lstStyle/>
          <a:p>
            <a:r>
              <a:rPr lang="en-US" sz="2400" b="1" smtClean="0"/>
              <a:t>len(): </a:t>
            </a:r>
            <a:r>
              <a:rPr lang="en-US" sz="2400" smtClean="0"/>
              <a:t>The method </a:t>
            </a:r>
            <a:r>
              <a:rPr lang="en-US" sz="2400" b="1" smtClean="0"/>
              <a:t>len()</a:t>
            </a:r>
            <a:r>
              <a:rPr lang="en-US" sz="2400" smtClean="0"/>
              <a:t> returns the number of elements in the </a:t>
            </a:r>
            <a:r>
              <a:rPr lang="en-US" sz="2400" i="1" smtClean="0"/>
              <a:t>list</a:t>
            </a:r>
            <a:r>
              <a:rPr lang="en-US" sz="2400" smtClean="0"/>
              <a:t>.</a:t>
            </a:r>
            <a:endParaRPr lang="en-US" smtClean="0"/>
          </a:p>
        </p:txBody>
      </p:sp>
      <p:pic>
        <p:nvPicPr>
          <p:cNvPr id="6656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362200"/>
            <a:ext cx="7073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3962400" y="37338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656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191000"/>
            <a:ext cx="2286000" cy="66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7586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 smtClean="0"/>
              <a:t>max(): </a:t>
            </a:r>
            <a:r>
              <a:rPr lang="en-US" sz="2400" dirty="0" smtClean="0"/>
              <a:t>The method </a:t>
            </a:r>
            <a:r>
              <a:rPr lang="en-US" sz="2400" b="1" dirty="0" smtClean="0"/>
              <a:t>max</a:t>
            </a:r>
            <a:r>
              <a:rPr lang="en-US" sz="2400" dirty="0" smtClean="0"/>
              <a:t> returns the elements from the </a:t>
            </a:r>
            <a:r>
              <a:rPr lang="en-US" sz="2400" i="1" dirty="0" smtClean="0"/>
              <a:t>list</a:t>
            </a:r>
            <a:r>
              <a:rPr lang="en-US" sz="2400" dirty="0" smtClean="0"/>
              <a:t> with maximum value.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Note: in Python3.x version max is used only for same kind of values at a time</a:t>
            </a:r>
            <a:endParaRPr lang="en-US" sz="2400" b="1" dirty="0" smtClean="0"/>
          </a:p>
          <a:p>
            <a:endParaRPr lang="en-US" dirty="0" smtClean="0"/>
          </a:p>
        </p:txBody>
      </p:sp>
      <p:pic>
        <p:nvPicPr>
          <p:cNvPr id="6758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667000"/>
            <a:ext cx="85820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4724400"/>
            <a:ext cx="45180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191000" y="4191000"/>
            <a:ext cx="3810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86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>
            <a:normAutofit fontScale="70000" lnSpcReduction="20000"/>
          </a:bodyPr>
          <a:lstStyle/>
          <a:p>
            <a:r>
              <a:rPr lang="en-US" sz="2400" b="1" dirty="0" smtClean="0"/>
              <a:t>min()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min()</a:t>
            </a:r>
            <a:r>
              <a:rPr lang="en-US" sz="2400" dirty="0" smtClean="0"/>
              <a:t> returns the elements from the </a:t>
            </a:r>
            <a:r>
              <a:rPr lang="en-US" sz="2400" i="1" dirty="0" smtClean="0"/>
              <a:t>list</a:t>
            </a:r>
            <a:r>
              <a:rPr lang="en-US" sz="2400" dirty="0" smtClean="0"/>
              <a:t> with minimum value.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Note: in Python3.x version min is used only for same kind of values at a time</a:t>
            </a:r>
            <a:endParaRPr lang="en-US" sz="2400" b="1" dirty="0" smtClean="0"/>
          </a:p>
          <a:p>
            <a:endParaRPr lang="en-US" sz="2400" dirty="0" smtClean="0"/>
          </a:p>
        </p:txBody>
      </p:sp>
      <p:pic>
        <p:nvPicPr>
          <p:cNvPr id="686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590800"/>
            <a:ext cx="84851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4419600"/>
            <a:ext cx="34290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3810000" y="40386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121920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 smtClean="0"/>
              <a:t>count()</a:t>
            </a:r>
            <a:r>
              <a:rPr lang="en-US" sz="2400" dirty="0" smtClean="0"/>
              <a:t> : The method </a:t>
            </a:r>
            <a:r>
              <a:rPr lang="en-US" sz="2400" b="1" dirty="0" smtClean="0"/>
              <a:t>count()</a:t>
            </a:r>
            <a:r>
              <a:rPr lang="en-US" sz="2400" dirty="0" smtClean="0"/>
              <a:t> returns count of how many times </a:t>
            </a:r>
            <a:r>
              <a:rPr lang="en-US" sz="2400" i="1" dirty="0" err="1" smtClean="0"/>
              <a:t>obj</a:t>
            </a:r>
            <a:r>
              <a:rPr lang="en-US" sz="2400" dirty="0" smtClean="0"/>
              <a:t> occurs in list.</a:t>
            </a:r>
          </a:p>
          <a:p>
            <a:pPr>
              <a:defRPr/>
            </a:pPr>
            <a:r>
              <a:rPr lang="en-US" sz="2400" b="1" dirty="0" smtClean="0"/>
              <a:t>Syntax: </a:t>
            </a:r>
            <a:endParaRPr lang="en-US" sz="2400" b="1" dirty="0"/>
          </a:p>
        </p:txBody>
      </p:sp>
      <p:pic>
        <p:nvPicPr>
          <p:cNvPr id="6963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590800"/>
            <a:ext cx="25146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581400"/>
            <a:ext cx="6096000" cy="146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637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5334000"/>
            <a:ext cx="243840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419600" y="5029200"/>
            <a:ext cx="1524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r>
              <a:rPr lang="en-US" sz="2400" b="1" smtClean="0"/>
              <a:t>extend()</a:t>
            </a:r>
            <a:r>
              <a:rPr lang="en-US" sz="2400" smtClean="0"/>
              <a:t> : The method </a:t>
            </a:r>
            <a:r>
              <a:rPr lang="en-US" sz="2400" b="1" smtClean="0"/>
              <a:t>extend()</a:t>
            </a:r>
            <a:r>
              <a:rPr lang="en-US" sz="2400" smtClean="0"/>
              <a:t> appends the contents of </a:t>
            </a:r>
            <a:r>
              <a:rPr lang="en-US" sz="2400" i="1" smtClean="0"/>
              <a:t>seq</a:t>
            </a:r>
            <a:r>
              <a:rPr lang="en-US" sz="2400" smtClean="0"/>
              <a:t> to list.</a:t>
            </a:r>
          </a:p>
          <a:p>
            <a:r>
              <a:rPr lang="en-US" sz="2400" smtClean="0"/>
              <a:t>seq is the list of elements.</a:t>
            </a:r>
          </a:p>
        </p:txBody>
      </p:sp>
      <p:pic>
        <p:nvPicPr>
          <p:cNvPr id="706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048000"/>
            <a:ext cx="7856538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88" y="5791200"/>
            <a:ext cx="86979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own Arrow 5"/>
          <p:cNvSpPr/>
          <p:nvPr/>
        </p:nvSpPr>
        <p:spPr>
          <a:xfrm>
            <a:off x="4114800" y="53340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68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85800"/>
            <a:ext cx="7807325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2706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1295400"/>
          </a:xfrm>
        </p:spPr>
        <p:txBody>
          <a:bodyPr/>
          <a:lstStyle/>
          <a:p>
            <a:r>
              <a:rPr lang="en-US" sz="2400" b="1" smtClean="0"/>
              <a:t>insert()</a:t>
            </a:r>
            <a:r>
              <a:rPr lang="en-US" sz="2400" smtClean="0"/>
              <a:t> : The method </a:t>
            </a:r>
            <a:r>
              <a:rPr lang="en-US" sz="2400" b="1" smtClean="0"/>
              <a:t>insert()</a:t>
            </a:r>
            <a:r>
              <a:rPr lang="en-US" sz="2400" smtClean="0"/>
              <a:t> inserts object </a:t>
            </a:r>
            <a:r>
              <a:rPr lang="en-US" sz="2400" i="1" smtClean="0"/>
              <a:t>obj</a:t>
            </a:r>
            <a:r>
              <a:rPr lang="en-US" sz="2400" smtClean="0"/>
              <a:t> into list at offset </a:t>
            </a:r>
            <a:r>
              <a:rPr lang="en-US" sz="2400" i="1" smtClean="0"/>
              <a:t>index</a:t>
            </a:r>
            <a:r>
              <a:rPr lang="en-US" sz="2400" smtClean="0"/>
              <a:t>.</a:t>
            </a:r>
          </a:p>
          <a:p>
            <a:r>
              <a:rPr lang="en-US" sz="2400" b="1" smtClean="0"/>
              <a:t>Syntax: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667000"/>
            <a:ext cx="320040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810000"/>
            <a:ext cx="58975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47800" y="6172200"/>
            <a:ext cx="63436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>
          <a:xfrm>
            <a:off x="4191000" y="57912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eaLnBrk="1" hangingPunct="1"/>
            <a:r>
              <a:rPr lang="en-US" sz="2400" smtClean="0"/>
              <a:t>Two string literals next to each other are automatically concatenated;</a:t>
            </a:r>
          </a:p>
          <a:p>
            <a:pPr eaLnBrk="1" hangingPunct="1"/>
            <a:r>
              <a:rPr lang="en-US" sz="2400" smtClean="0"/>
              <a:t> the first line above could also have been written </a:t>
            </a:r>
          </a:p>
          <a:p>
            <a:pPr eaLnBrk="1" hangingPunct="1">
              <a:buFont typeface="Arial" charset="0"/>
              <a:buNone/>
            </a:pPr>
            <a:r>
              <a:rPr lang="en-US" sz="2400" b="1" i="1" smtClean="0">
                <a:solidFill>
                  <a:srgbClr val="0070C0"/>
                </a:solidFill>
              </a:rPr>
              <a:t>                 word = ’Help’ ’A’; </a:t>
            </a:r>
          </a:p>
          <a:p>
            <a:pPr eaLnBrk="1" hangingPunct="1"/>
            <a:r>
              <a:rPr lang="en-US" sz="2400" smtClean="0"/>
              <a:t>this only works with two literals, not with arbitrary string expressions:</a:t>
            </a:r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724400"/>
            <a:ext cx="653415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37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smtClean="0"/>
              <a:t>index()</a:t>
            </a:r>
            <a:r>
              <a:rPr lang="en-US" sz="2400" smtClean="0"/>
              <a:t> : The method </a:t>
            </a:r>
            <a:r>
              <a:rPr lang="en-US" sz="2400" b="1" smtClean="0"/>
              <a:t>index()</a:t>
            </a:r>
            <a:r>
              <a:rPr lang="en-US" sz="2400" smtClean="0"/>
              <a:t> returns the lowest index in list that </a:t>
            </a:r>
            <a:r>
              <a:rPr lang="en-US" sz="2400" i="1" smtClean="0"/>
              <a:t>obj</a:t>
            </a:r>
            <a:r>
              <a:rPr lang="en-US" sz="2400" smtClean="0"/>
              <a:t> appears</a:t>
            </a:r>
          </a:p>
        </p:txBody>
      </p:sp>
      <p:pic>
        <p:nvPicPr>
          <p:cNvPr id="7373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590800"/>
            <a:ext cx="2514600" cy="57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2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0" y="3429000"/>
            <a:ext cx="8382000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67000" y="5410200"/>
            <a:ext cx="34194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own Arrow 6"/>
          <p:cNvSpPr/>
          <p:nvPr/>
        </p:nvSpPr>
        <p:spPr>
          <a:xfrm>
            <a:off x="4191000" y="5181600"/>
            <a:ext cx="228600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60960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14400"/>
          </a:xfrm>
        </p:spPr>
        <p:txBody>
          <a:bodyPr/>
          <a:lstStyle/>
          <a:p>
            <a:r>
              <a:rPr lang="en-US" sz="2400" b="1" dirty="0" smtClean="0"/>
              <a:t>pop(): </a:t>
            </a:r>
            <a:r>
              <a:rPr lang="en-US" sz="2400" dirty="0" smtClean="0"/>
              <a:t>pop([</a:t>
            </a:r>
            <a:r>
              <a:rPr lang="en-US" sz="2400" i="1" dirty="0" err="1" smtClean="0"/>
              <a:t>i</a:t>
            </a:r>
            <a:r>
              <a:rPr lang="en-US" sz="2400" dirty="0" smtClean="0"/>
              <a:t>]) return and remove the item at position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(last item if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is not provided)</a:t>
            </a:r>
          </a:p>
        </p:txBody>
      </p:sp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743200"/>
            <a:ext cx="51943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5882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57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4000"/>
          </a:xfrm>
        </p:spPr>
        <p:txBody>
          <a:bodyPr/>
          <a:lstStyle/>
          <a:p>
            <a:r>
              <a:rPr lang="en-US" sz="2400" b="1" smtClean="0"/>
              <a:t>sort(): </a:t>
            </a:r>
            <a:r>
              <a:rPr lang="en-US" sz="2400" smtClean="0"/>
              <a:t>Sort items in a list in ascending order</a:t>
            </a:r>
          </a:p>
          <a:p>
            <a:r>
              <a:rPr lang="en-US" sz="2400" b="1" smtClean="0"/>
              <a:t>reverse(): </a:t>
            </a:r>
            <a:r>
              <a:rPr lang="en-US" sz="2400" smtClean="0"/>
              <a:t>Reverse the order of items in a list</a:t>
            </a:r>
          </a:p>
          <a:p>
            <a:r>
              <a:rPr lang="en-US" sz="2400" b="1" smtClean="0"/>
              <a:t>clear(): </a:t>
            </a:r>
            <a:r>
              <a:rPr lang="en-US" sz="2400" smtClean="0"/>
              <a:t>Remove all items and empty the list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124200"/>
            <a:ext cx="6400800" cy="356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b="1" dirty="0" smtClean="0"/>
              <a:t>Built-in List Functions &amp; Methods: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eaLnBrk="1" hangingPunct="1"/>
            <a:r>
              <a:rPr lang="en-US" sz="2400" smtClean="0"/>
              <a:t>Strings can be subscripted (indexed); like in C, the first character of a string has subscript (index) 0.</a:t>
            </a:r>
          </a:p>
          <a:p>
            <a:pPr eaLnBrk="1" hangingPunct="1"/>
            <a:r>
              <a:rPr lang="en-US" sz="2400" smtClean="0"/>
              <a:t>substrings can be specified with the </a:t>
            </a:r>
            <a:r>
              <a:rPr lang="en-US" sz="2400" b="1" i="1" smtClean="0"/>
              <a:t>slice notation:</a:t>
            </a:r>
            <a:r>
              <a:rPr lang="en-US" sz="2400" i="1" smtClean="0"/>
              <a:t> two indices separated by a colon.</a:t>
            </a:r>
            <a:endParaRPr lang="en-US" sz="2400" smtClean="0"/>
          </a:p>
          <a:p>
            <a:pPr eaLnBrk="1" hangingPunct="1"/>
            <a:endParaRPr lang="en-US" smtClean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267200"/>
            <a:ext cx="304800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3657600"/>
            <a:ext cx="2337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word=“</a:t>
            </a:r>
            <a:r>
              <a:rPr lang="en-IN" sz="2800" b="1" dirty="0" err="1" smtClean="0">
                <a:solidFill>
                  <a:srgbClr val="FF0000"/>
                </a:solidFill>
              </a:rPr>
              <a:t>HelpA</a:t>
            </a:r>
            <a:r>
              <a:rPr lang="en-IN" sz="2800" b="1" dirty="0" smtClean="0">
                <a:solidFill>
                  <a:srgbClr val="FF0000"/>
                </a:solidFill>
              </a:rPr>
              <a:t>”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Working With  Strings</a:t>
            </a:r>
            <a:endParaRPr lang="en-US" smtClean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71600"/>
          </a:xfrm>
        </p:spPr>
        <p:txBody>
          <a:bodyPr/>
          <a:lstStyle/>
          <a:p>
            <a:pPr eaLnBrk="1" hangingPunct="1"/>
            <a:r>
              <a:rPr lang="en-US" sz="2800" smtClean="0"/>
              <a:t>Slice indices have useful defaults; an omitted first index defaults to zero, an omitted second index defaults to the size of the string being sliced.</a:t>
            </a:r>
          </a:p>
        </p:txBody>
      </p:sp>
      <p:pic>
        <p:nvPicPr>
          <p:cNvPr id="348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781208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2016</Words>
  <Application>Microsoft Office PowerPoint</Application>
  <PresentationFormat>On-screen Show (4:3)</PresentationFormat>
  <Paragraphs>239</Paragraphs>
  <Slides>72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3" baseType="lpstr">
      <vt:lpstr>Office Theme</vt:lpstr>
      <vt:lpstr>Python Programming - II</vt:lpstr>
      <vt:lpstr>Python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Working With  Strings</vt:lpstr>
      <vt:lpstr>String Data Type</vt:lpstr>
      <vt:lpstr>String Formatting Operator</vt:lpstr>
      <vt:lpstr>String Formatting Operator</vt:lpstr>
      <vt:lpstr>Slide 16</vt:lpstr>
      <vt:lpstr>Built-in String Methods</vt:lpstr>
      <vt:lpstr>Built-in String Methods</vt:lpstr>
      <vt:lpstr>Built-in String Methods</vt:lpstr>
      <vt:lpstr>Built-in String Methods</vt:lpstr>
      <vt:lpstr>Built-in String Methods</vt:lpstr>
      <vt:lpstr>Slide 22</vt:lpstr>
      <vt:lpstr>Data Type Conversion</vt:lpstr>
      <vt:lpstr>Data Type Conversion</vt:lpstr>
      <vt:lpstr>Data Type Conversion</vt:lpstr>
      <vt:lpstr>Python Operators</vt:lpstr>
      <vt:lpstr>Type of operators in Python</vt:lpstr>
      <vt:lpstr>Slide 28</vt:lpstr>
      <vt:lpstr>Arithmetic operators</vt:lpstr>
      <vt:lpstr>Comparison operators</vt:lpstr>
      <vt:lpstr>Comparison operators</vt:lpstr>
      <vt:lpstr>Logical operators</vt:lpstr>
      <vt:lpstr>Logical operators</vt:lpstr>
      <vt:lpstr>Logical operators</vt:lpstr>
      <vt:lpstr>Logical operators</vt:lpstr>
      <vt:lpstr>Assignment operators</vt:lpstr>
      <vt:lpstr>Assignment operators</vt:lpstr>
      <vt:lpstr>Special operators</vt:lpstr>
      <vt:lpstr>Identity operators</vt:lpstr>
      <vt:lpstr>Identity operators</vt:lpstr>
      <vt:lpstr>Membership operators</vt:lpstr>
      <vt:lpstr>Membership operators</vt:lpstr>
      <vt:lpstr>Order Of Operation</vt:lpstr>
      <vt:lpstr>Python Operators Precedence</vt:lpstr>
      <vt:lpstr>Python Operators Precedence</vt:lpstr>
      <vt:lpstr>Bit-wise operators</vt:lpstr>
      <vt:lpstr>Slide 47</vt:lpstr>
      <vt:lpstr>Slide 48</vt:lpstr>
      <vt:lpstr>Slide 49</vt:lpstr>
      <vt:lpstr>Python Lists: </vt:lpstr>
      <vt:lpstr>Python Lists: </vt:lpstr>
      <vt:lpstr>Slide 52</vt:lpstr>
      <vt:lpstr>Example</vt:lpstr>
      <vt:lpstr>Accessing Values in Lists</vt:lpstr>
      <vt:lpstr>Accessing Values in Lists</vt:lpstr>
      <vt:lpstr>Slide 56</vt:lpstr>
      <vt:lpstr>Updating Lists</vt:lpstr>
      <vt:lpstr>Python List append() Method</vt:lpstr>
      <vt:lpstr>Delete List Elements</vt:lpstr>
      <vt:lpstr>Python List remove() Method</vt:lpstr>
      <vt:lpstr>Basic List Operations</vt:lpstr>
      <vt:lpstr>Indexing &amp; Slicing</vt:lpstr>
      <vt:lpstr>Built-in List Functions &amp; Methods:</vt:lpstr>
      <vt:lpstr>Built-in List Functions &amp; Methods:</vt:lpstr>
      <vt:lpstr>Built-in List Functions &amp; Methods:</vt:lpstr>
      <vt:lpstr>Built-in List Functions &amp; Methods:</vt:lpstr>
      <vt:lpstr>Built-in List Functions &amp; Methods:</vt:lpstr>
      <vt:lpstr>Slide 68</vt:lpstr>
      <vt:lpstr>Built-in List Functions &amp; Methods:</vt:lpstr>
      <vt:lpstr>Built-in List Functions &amp; Methods:</vt:lpstr>
      <vt:lpstr>Built-in List Functions &amp; Methods:</vt:lpstr>
      <vt:lpstr>Built-in List Functions &amp; Methods: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nimesh</dc:creator>
  <cp:lastModifiedBy>Nimesh Kumar Dagur</cp:lastModifiedBy>
  <cp:revision>92</cp:revision>
  <dcterms:created xsi:type="dcterms:W3CDTF">2006-08-16T00:00:00Z</dcterms:created>
  <dcterms:modified xsi:type="dcterms:W3CDTF">2025-08-26T03:46:56Z</dcterms:modified>
</cp:coreProperties>
</file>