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95"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3" r:id="rId35"/>
    <p:sldId id="314" r:id="rId36"/>
    <p:sldId id="315" r:id="rId37"/>
    <p:sldId id="316" r:id="rId38"/>
    <p:sldId id="317" r:id="rId39"/>
    <p:sldId id="320" r:id="rId40"/>
    <p:sldId id="321" r:id="rId41"/>
    <p:sldId id="322" r:id="rId42"/>
    <p:sldId id="323" r:id="rId43"/>
    <p:sldId id="324" r:id="rId44"/>
    <p:sldId id="325" r:id="rId45"/>
    <p:sldId id="326" r:id="rId46"/>
    <p:sldId id="328" r:id="rId47"/>
    <p:sldId id="329" r:id="rId48"/>
    <p:sldId id="327" r:id="rId49"/>
    <p:sldId id="333" r:id="rId50"/>
    <p:sldId id="335" r:id="rId51"/>
    <p:sldId id="336" r:id="rId52"/>
    <p:sldId id="337" r:id="rId53"/>
    <p:sldId id="338" r:id="rId54"/>
    <p:sldId id="339" r:id="rId55"/>
    <p:sldId id="340" r:id="rId56"/>
    <p:sldId id="341" r:id="rId57"/>
    <p:sldId id="342" r:id="rId58"/>
    <p:sldId id="343" r:id="rId59"/>
    <p:sldId id="344" r:id="rId60"/>
    <p:sldId id="345" r:id="rId61"/>
    <p:sldId id="346" r:id="rId62"/>
    <p:sldId id="347" r:id="rId63"/>
    <p:sldId id="348" r:id="rId64"/>
    <p:sldId id="349" r:id="rId65"/>
    <p:sldId id="350" r:id="rId66"/>
    <p:sldId id="351" r:id="rId67"/>
    <p:sldId id="352" r:id="rId68"/>
    <p:sldId id="353" r:id="rId69"/>
    <p:sldId id="354" r:id="rId70"/>
    <p:sldId id="355" r:id="rId71"/>
    <p:sldId id="356" r:id="rId72"/>
    <p:sldId id="357" r:id="rId73"/>
    <p:sldId id="358" r:id="rId74"/>
    <p:sldId id="359"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000" autoAdjust="0"/>
    <p:restoredTop sz="94660"/>
  </p:normalViewPr>
  <p:slideViewPr>
    <p:cSldViewPr>
      <p:cViewPr>
        <p:scale>
          <a:sx n="71" d="100"/>
          <a:sy n="71" d="100"/>
        </p:scale>
        <p:origin x="-3078" y="-9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389F86-45C6-4077-A1CE-0F43429BEF3A}" type="datetimeFigureOut">
              <a:rPr lang="en-US" smtClean="0"/>
              <a:pPr/>
              <a:t>8/27/2025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AC7BA1-0390-4C01-BEB9-E544E0BC227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1AC7BA1-0390-4C01-BEB9-E544E0BC2276}" type="slidenum">
              <a:rPr lang="en-US" smtClean="0"/>
              <a:pPr/>
              <a:t>69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54AE80A-49DA-4F4B-98A5-2BF361DFDC25}" type="slidenum">
              <a:rPr lang="en-US" smtClean="0"/>
              <a:pPr/>
              <a:t>74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Python Programming - </a:t>
            </a:r>
            <a:r>
              <a:rPr lang="en-US" dirty="0" smtClean="0"/>
              <a:t>III</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Nimesh</a:t>
            </a:r>
            <a:r>
              <a:rPr lang="en-US" dirty="0" smtClean="0"/>
              <a:t> Kumar </a:t>
            </a:r>
            <a:r>
              <a:rPr lang="en-US" dirty="0" err="1" smtClean="0"/>
              <a:t>Dagur</a:t>
            </a:r>
            <a:r>
              <a:rPr lang="en-US" dirty="0" smtClean="0"/>
              <a:t>, CDAC, India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84994" name="Title 1"/>
          <p:cNvSpPr>
            <a:spLocks noGrp="1"/>
          </p:cNvSpPr>
          <p:nvPr>
            <p:ph type="title"/>
          </p:nvPr>
        </p:nvSpPr>
        <p:spPr>
          <a:xfrm>
            <a:off x="457200" y="274638"/>
            <a:ext cx="8229600" cy="639762"/>
          </a:xfrm>
        </p:spPr>
        <p:txBody>
          <a:bodyPr/>
          <a:lstStyle/>
          <a:p>
            <a:r>
              <a:rPr lang="en-US" sz="3200" b="1" smtClean="0"/>
              <a:t>Changing or Deleting a Tuple</a:t>
            </a:r>
            <a:endParaRPr lang="en-US" sz="3200" smtClean="0"/>
          </a:p>
        </p:txBody>
      </p:sp>
      <p:sp>
        <p:nvSpPr>
          <p:cNvPr id="84995" name="Content Placeholder 2"/>
          <p:cNvSpPr>
            <a:spLocks noGrp="1"/>
          </p:cNvSpPr>
          <p:nvPr>
            <p:ph idx="1"/>
          </p:nvPr>
        </p:nvSpPr>
        <p:spPr>
          <a:xfrm>
            <a:off x="228600" y="1219200"/>
            <a:ext cx="8686800" cy="3352800"/>
          </a:xfrm>
        </p:spPr>
        <p:txBody>
          <a:bodyPr/>
          <a:lstStyle/>
          <a:p>
            <a:r>
              <a:rPr lang="en-US" sz="2400" dirty="0" smtClean="0"/>
              <a:t>Unlike lists, </a:t>
            </a:r>
            <a:r>
              <a:rPr lang="en-US" sz="2400" dirty="0" err="1" smtClean="0"/>
              <a:t>tuples</a:t>
            </a:r>
            <a:r>
              <a:rPr lang="en-US" sz="2400" dirty="0" smtClean="0"/>
              <a:t> are immutable. </a:t>
            </a:r>
          </a:p>
          <a:p>
            <a:r>
              <a:rPr lang="en-US" sz="2400" dirty="0" smtClean="0"/>
              <a:t>This means that elements of a </a:t>
            </a:r>
            <a:r>
              <a:rPr lang="en-US" sz="2400" dirty="0" err="1" smtClean="0"/>
              <a:t>tuple</a:t>
            </a:r>
            <a:r>
              <a:rPr lang="en-US" sz="2400" dirty="0" smtClean="0"/>
              <a:t> cannot be changed once it has been assigned. </a:t>
            </a:r>
          </a:p>
          <a:p>
            <a:r>
              <a:rPr lang="en-US" sz="2400" dirty="0" smtClean="0"/>
              <a:t>But if the element is itself a mutable </a:t>
            </a:r>
            <a:r>
              <a:rPr lang="en-US" sz="2400" dirty="0" err="1" smtClean="0"/>
              <a:t>datatype</a:t>
            </a:r>
            <a:r>
              <a:rPr lang="en-US" sz="2400" dirty="0" smtClean="0"/>
              <a:t> like list, its nested items can be changed. </a:t>
            </a:r>
          </a:p>
          <a:p>
            <a:r>
              <a:rPr lang="en-US" sz="2400" dirty="0" smtClean="0"/>
              <a:t>We can also assign a </a:t>
            </a:r>
            <a:r>
              <a:rPr lang="en-US" sz="2400" dirty="0" err="1" smtClean="0"/>
              <a:t>tuple</a:t>
            </a:r>
            <a:r>
              <a:rPr lang="en-US" sz="2400" dirty="0" smtClean="0"/>
              <a:t> to different values (reassignment).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pic>
        <p:nvPicPr>
          <p:cNvPr id="86018" name="Picture 2"/>
          <p:cNvPicPr>
            <a:picLocks noGrp="1" noChangeAspect="1" noChangeArrowheads="1"/>
          </p:cNvPicPr>
          <p:nvPr>
            <p:ph idx="1"/>
          </p:nvPr>
        </p:nvPicPr>
        <p:blipFill>
          <a:blip r:embed="rId3"/>
          <a:srcRect/>
          <a:stretch>
            <a:fillRect/>
          </a:stretch>
        </p:blipFill>
        <p:spPr>
          <a:xfrm>
            <a:off x="92075" y="1905000"/>
            <a:ext cx="8940800" cy="3505200"/>
          </a:xfrm>
        </p:spPr>
      </p:pic>
      <p:sp>
        <p:nvSpPr>
          <p:cNvPr id="86019" name="Title 1"/>
          <p:cNvSpPr>
            <a:spLocks noGrp="1"/>
          </p:cNvSpPr>
          <p:nvPr>
            <p:ph type="title"/>
          </p:nvPr>
        </p:nvSpPr>
        <p:spPr>
          <a:xfrm>
            <a:off x="457200" y="274638"/>
            <a:ext cx="8229600" cy="639762"/>
          </a:xfrm>
        </p:spPr>
        <p:txBody>
          <a:bodyPr/>
          <a:lstStyle/>
          <a:p>
            <a:r>
              <a:rPr lang="en-US" sz="3200" b="1" smtClean="0"/>
              <a:t>Changing or Deleting a Tuple</a:t>
            </a:r>
            <a:endParaRPr lang="en-US" sz="320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87043" name="Content Placeholder 2"/>
          <p:cNvSpPr>
            <a:spLocks noGrp="1"/>
          </p:cNvSpPr>
          <p:nvPr>
            <p:ph idx="1"/>
          </p:nvPr>
        </p:nvSpPr>
        <p:spPr>
          <a:xfrm>
            <a:off x="457200" y="1600200"/>
            <a:ext cx="8229600" cy="1676400"/>
          </a:xfrm>
        </p:spPr>
        <p:txBody>
          <a:bodyPr/>
          <a:lstStyle/>
          <a:p>
            <a:r>
              <a:rPr lang="en-US" sz="2400" smtClean="0"/>
              <a:t>We can use + operator to combine two tuples. This is also called concatenation.  </a:t>
            </a:r>
          </a:p>
          <a:p>
            <a:r>
              <a:rPr lang="en-US" sz="2400" smtClean="0"/>
              <a:t>The * operator repeats a tuple for the given number of times. These operations result into a new tuple. </a:t>
            </a:r>
          </a:p>
        </p:txBody>
      </p:sp>
      <p:pic>
        <p:nvPicPr>
          <p:cNvPr id="87044" name="Picture 2"/>
          <p:cNvPicPr>
            <a:picLocks noChangeAspect="1" noChangeArrowheads="1"/>
          </p:cNvPicPr>
          <p:nvPr/>
        </p:nvPicPr>
        <p:blipFill>
          <a:blip r:embed="rId3"/>
          <a:srcRect/>
          <a:stretch>
            <a:fillRect/>
          </a:stretch>
        </p:blipFill>
        <p:spPr bwMode="auto">
          <a:xfrm>
            <a:off x="1524000" y="3886200"/>
            <a:ext cx="5715000" cy="1773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3" name="Content Placeholder 2"/>
          <p:cNvSpPr>
            <a:spLocks noGrp="1"/>
          </p:cNvSpPr>
          <p:nvPr>
            <p:ph idx="1"/>
          </p:nvPr>
        </p:nvSpPr>
        <p:spPr>
          <a:xfrm>
            <a:off x="457200" y="1600200"/>
            <a:ext cx="8229600" cy="914400"/>
          </a:xfrm>
        </p:spPr>
        <p:txBody>
          <a:bodyPr>
            <a:normAutofit fontScale="92500"/>
          </a:bodyPr>
          <a:lstStyle/>
          <a:p>
            <a:pPr>
              <a:defRPr/>
            </a:pPr>
            <a:r>
              <a:rPr lang="en-US" sz="2400" dirty="0" smtClean="0"/>
              <a:t>We cannot delete or remove items from a tuple. </a:t>
            </a:r>
          </a:p>
          <a:p>
            <a:pPr>
              <a:defRPr/>
            </a:pPr>
            <a:r>
              <a:rPr lang="en-US" sz="2400" dirty="0" smtClean="0"/>
              <a:t>But deleting the tuple entirely is possible using the keyword del.</a:t>
            </a:r>
            <a:endParaRPr lang="en-US" sz="2400" dirty="0"/>
          </a:p>
        </p:txBody>
      </p:sp>
      <p:pic>
        <p:nvPicPr>
          <p:cNvPr id="88068" name="Picture 2"/>
          <p:cNvPicPr>
            <a:picLocks noChangeAspect="1" noChangeArrowheads="1"/>
          </p:cNvPicPr>
          <p:nvPr/>
        </p:nvPicPr>
        <p:blipFill>
          <a:blip r:embed="rId3"/>
          <a:srcRect/>
          <a:stretch>
            <a:fillRect/>
          </a:stretch>
        </p:blipFill>
        <p:spPr bwMode="auto">
          <a:xfrm>
            <a:off x="152400" y="3048000"/>
            <a:ext cx="8839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563562"/>
          </a:xfrm>
        </p:spPr>
        <p:txBody>
          <a:bodyPr>
            <a:normAutofit fontScale="90000"/>
          </a:bodyPr>
          <a:lstStyle/>
          <a:p>
            <a:pPr>
              <a:defRPr/>
            </a:pPr>
            <a:r>
              <a:rPr lang="en-US" sz="3200" b="1" dirty="0" smtClean="0"/>
              <a:t>Python Tuple Methods</a:t>
            </a:r>
            <a:endParaRPr lang="en-US" sz="3200" dirty="0"/>
          </a:p>
        </p:txBody>
      </p:sp>
      <p:sp>
        <p:nvSpPr>
          <p:cNvPr id="89091" name="Content Placeholder 2"/>
          <p:cNvSpPr>
            <a:spLocks noGrp="1"/>
          </p:cNvSpPr>
          <p:nvPr>
            <p:ph idx="1"/>
          </p:nvPr>
        </p:nvSpPr>
        <p:spPr>
          <a:xfrm>
            <a:off x="457200" y="1066800"/>
            <a:ext cx="8229600" cy="838200"/>
          </a:xfrm>
        </p:spPr>
        <p:txBody>
          <a:bodyPr/>
          <a:lstStyle/>
          <a:p>
            <a:r>
              <a:rPr lang="en-US" sz="2400" smtClean="0"/>
              <a:t>Methods that add items or remove items are not available with tuple.</a:t>
            </a:r>
          </a:p>
          <a:p>
            <a:endParaRPr lang="en-US" smtClean="0"/>
          </a:p>
        </p:txBody>
      </p:sp>
      <p:pic>
        <p:nvPicPr>
          <p:cNvPr id="89092" name="Picture 2"/>
          <p:cNvPicPr>
            <a:picLocks noChangeAspect="1" noChangeArrowheads="1"/>
          </p:cNvPicPr>
          <p:nvPr/>
        </p:nvPicPr>
        <p:blipFill>
          <a:blip r:embed="rId3"/>
          <a:srcRect/>
          <a:stretch>
            <a:fillRect/>
          </a:stretch>
        </p:blipFill>
        <p:spPr bwMode="auto">
          <a:xfrm>
            <a:off x="762000" y="2133600"/>
            <a:ext cx="7086600" cy="2382838"/>
          </a:xfrm>
          <a:prstGeom prst="rect">
            <a:avLst/>
          </a:prstGeom>
          <a:noFill/>
          <a:ln w="9525">
            <a:noFill/>
            <a:miter lim="800000"/>
            <a:headEnd/>
            <a:tailEnd/>
          </a:ln>
        </p:spPr>
      </p:pic>
      <p:pic>
        <p:nvPicPr>
          <p:cNvPr id="89093" name="Picture 3"/>
          <p:cNvPicPr>
            <a:picLocks noChangeAspect="1" noChangeArrowheads="1"/>
          </p:cNvPicPr>
          <p:nvPr/>
        </p:nvPicPr>
        <p:blipFill>
          <a:blip r:embed="rId4"/>
          <a:srcRect/>
          <a:stretch>
            <a:fillRect/>
          </a:stretch>
        </p:blipFill>
        <p:spPr bwMode="auto">
          <a:xfrm>
            <a:off x="1143000" y="4756150"/>
            <a:ext cx="6324600" cy="1949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90114" name="Title 1"/>
          <p:cNvSpPr>
            <a:spLocks noGrp="1"/>
          </p:cNvSpPr>
          <p:nvPr>
            <p:ph type="title"/>
          </p:nvPr>
        </p:nvSpPr>
        <p:spPr>
          <a:xfrm>
            <a:off x="457200" y="274638"/>
            <a:ext cx="8229600" cy="715962"/>
          </a:xfrm>
        </p:spPr>
        <p:txBody>
          <a:bodyPr/>
          <a:lstStyle/>
          <a:p>
            <a:r>
              <a:rPr lang="en-US" sz="3200" b="1" smtClean="0"/>
              <a:t>Built-in Functions with Tuple</a:t>
            </a:r>
            <a:endParaRPr lang="en-US" sz="3200" smtClean="0"/>
          </a:p>
        </p:txBody>
      </p:sp>
      <p:pic>
        <p:nvPicPr>
          <p:cNvPr id="90115" name="Picture 2"/>
          <p:cNvPicPr>
            <a:picLocks noGrp="1" noChangeAspect="1" noChangeArrowheads="1"/>
          </p:cNvPicPr>
          <p:nvPr>
            <p:ph idx="1"/>
          </p:nvPr>
        </p:nvPicPr>
        <p:blipFill>
          <a:blip r:embed="rId3"/>
          <a:srcRect/>
          <a:stretch>
            <a:fillRect/>
          </a:stretch>
        </p:blipFill>
        <p:spPr>
          <a:xfrm>
            <a:off x="228600" y="1905000"/>
            <a:ext cx="8551863" cy="37338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pic>
        <p:nvPicPr>
          <p:cNvPr id="91138" name="Picture 2"/>
          <p:cNvPicPr>
            <a:picLocks noGrp="1" noChangeAspect="1" noChangeArrowheads="1"/>
          </p:cNvPicPr>
          <p:nvPr>
            <p:ph idx="1"/>
          </p:nvPr>
        </p:nvPicPr>
        <p:blipFill>
          <a:blip r:embed="rId3"/>
          <a:srcRect/>
          <a:stretch>
            <a:fillRect/>
          </a:stretch>
        </p:blipFill>
        <p:spPr>
          <a:xfrm>
            <a:off x="1524000" y="1752600"/>
            <a:ext cx="4800600" cy="4090988"/>
          </a:xfrm>
        </p:spPr>
      </p:pic>
      <p:sp>
        <p:nvSpPr>
          <p:cNvPr id="91139" name="Title 1"/>
          <p:cNvSpPr>
            <a:spLocks noGrp="1"/>
          </p:cNvSpPr>
          <p:nvPr>
            <p:ph type="title"/>
          </p:nvPr>
        </p:nvSpPr>
        <p:spPr>
          <a:xfrm>
            <a:off x="457200" y="274638"/>
            <a:ext cx="8229600" cy="715962"/>
          </a:xfrm>
        </p:spPr>
        <p:txBody>
          <a:bodyPr/>
          <a:lstStyle/>
          <a:p>
            <a:r>
              <a:rPr lang="en-US" sz="3200" b="1" smtClean="0"/>
              <a:t>Built-in Functions with Tuple</a:t>
            </a:r>
            <a:endParaRPr lang="en-US" sz="320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2" name="Title 1"/>
          <p:cNvSpPr>
            <a:spLocks noGrp="1"/>
          </p:cNvSpPr>
          <p:nvPr>
            <p:ph type="title"/>
          </p:nvPr>
        </p:nvSpPr>
        <p:spPr>
          <a:xfrm>
            <a:off x="457200" y="152400"/>
            <a:ext cx="8229600" cy="563563"/>
          </a:xfrm>
        </p:spPr>
        <p:txBody>
          <a:bodyPr>
            <a:normAutofit fontScale="90000"/>
          </a:bodyPr>
          <a:lstStyle/>
          <a:p>
            <a:pPr>
              <a:defRPr/>
            </a:pPr>
            <a:r>
              <a:rPr lang="en-US" sz="3200" b="1" dirty="0" smtClean="0"/>
              <a:t>Advantage of Tuple over List</a:t>
            </a:r>
            <a:endParaRPr lang="en-US" sz="3200" dirty="0"/>
          </a:p>
        </p:txBody>
      </p:sp>
      <p:sp>
        <p:nvSpPr>
          <p:cNvPr id="3" name="Content Placeholder 2"/>
          <p:cNvSpPr>
            <a:spLocks noGrp="1"/>
          </p:cNvSpPr>
          <p:nvPr>
            <p:ph idx="1"/>
          </p:nvPr>
        </p:nvSpPr>
        <p:spPr>
          <a:xfrm>
            <a:off x="152400" y="1066800"/>
            <a:ext cx="8763000" cy="5562600"/>
          </a:xfrm>
        </p:spPr>
        <p:txBody>
          <a:bodyPr>
            <a:normAutofit fontScale="85000" lnSpcReduction="10000"/>
          </a:bodyPr>
          <a:lstStyle/>
          <a:p>
            <a:pPr>
              <a:defRPr/>
            </a:pPr>
            <a:r>
              <a:rPr lang="en-US" sz="3100" dirty="0" smtClean="0"/>
              <a:t>Tuples and list look quite similar except the fact that one is immutable and the other is mutable. </a:t>
            </a:r>
          </a:p>
          <a:p>
            <a:pPr>
              <a:defRPr/>
            </a:pPr>
            <a:r>
              <a:rPr lang="en-US" sz="3100" dirty="0" smtClean="0"/>
              <a:t>We generally use tuple for heterogeneous (different) </a:t>
            </a:r>
            <a:r>
              <a:rPr lang="en-US" sz="3100" dirty="0" err="1" smtClean="0"/>
              <a:t>datatypes</a:t>
            </a:r>
            <a:r>
              <a:rPr lang="en-US" sz="3100" dirty="0" smtClean="0"/>
              <a:t> and list for homogeneous (similar) </a:t>
            </a:r>
            <a:r>
              <a:rPr lang="en-US" sz="3100" dirty="0" err="1" smtClean="0"/>
              <a:t>datatypes</a:t>
            </a:r>
            <a:r>
              <a:rPr lang="en-US" sz="3100" dirty="0" smtClean="0"/>
              <a:t>.</a:t>
            </a:r>
          </a:p>
          <a:p>
            <a:pPr>
              <a:defRPr/>
            </a:pPr>
            <a:r>
              <a:rPr lang="en-US" sz="3100" dirty="0" smtClean="0"/>
              <a:t>There are some advantages of implementing a tuple than a list. Here are a few of them:</a:t>
            </a:r>
          </a:p>
          <a:p>
            <a:pPr>
              <a:buFont typeface="Arial" charset="0"/>
              <a:buNone/>
              <a:defRPr/>
            </a:pPr>
            <a:endParaRPr lang="en-US" sz="3100" dirty="0" smtClean="0"/>
          </a:p>
          <a:p>
            <a:pPr marL="514350" indent="-514350">
              <a:buFont typeface="+mj-lt"/>
              <a:buAutoNum type="arabicPeriod"/>
              <a:defRPr/>
            </a:pPr>
            <a:r>
              <a:rPr lang="en-US" sz="3100" dirty="0" smtClean="0"/>
              <a:t>Since tuple are immutable, iterating through tuple is faster than with list. So there is a slight performance boost.</a:t>
            </a:r>
          </a:p>
          <a:p>
            <a:pPr marL="514350" indent="-514350">
              <a:buFont typeface="+mj-lt"/>
              <a:buAutoNum type="arabicPeriod"/>
              <a:defRPr/>
            </a:pPr>
            <a:r>
              <a:rPr lang="en-US" sz="3100" dirty="0" smtClean="0"/>
              <a:t>Tuples that contain immutable elements can be used as key for a dictionary. With list, this is not possible.</a:t>
            </a:r>
          </a:p>
          <a:p>
            <a:pPr marL="514350" indent="-514350">
              <a:buFont typeface="+mj-lt"/>
              <a:buAutoNum type="arabicPeriod"/>
              <a:defRPr/>
            </a:pPr>
            <a:r>
              <a:rPr lang="en-US" sz="3100" dirty="0" smtClean="0"/>
              <a:t>If you have data that doesn't change, implementing it as tuple will guarantee that it remains write-protected.</a:t>
            </a:r>
          </a:p>
          <a:p>
            <a:pPr>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itle 1"/>
          <p:cNvSpPr>
            <a:spLocks noGrp="1"/>
          </p:cNvSpPr>
          <p:nvPr>
            <p:ph type="title"/>
          </p:nvPr>
        </p:nvSpPr>
        <p:spPr/>
        <p:txBody>
          <a:bodyPr/>
          <a:lstStyle/>
          <a:p>
            <a:r>
              <a:rPr lang="en-US" smtClean="0"/>
              <a:t>Decision making in Python</a:t>
            </a:r>
          </a:p>
        </p:txBody>
      </p:sp>
      <p:sp>
        <p:nvSpPr>
          <p:cNvPr id="118787" name="Content Placeholder 2"/>
          <p:cNvSpPr>
            <a:spLocks noGrp="1"/>
          </p:cNvSpPr>
          <p:nvPr>
            <p:ph idx="1"/>
          </p:nvPr>
        </p:nvSpPr>
        <p:spPr/>
        <p:txBody>
          <a:bodyPr/>
          <a:lstStyle/>
          <a:p>
            <a:r>
              <a:rPr lang="en-US" sz="2800" smtClean="0"/>
              <a:t>Decision making structures require that the programmer specify one or more conditions to be evaluated or tested by the program, along with a statement or statements to be executed if the condition is determined to be true, and optionally, other statements to be executed if the condition is determined to be false.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763000" cy="715962"/>
          </a:xfrm>
        </p:spPr>
        <p:txBody>
          <a:bodyPr>
            <a:normAutofit fontScale="90000"/>
          </a:bodyPr>
          <a:lstStyle/>
          <a:p>
            <a:pPr>
              <a:defRPr/>
            </a:pPr>
            <a:r>
              <a:rPr lang="en-US" sz="3200" b="1" dirty="0" smtClean="0"/>
              <a:t>General form of a typical decision making structure </a:t>
            </a:r>
            <a:endParaRPr lang="en-US" sz="3200" b="1" dirty="0"/>
          </a:p>
        </p:txBody>
      </p:sp>
      <p:sp>
        <p:nvSpPr>
          <p:cNvPr id="119811" name="Content Placeholder 2"/>
          <p:cNvSpPr>
            <a:spLocks noGrp="1"/>
          </p:cNvSpPr>
          <p:nvPr>
            <p:ph idx="1"/>
          </p:nvPr>
        </p:nvSpPr>
        <p:spPr>
          <a:xfrm>
            <a:off x="304800" y="5486400"/>
            <a:ext cx="8610600" cy="1219200"/>
          </a:xfrm>
        </p:spPr>
        <p:txBody>
          <a:bodyPr/>
          <a:lstStyle/>
          <a:p>
            <a:r>
              <a:rPr lang="en-US" sz="2400" smtClean="0"/>
              <a:t>Python programming language assumes any non-zero and non-null values as true, and if it is either zero or null, then it is assumed as false value. </a:t>
            </a:r>
          </a:p>
        </p:txBody>
      </p:sp>
      <p:pic>
        <p:nvPicPr>
          <p:cNvPr id="119812" name="Picture 2"/>
          <p:cNvPicPr>
            <a:picLocks noChangeAspect="1" noChangeArrowheads="1"/>
          </p:cNvPicPr>
          <p:nvPr/>
        </p:nvPicPr>
        <p:blipFill>
          <a:blip r:embed="rId2"/>
          <a:srcRect/>
          <a:stretch>
            <a:fillRect/>
          </a:stretch>
        </p:blipFill>
        <p:spPr bwMode="auto">
          <a:xfrm>
            <a:off x="2286000" y="990600"/>
            <a:ext cx="3352800" cy="42894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76802" name="Title 1"/>
          <p:cNvSpPr>
            <a:spLocks noGrp="1"/>
          </p:cNvSpPr>
          <p:nvPr>
            <p:ph type="title"/>
          </p:nvPr>
        </p:nvSpPr>
        <p:spPr>
          <a:xfrm>
            <a:off x="457200" y="274638"/>
            <a:ext cx="8229600" cy="639762"/>
          </a:xfrm>
        </p:spPr>
        <p:txBody>
          <a:bodyPr/>
          <a:lstStyle/>
          <a:p>
            <a:r>
              <a:rPr lang="en-US" sz="3200" b="1" smtClean="0"/>
              <a:t>Python Tuples </a:t>
            </a:r>
          </a:p>
        </p:txBody>
      </p:sp>
      <p:sp>
        <p:nvSpPr>
          <p:cNvPr id="41987" name="Content Placeholder 2"/>
          <p:cNvSpPr>
            <a:spLocks noGrp="1"/>
          </p:cNvSpPr>
          <p:nvPr>
            <p:ph idx="1"/>
          </p:nvPr>
        </p:nvSpPr>
        <p:spPr/>
        <p:txBody>
          <a:bodyPr>
            <a:normAutofit lnSpcReduction="10000"/>
          </a:bodyPr>
          <a:lstStyle/>
          <a:p>
            <a:pPr>
              <a:defRPr/>
            </a:pPr>
            <a:r>
              <a:rPr lang="en-US" sz="2400" dirty="0" smtClean="0"/>
              <a:t>A tuple is another sequence data type that is similar to the list.</a:t>
            </a:r>
          </a:p>
          <a:p>
            <a:pPr>
              <a:defRPr/>
            </a:pPr>
            <a:r>
              <a:rPr lang="en-US" sz="2400" dirty="0" smtClean="0"/>
              <a:t> A tuple consists of a number of values separated by commas. </a:t>
            </a:r>
          </a:p>
          <a:p>
            <a:pPr>
              <a:defRPr/>
            </a:pPr>
            <a:r>
              <a:rPr lang="en-US" sz="2400" dirty="0" smtClean="0"/>
              <a:t>Unlike lists, however, tuples are enclosed within parentheses. </a:t>
            </a:r>
          </a:p>
          <a:p>
            <a:pPr>
              <a:defRPr/>
            </a:pPr>
            <a:r>
              <a:rPr lang="en-US" sz="2400" dirty="0" smtClean="0"/>
              <a:t>The main differences between lists and tuples are: Lists are enclosed in brackets ( [ ] ) and their elements and size can be changed, while tuples are enclosed in parentheses ( ( ) ) and cannot be updated. </a:t>
            </a:r>
          </a:p>
          <a:p>
            <a:pPr>
              <a:defRPr/>
            </a:pPr>
            <a:r>
              <a:rPr lang="en-US" sz="2400" dirty="0" smtClean="0"/>
              <a:t>Tuples can be thought of as read-only lists. </a:t>
            </a:r>
          </a:p>
          <a:p>
            <a:pPr>
              <a:defRPr/>
            </a:pPr>
            <a:r>
              <a:rPr lang="en-US" sz="2400" dirty="0" smtClean="0"/>
              <a:t>The parentheses are optional but is a good practice to write it.</a:t>
            </a:r>
          </a:p>
          <a:p>
            <a:pPr>
              <a:defRPr/>
            </a:pPr>
            <a:r>
              <a:rPr lang="en-US" sz="2400" dirty="0" smtClean="0"/>
              <a:t>A tuple can have any number of items and they may be of different types (integer, float, list, string etc.).</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itle 1"/>
          <p:cNvSpPr>
            <a:spLocks noGrp="1"/>
          </p:cNvSpPr>
          <p:nvPr>
            <p:ph type="title"/>
          </p:nvPr>
        </p:nvSpPr>
        <p:spPr/>
        <p:txBody>
          <a:bodyPr/>
          <a:lstStyle/>
          <a:p>
            <a:r>
              <a:rPr lang="en-US" sz="3200" b="1" smtClean="0"/>
              <a:t>Types of decision making statements </a:t>
            </a:r>
          </a:p>
        </p:txBody>
      </p:sp>
      <p:pic>
        <p:nvPicPr>
          <p:cNvPr id="120835" name="Picture 2"/>
          <p:cNvPicPr>
            <a:picLocks noChangeAspect="1" noChangeArrowheads="1"/>
          </p:cNvPicPr>
          <p:nvPr/>
        </p:nvPicPr>
        <p:blipFill>
          <a:blip r:embed="rId2"/>
          <a:srcRect/>
          <a:stretch>
            <a:fillRect/>
          </a:stretch>
        </p:blipFill>
        <p:spPr bwMode="auto">
          <a:xfrm>
            <a:off x="0" y="2057400"/>
            <a:ext cx="9020175" cy="243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457200" y="274638"/>
            <a:ext cx="8229600" cy="868362"/>
          </a:xfrm>
        </p:spPr>
        <p:txBody>
          <a:bodyPr/>
          <a:lstStyle/>
          <a:p>
            <a:r>
              <a:rPr lang="en-US" sz="3200" b="1" smtClean="0"/>
              <a:t>If statements </a:t>
            </a:r>
          </a:p>
        </p:txBody>
      </p:sp>
      <p:sp>
        <p:nvSpPr>
          <p:cNvPr id="121859" name="Content Placeholder 2"/>
          <p:cNvSpPr>
            <a:spLocks noGrp="1"/>
          </p:cNvSpPr>
          <p:nvPr>
            <p:ph idx="1"/>
          </p:nvPr>
        </p:nvSpPr>
        <p:spPr>
          <a:xfrm>
            <a:off x="457200" y="1600200"/>
            <a:ext cx="8229600" cy="1219200"/>
          </a:xfrm>
        </p:spPr>
        <p:txBody>
          <a:bodyPr/>
          <a:lstStyle/>
          <a:p>
            <a:pPr algn="just"/>
            <a:r>
              <a:rPr lang="en-US" sz="2400" smtClean="0"/>
              <a:t>The if statement contains a logical expression using which data is compared and a decision is made based on the result of the comparison. </a:t>
            </a:r>
          </a:p>
        </p:txBody>
      </p:sp>
      <p:sp>
        <p:nvSpPr>
          <p:cNvPr id="121860" name="Rectangle 3"/>
          <p:cNvSpPr>
            <a:spLocks noChangeArrowheads="1"/>
          </p:cNvSpPr>
          <p:nvPr/>
        </p:nvSpPr>
        <p:spPr bwMode="auto">
          <a:xfrm>
            <a:off x="990600" y="2971800"/>
            <a:ext cx="1182688" cy="461963"/>
          </a:xfrm>
          <a:prstGeom prst="rect">
            <a:avLst/>
          </a:prstGeom>
          <a:noFill/>
          <a:ln w="9525">
            <a:noFill/>
            <a:miter lim="800000"/>
            <a:headEnd/>
            <a:tailEnd/>
          </a:ln>
        </p:spPr>
        <p:txBody>
          <a:bodyPr wrap="none">
            <a:spAutoFit/>
          </a:bodyPr>
          <a:lstStyle/>
          <a:p>
            <a:r>
              <a:rPr lang="en-US" sz="2400" b="1"/>
              <a:t>Syntax: </a:t>
            </a:r>
          </a:p>
        </p:txBody>
      </p:sp>
      <p:pic>
        <p:nvPicPr>
          <p:cNvPr id="121861" name="Picture 2"/>
          <p:cNvPicPr>
            <a:picLocks noChangeAspect="1" noChangeArrowheads="1"/>
          </p:cNvPicPr>
          <p:nvPr/>
        </p:nvPicPr>
        <p:blipFill>
          <a:blip r:embed="rId2"/>
          <a:srcRect/>
          <a:stretch>
            <a:fillRect/>
          </a:stretch>
        </p:blipFill>
        <p:spPr bwMode="auto">
          <a:xfrm>
            <a:off x="1066800" y="3657600"/>
            <a:ext cx="3360738" cy="1219200"/>
          </a:xfrm>
          <a:prstGeom prst="rect">
            <a:avLst/>
          </a:prstGeom>
          <a:noFill/>
          <a:ln w="9525">
            <a:noFill/>
            <a:miter lim="800000"/>
            <a:headEnd/>
            <a:tailEnd/>
          </a:ln>
        </p:spPr>
      </p:pic>
      <p:pic>
        <p:nvPicPr>
          <p:cNvPr id="121862" name="Picture 3"/>
          <p:cNvPicPr>
            <a:picLocks noChangeAspect="1" noChangeArrowheads="1"/>
          </p:cNvPicPr>
          <p:nvPr/>
        </p:nvPicPr>
        <p:blipFill>
          <a:blip r:embed="rId3"/>
          <a:srcRect/>
          <a:stretch>
            <a:fillRect/>
          </a:stretch>
        </p:blipFill>
        <p:spPr bwMode="auto">
          <a:xfrm>
            <a:off x="5410200" y="2514600"/>
            <a:ext cx="3124200" cy="39481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itle 1"/>
          <p:cNvSpPr>
            <a:spLocks noGrp="1"/>
          </p:cNvSpPr>
          <p:nvPr>
            <p:ph type="title"/>
          </p:nvPr>
        </p:nvSpPr>
        <p:spPr/>
        <p:txBody>
          <a:bodyPr/>
          <a:lstStyle/>
          <a:p>
            <a:r>
              <a:rPr lang="en-US" sz="3200" b="1" smtClean="0"/>
              <a:t>If-else statements </a:t>
            </a:r>
          </a:p>
        </p:txBody>
      </p:sp>
      <p:sp>
        <p:nvSpPr>
          <p:cNvPr id="122883" name="Content Placeholder 2"/>
          <p:cNvSpPr>
            <a:spLocks noGrp="1"/>
          </p:cNvSpPr>
          <p:nvPr>
            <p:ph idx="1"/>
          </p:nvPr>
        </p:nvSpPr>
        <p:spPr>
          <a:xfrm>
            <a:off x="304800" y="1600200"/>
            <a:ext cx="8610600" cy="1600200"/>
          </a:xfrm>
        </p:spPr>
        <p:txBody>
          <a:bodyPr/>
          <a:lstStyle/>
          <a:p>
            <a:pPr algn="just"/>
            <a:r>
              <a:rPr lang="en-US" sz="2400" smtClean="0"/>
              <a:t>An else statement can be combined with an if statement. An else statement contains the block of code that executes if the conditional expression in the if statement resolves to 0 or a false value. </a:t>
            </a:r>
          </a:p>
        </p:txBody>
      </p:sp>
      <p:sp>
        <p:nvSpPr>
          <p:cNvPr id="122884" name="Rectangle 3"/>
          <p:cNvSpPr>
            <a:spLocks noChangeArrowheads="1"/>
          </p:cNvSpPr>
          <p:nvPr/>
        </p:nvSpPr>
        <p:spPr bwMode="auto">
          <a:xfrm>
            <a:off x="762000" y="3276600"/>
            <a:ext cx="1182688" cy="461963"/>
          </a:xfrm>
          <a:prstGeom prst="rect">
            <a:avLst/>
          </a:prstGeom>
          <a:noFill/>
          <a:ln w="9525">
            <a:noFill/>
            <a:miter lim="800000"/>
            <a:headEnd/>
            <a:tailEnd/>
          </a:ln>
        </p:spPr>
        <p:txBody>
          <a:bodyPr wrap="none">
            <a:spAutoFit/>
          </a:bodyPr>
          <a:lstStyle/>
          <a:p>
            <a:r>
              <a:rPr lang="en-US" sz="2400" b="1"/>
              <a:t>Syntax: </a:t>
            </a:r>
          </a:p>
        </p:txBody>
      </p:sp>
      <p:pic>
        <p:nvPicPr>
          <p:cNvPr id="122885" name="Picture 2"/>
          <p:cNvPicPr>
            <a:picLocks noChangeAspect="1" noChangeArrowheads="1"/>
          </p:cNvPicPr>
          <p:nvPr/>
        </p:nvPicPr>
        <p:blipFill>
          <a:blip r:embed="rId2"/>
          <a:srcRect/>
          <a:stretch>
            <a:fillRect/>
          </a:stretch>
        </p:blipFill>
        <p:spPr bwMode="auto">
          <a:xfrm>
            <a:off x="914400" y="3886200"/>
            <a:ext cx="3048000" cy="1746250"/>
          </a:xfrm>
          <a:prstGeom prst="rect">
            <a:avLst/>
          </a:prstGeom>
          <a:noFill/>
          <a:ln w="9525">
            <a:noFill/>
            <a:miter lim="800000"/>
            <a:headEnd/>
            <a:tailEnd/>
          </a:ln>
        </p:spPr>
      </p:pic>
      <p:pic>
        <p:nvPicPr>
          <p:cNvPr id="122886" name="Picture 3"/>
          <p:cNvPicPr>
            <a:picLocks noChangeAspect="1" noChangeArrowheads="1"/>
          </p:cNvPicPr>
          <p:nvPr/>
        </p:nvPicPr>
        <p:blipFill>
          <a:blip r:embed="rId3"/>
          <a:srcRect/>
          <a:stretch>
            <a:fillRect/>
          </a:stretch>
        </p:blipFill>
        <p:spPr bwMode="auto">
          <a:xfrm>
            <a:off x="5334000" y="2819400"/>
            <a:ext cx="3048000" cy="3897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457200" y="274638"/>
            <a:ext cx="8229600" cy="944562"/>
          </a:xfrm>
        </p:spPr>
        <p:txBody>
          <a:bodyPr/>
          <a:lstStyle/>
          <a:p>
            <a:r>
              <a:rPr lang="en-US" sz="3200" b="1" smtClean="0"/>
              <a:t>The </a:t>
            </a:r>
            <a:r>
              <a:rPr lang="en-US" sz="3200" b="1" i="1" smtClean="0"/>
              <a:t>elif Statement</a:t>
            </a:r>
            <a:endParaRPr lang="en-US" sz="3200" b="1" smtClean="0"/>
          </a:p>
        </p:txBody>
      </p:sp>
      <p:sp>
        <p:nvSpPr>
          <p:cNvPr id="123907" name="Content Placeholder 2"/>
          <p:cNvSpPr>
            <a:spLocks noGrp="1"/>
          </p:cNvSpPr>
          <p:nvPr>
            <p:ph idx="1"/>
          </p:nvPr>
        </p:nvSpPr>
        <p:spPr>
          <a:xfrm>
            <a:off x="228600" y="1600200"/>
            <a:ext cx="8686800" cy="1295400"/>
          </a:xfrm>
        </p:spPr>
        <p:txBody>
          <a:bodyPr/>
          <a:lstStyle/>
          <a:p>
            <a:pPr algn="just"/>
            <a:r>
              <a:rPr lang="en-US" sz="2400" smtClean="0"/>
              <a:t>The elif statement allows you to check multiple expressions for truth value and execute a block of code as soon as one of the conditions evaluates to true.</a:t>
            </a:r>
          </a:p>
        </p:txBody>
      </p:sp>
      <p:sp>
        <p:nvSpPr>
          <p:cNvPr id="123908" name="Rectangle 3"/>
          <p:cNvSpPr>
            <a:spLocks noChangeArrowheads="1"/>
          </p:cNvSpPr>
          <p:nvPr/>
        </p:nvSpPr>
        <p:spPr bwMode="auto">
          <a:xfrm>
            <a:off x="762000" y="2971800"/>
            <a:ext cx="1182688" cy="461963"/>
          </a:xfrm>
          <a:prstGeom prst="rect">
            <a:avLst/>
          </a:prstGeom>
          <a:noFill/>
          <a:ln w="9525">
            <a:noFill/>
            <a:miter lim="800000"/>
            <a:headEnd/>
            <a:tailEnd/>
          </a:ln>
        </p:spPr>
        <p:txBody>
          <a:bodyPr wrap="none">
            <a:spAutoFit/>
          </a:bodyPr>
          <a:lstStyle/>
          <a:p>
            <a:r>
              <a:rPr lang="en-US" sz="2400" b="1"/>
              <a:t>Syntax: </a:t>
            </a:r>
          </a:p>
        </p:txBody>
      </p:sp>
      <p:pic>
        <p:nvPicPr>
          <p:cNvPr id="123909" name="Picture 2"/>
          <p:cNvPicPr>
            <a:picLocks noChangeAspect="1" noChangeArrowheads="1"/>
          </p:cNvPicPr>
          <p:nvPr/>
        </p:nvPicPr>
        <p:blipFill>
          <a:blip r:embed="rId2"/>
          <a:srcRect/>
          <a:stretch>
            <a:fillRect/>
          </a:stretch>
        </p:blipFill>
        <p:spPr bwMode="auto">
          <a:xfrm>
            <a:off x="3200400" y="3429000"/>
            <a:ext cx="3505200" cy="3127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457200" y="274638"/>
            <a:ext cx="8229600" cy="792162"/>
          </a:xfrm>
        </p:spPr>
        <p:txBody>
          <a:bodyPr/>
          <a:lstStyle/>
          <a:p>
            <a:r>
              <a:rPr lang="en-US" sz="3200" b="1" smtClean="0"/>
              <a:t>Nested if statements</a:t>
            </a:r>
          </a:p>
        </p:txBody>
      </p:sp>
      <p:sp>
        <p:nvSpPr>
          <p:cNvPr id="124931" name="Content Placeholder 2"/>
          <p:cNvSpPr>
            <a:spLocks noGrp="1"/>
          </p:cNvSpPr>
          <p:nvPr>
            <p:ph idx="1"/>
          </p:nvPr>
        </p:nvSpPr>
        <p:spPr>
          <a:xfrm>
            <a:off x="457200" y="1219200"/>
            <a:ext cx="8229600" cy="1219200"/>
          </a:xfrm>
        </p:spPr>
        <p:txBody>
          <a:bodyPr/>
          <a:lstStyle/>
          <a:p>
            <a:pPr algn="just"/>
            <a:r>
              <a:rPr lang="en-US" sz="2400" smtClean="0"/>
              <a:t>There may be a situation when you want to check for another condition after a condition resolves to true. In such a situation, you can use the nested if construct.</a:t>
            </a:r>
          </a:p>
        </p:txBody>
      </p:sp>
      <p:sp>
        <p:nvSpPr>
          <p:cNvPr id="124932" name="Rectangle 3"/>
          <p:cNvSpPr>
            <a:spLocks noChangeArrowheads="1"/>
          </p:cNvSpPr>
          <p:nvPr/>
        </p:nvSpPr>
        <p:spPr bwMode="auto">
          <a:xfrm>
            <a:off x="762000" y="2514600"/>
            <a:ext cx="1182688" cy="461963"/>
          </a:xfrm>
          <a:prstGeom prst="rect">
            <a:avLst/>
          </a:prstGeom>
          <a:noFill/>
          <a:ln w="9525">
            <a:noFill/>
            <a:miter lim="800000"/>
            <a:headEnd/>
            <a:tailEnd/>
          </a:ln>
        </p:spPr>
        <p:txBody>
          <a:bodyPr wrap="none">
            <a:spAutoFit/>
          </a:bodyPr>
          <a:lstStyle/>
          <a:p>
            <a:r>
              <a:rPr lang="en-US" sz="2400" b="1"/>
              <a:t>Syntax: </a:t>
            </a:r>
          </a:p>
        </p:txBody>
      </p:sp>
      <p:pic>
        <p:nvPicPr>
          <p:cNvPr id="124933" name="Picture 2"/>
          <p:cNvPicPr>
            <a:picLocks noChangeAspect="1" noChangeArrowheads="1"/>
          </p:cNvPicPr>
          <p:nvPr/>
        </p:nvPicPr>
        <p:blipFill>
          <a:blip r:embed="rId2"/>
          <a:srcRect/>
          <a:stretch>
            <a:fillRect/>
          </a:stretch>
        </p:blipFill>
        <p:spPr bwMode="auto">
          <a:xfrm>
            <a:off x="2438400" y="2514600"/>
            <a:ext cx="3657600" cy="4092575"/>
          </a:xfrm>
          <a:prstGeom prst="rect">
            <a:avLst/>
          </a:prstGeom>
          <a:noFill/>
          <a:ln w="9525">
            <a:noFill/>
            <a:miter lim="800000"/>
            <a:headEnd/>
            <a:tailEnd/>
          </a:ln>
        </p:spPr>
      </p:pic>
      <p:sp>
        <p:nvSpPr>
          <p:cNvPr id="6" name="Rectangle 5"/>
          <p:cNvSpPr/>
          <p:nvPr/>
        </p:nvSpPr>
        <p:spPr>
          <a:xfrm>
            <a:off x="3124200" y="3429000"/>
            <a:ext cx="2819400" cy="1752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90800" y="2667000"/>
            <a:ext cx="3429000" cy="2514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p:cNvSpPr>
            <a:spLocks noGrp="1"/>
          </p:cNvSpPr>
          <p:nvPr>
            <p:ph type="title"/>
          </p:nvPr>
        </p:nvSpPr>
        <p:spPr>
          <a:xfrm>
            <a:off x="457200" y="274638"/>
            <a:ext cx="8229600" cy="1020762"/>
          </a:xfrm>
        </p:spPr>
        <p:txBody>
          <a:bodyPr/>
          <a:lstStyle/>
          <a:p>
            <a:r>
              <a:rPr lang="en-US" sz="3200" b="1" smtClean="0"/>
              <a:t>Example</a:t>
            </a:r>
          </a:p>
        </p:txBody>
      </p:sp>
      <p:pic>
        <p:nvPicPr>
          <p:cNvPr id="125955" name="Picture 2"/>
          <p:cNvPicPr>
            <a:picLocks noChangeAspect="1" noChangeArrowheads="1"/>
          </p:cNvPicPr>
          <p:nvPr/>
        </p:nvPicPr>
        <p:blipFill>
          <a:blip r:embed="rId2"/>
          <a:srcRect/>
          <a:stretch>
            <a:fillRect/>
          </a:stretch>
        </p:blipFill>
        <p:spPr bwMode="auto">
          <a:xfrm>
            <a:off x="685800" y="1752600"/>
            <a:ext cx="793115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itle 1"/>
          <p:cNvSpPr>
            <a:spLocks noGrp="1"/>
          </p:cNvSpPr>
          <p:nvPr>
            <p:ph type="title"/>
          </p:nvPr>
        </p:nvSpPr>
        <p:spPr>
          <a:xfrm>
            <a:off x="457200" y="274638"/>
            <a:ext cx="8229600" cy="715962"/>
          </a:xfrm>
        </p:spPr>
        <p:txBody>
          <a:bodyPr/>
          <a:lstStyle/>
          <a:p>
            <a:r>
              <a:rPr lang="en-US" sz="3200" b="1" smtClean="0"/>
              <a:t>Loops in Python </a:t>
            </a:r>
          </a:p>
        </p:txBody>
      </p:sp>
      <p:sp>
        <p:nvSpPr>
          <p:cNvPr id="126979" name="Content Placeholder 2"/>
          <p:cNvSpPr>
            <a:spLocks noGrp="1"/>
          </p:cNvSpPr>
          <p:nvPr>
            <p:ph idx="1"/>
          </p:nvPr>
        </p:nvSpPr>
        <p:spPr/>
        <p:txBody>
          <a:bodyPr/>
          <a:lstStyle/>
          <a:p>
            <a:r>
              <a:rPr lang="en-US" sz="2400" smtClean="0"/>
              <a:t>There may be a situation when you need to execute a block of code several number of times.</a:t>
            </a:r>
          </a:p>
          <a:p>
            <a:r>
              <a:rPr lang="en-US" sz="2400" smtClean="0"/>
              <a:t> In general, statements are executed sequentially: The first statement in a function is executed first, followed by the second, and so on. </a:t>
            </a:r>
          </a:p>
          <a:p>
            <a:r>
              <a:rPr lang="en-US" sz="2400" smtClean="0"/>
              <a:t>Programming languages provide various control structures that allow for more complicated execution paths. </a:t>
            </a:r>
          </a:p>
          <a:p>
            <a:r>
              <a:rPr lang="en-US" sz="2400" smtClean="0"/>
              <a:t>A loop statement allows us to execute a statement or group of statements multiple times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Title 1"/>
          <p:cNvSpPr>
            <a:spLocks noGrp="1"/>
          </p:cNvSpPr>
          <p:nvPr>
            <p:ph type="title"/>
          </p:nvPr>
        </p:nvSpPr>
        <p:spPr>
          <a:xfrm>
            <a:off x="457200" y="274638"/>
            <a:ext cx="8229600" cy="944562"/>
          </a:xfrm>
        </p:spPr>
        <p:txBody>
          <a:bodyPr/>
          <a:lstStyle/>
          <a:p>
            <a:r>
              <a:rPr lang="en-US" sz="3200" b="1" smtClean="0"/>
              <a:t>General form of a loop statement </a:t>
            </a:r>
          </a:p>
        </p:txBody>
      </p:sp>
      <p:pic>
        <p:nvPicPr>
          <p:cNvPr id="128003" name="Picture 2"/>
          <p:cNvPicPr>
            <a:picLocks noGrp="1" noChangeAspect="1" noChangeArrowheads="1"/>
          </p:cNvPicPr>
          <p:nvPr>
            <p:ph idx="1"/>
          </p:nvPr>
        </p:nvPicPr>
        <p:blipFill>
          <a:blip r:embed="rId2"/>
          <a:srcRect/>
          <a:stretch>
            <a:fillRect/>
          </a:stretch>
        </p:blipFill>
        <p:spPr>
          <a:xfrm>
            <a:off x="1752600" y="1524000"/>
            <a:ext cx="4114800" cy="4710113"/>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p:txBody>
          <a:bodyPr/>
          <a:lstStyle/>
          <a:p>
            <a:r>
              <a:rPr lang="en-US" sz="3200" b="1" smtClean="0"/>
              <a:t>Types of loops </a:t>
            </a:r>
          </a:p>
        </p:txBody>
      </p:sp>
      <p:pic>
        <p:nvPicPr>
          <p:cNvPr id="129027" name="Picture 2"/>
          <p:cNvPicPr>
            <a:picLocks noGrp="1" noChangeAspect="1" noChangeArrowheads="1"/>
          </p:cNvPicPr>
          <p:nvPr>
            <p:ph idx="1"/>
          </p:nvPr>
        </p:nvPicPr>
        <p:blipFill>
          <a:blip r:embed="rId2"/>
          <a:srcRect/>
          <a:stretch>
            <a:fillRect/>
          </a:stretch>
        </p:blipFill>
        <p:spPr>
          <a:xfrm>
            <a:off x="0" y="1981200"/>
            <a:ext cx="8948738" cy="18288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itle 1"/>
          <p:cNvSpPr>
            <a:spLocks noGrp="1"/>
          </p:cNvSpPr>
          <p:nvPr>
            <p:ph type="title"/>
          </p:nvPr>
        </p:nvSpPr>
        <p:spPr>
          <a:xfrm>
            <a:off x="457200" y="274638"/>
            <a:ext cx="8229600" cy="715962"/>
          </a:xfrm>
        </p:spPr>
        <p:txBody>
          <a:bodyPr/>
          <a:lstStyle/>
          <a:p>
            <a:r>
              <a:rPr lang="en-US" sz="3200" b="1" smtClean="0"/>
              <a:t>while loop </a:t>
            </a:r>
          </a:p>
        </p:txBody>
      </p:sp>
      <p:sp>
        <p:nvSpPr>
          <p:cNvPr id="130051" name="Content Placeholder 2"/>
          <p:cNvSpPr>
            <a:spLocks noGrp="1"/>
          </p:cNvSpPr>
          <p:nvPr>
            <p:ph idx="1"/>
          </p:nvPr>
        </p:nvSpPr>
        <p:spPr>
          <a:xfrm>
            <a:off x="457200" y="1143000"/>
            <a:ext cx="8229600" cy="1295400"/>
          </a:xfrm>
        </p:spPr>
        <p:txBody>
          <a:bodyPr/>
          <a:lstStyle/>
          <a:p>
            <a:pPr algn="just"/>
            <a:r>
              <a:rPr lang="en-US" sz="2400" smtClean="0"/>
              <a:t>A while loop statement in Python programming language repeatedly executes a target statement as long as a given condition is true </a:t>
            </a:r>
          </a:p>
        </p:txBody>
      </p:sp>
      <p:sp>
        <p:nvSpPr>
          <p:cNvPr id="130052" name="Rectangle 3"/>
          <p:cNvSpPr>
            <a:spLocks noChangeArrowheads="1"/>
          </p:cNvSpPr>
          <p:nvPr/>
        </p:nvSpPr>
        <p:spPr bwMode="auto">
          <a:xfrm>
            <a:off x="609600" y="2438400"/>
            <a:ext cx="1350963" cy="523875"/>
          </a:xfrm>
          <a:prstGeom prst="rect">
            <a:avLst/>
          </a:prstGeom>
          <a:noFill/>
          <a:ln w="9525">
            <a:noFill/>
            <a:miter lim="800000"/>
            <a:headEnd/>
            <a:tailEnd/>
          </a:ln>
        </p:spPr>
        <p:txBody>
          <a:bodyPr wrap="none">
            <a:spAutoFit/>
          </a:bodyPr>
          <a:lstStyle/>
          <a:p>
            <a:r>
              <a:rPr lang="en-US" sz="2800" b="1"/>
              <a:t>Syntax: </a:t>
            </a:r>
          </a:p>
        </p:txBody>
      </p:sp>
      <p:pic>
        <p:nvPicPr>
          <p:cNvPr id="130053" name="Picture 2"/>
          <p:cNvPicPr>
            <a:picLocks noChangeAspect="1" noChangeArrowheads="1"/>
          </p:cNvPicPr>
          <p:nvPr/>
        </p:nvPicPr>
        <p:blipFill>
          <a:blip r:embed="rId2"/>
          <a:srcRect/>
          <a:stretch>
            <a:fillRect/>
          </a:stretch>
        </p:blipFill>
        <p:spPr bwMode="auto">
          <a:xfrm>
            <a:off x="609600" y="3048000"/>
            <a:ext cx="3524250" cy="1143000"/>
          </a:xfrm>
          <a:prstGeom prst="rect">
            <a:avLst/>
          </a:prstGeom>
          <a:noFill/>
          <a:ln w="9525">
            <a:noFill/>
            <a:miter lim="800000"/>
            <a:headEnd/>
            <a:tailEnd/>
          </a:ln>
        </p:spPr>
      </p:pic>
      <p:pic>
        <p:nvPicPr>
          <p:cNvPr id="130054" name="Picture 3"/>
          <p:cNvPicPr>
            <a:picLocks noChangeAspect="1" noChangeArrowheads="1"/>
          </p:cNvPicPr>
          <p:nvPr/>
        </p:nvPicPr>
        <p:blipFill>
          <a:blip r:embed="rId3"/>
          <a:srcRect/>
          <a:stretch>
            <a:fillRect/>
          </a:stretch>
        </p:blipFill>
        <p:spPr bwMode="auto">
          <a:xfrm>
            <a:off x="5486400" y="2209800"/>
            <a:ext cx="3352800" cy="4451350"/>
          </a:xfrm>
          <a:prstGeom prst="rect">
            <a:avLst/>
          </a:prstGeom>
          <a:noFill/>
          <a:ln w="9525">
            <a:noFill/>
            <a:miter lim="800000"/>
            <a:headEnd/>
            <a:tailEnd/>
          </a:ln>
        </p:spPr>
      </p:pic>
      <p:sp>
        <p:nvSpPr>
          <p:cNvPr id="7" name="Rectangle 6"/>
          <p:cNvSpPr/>
          <p:nvPr/>
        </p:nvSpPr>
        <p:spPr>
          <a:xfrm>
            <a:off x="152400" y="4495800"/>
            <a:ext cx="5029200" cy="175418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gn="just">
              <a:defRPr/>
            </a:pPr>
            <a:r>
              <a:rPr lang="en-US" b="1" dirty="0">
                <a:solidFill>
                  <a:srgbClr val="002060"/>
                </a:solidFill>
              </a:rPr>
              <a:t>Here, statement(s) may be a single statement or a block of statements. The condition may be any expression, and true is any non-zero value. The loop iterates while the condition is true. When the condition becomes false, program control passes to the line immediately following the loop.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p:cNvPicPr>
            <a:picLocks noGrp="1" noChangeAspect="1" noChangeArrowheads="1"/>
          </p:cNvPicPr>
          <p:nvPr>
            <p:ph idx="1"/>
          </p:nvPr>
        </p:nvPicPr>
        <p:blipFill>
          <a:blip r:embed="rId2"/>
          <a:srcRect/>
          <a:stretch>
            <a:fillRect/>
          </a:stretch>
        </p:blipFill>
        <p:spPr>
          <a:xfrm>
            <a:off x="1295400" y="1066800"/>
            <a:ext cx="6019800" cy="5602288"/>
          </a:xfrm>
        </p:spPr>
      </p:pic>
      <p:sp>
        <p:nvSpPr>
          <p:cNvPr id="77827" name="Title 1"/>
          <p:cNvSpPr>
            <a:spLocks noGrp="1"/>
          </p:cNvSpPr>
          <p:nvPr>
            <p:ph type="title"/>
          </p:nvPr>
        </p:nvSpPr>
        <p:spPr>
          <a:xfrm>
            <a:off x="457200" y="274638"/>
            <a:ext cx="8229600" cy="639762"/>
          </a:xfrm>
        </p:spPr>
        <p:txBody>
          <a:bodyPr/>
          <a:lstStyle/>
          <a:p>
            <a:r>
              <a:rPr lang="en-US" sz="3200" b="1" smtClean="0"/>
              <a:t>Python Tuples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itle 1"/>
          <p:cNvSpPr>
            <a:spLocks noGrp="1"/>
          </p:cNvSpPr>
          <p:nvPr>
            <p:ph type="title"/>
          </p:nvPr>
        </p:nvSpPr>
        <p:spPr/>
        <p:txBody>
          <a:bodyPr/>
          <a:lstStyle/>
          <a:p>
            <a:r>
              <a:rPr lang="en-US" sz="3200" b="1" smtClean="0"/>
              <a:t>Example</a:t>
            </a:r>
          </a:p>
        </p:txBody>
      </p:sp>
      <p:pic>
        <p:nvPicPr>
          <p:cNvPr id="131075" name="Picture 2"/>
          <p:cNvPicPr>
            <a:picLocks noGrp="1" noChangeAspect="1" noChangeArrowheads="1"/>
          </p:cNvPicPr>
          <p:nvPr>
            <p:ph idx="1"/>
          </p:nvPr>
        </p:nvPicPr>
        <p:blipFill>
          <a:blip r:embed="rId2"/>
          <a:srcRect/>
          <a:stretch>
            <a:fillRect/>
          </a:stretch>
        </p:blipFill>
        <p:spPr>
          <a:xfrm>
            <a:off x="914400" y="1371600"/>
            <a:ext cx="7161213" cy="1981200"/>
          </a:xfrm>
        </p:spPr>
      </p:pic>
      <p:pic>
        <p:nvPicPr>
          <p:cNvPr id="131076" name="Picture 3"/>
          <p:cNvPicPr>
            <a:picLocks noChangeAspect="1" noChangeArrowheads="1"/>
          </p:cNvPicPr>
          <p:nvPr/>
        </p:nvPicPr>
        <p:blipFill>
          <a:blip r:embed="rId3"/>
          <a:srcRect/>
          <a:stretch>
            <a:fillRect/>
          </a:stretch>
        </p:blipFill>
        <p:spPr bwMode="auto">
          <a:xfrm>
            <a:off x="3124200" y="4038600"/>
            <a:ext cx="2971800" cy="2641600"/>
          </a:xfrm>
          <a:prstGeom prst="rect">
            <a:avLst/>
          </a:prstGeom>
          <a:noFill/>
          <a:ln w="9525">
            <a:noFill/>
            <a:miter lim="800000"/>
            <a:headEnd/>
            <a:tailEnd/>
          </a:ln>
        </p:spPr>
      </p:pic>
      <p:sp>
        <p:nvSpPr>
          <p:cNvPr id="6" name="Down Arrow 5"/>
          <p:cNvSpPr/>
          <p:nvPr/>
        </p:nvSpPr>
        <p:spPr>
          <a:xfrm>
            <a:off x="4114800" y="3352800"/>
            <a:ext cx="6096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Title 1"/>
          <p:cNvSpPr>
            <a:spLocks noGrp="1"/>
          </p:cNvSpPr>
          <p:nvPr>
            <p:ph type="title"/>
          </p:nvPr>
        </p:nvSpPr>
        <p:spPr/>
        <p:txBody>
          <a:bodyPr/>
          <a:lstStyle/>
          <a:p>
            <a:r>
              <a:rPr lang="en-US" sz="3200" b="1" smtClean="0"/>
              <a:t>The else Statement Used with Loops </a:t>
            </a:r>
          </a:p>
        </p:txBody>
      </p:sp>
      <p:sp>
        <p:nvSpPr>
          <p:cNvPr id="132099" name="Content Placeholder 2"/>
          <p:cNvSpPr>
            <a:spLocks noGrp="1"/>
          </p:cNvSpPr>
          <p:nvPr>
            <p:ph idx="1"/>
          </p:nvPr>
        </p:nvSpPr>
        <p:spPr/>
        <p:txBody>
          <a:bodyPr/>
          <a:lstStyle/>
          <a:p>
            <a:pPr>
              <a:buFont typeface="Arial" charset="0"/>
              <a:buNone/>
            </a:pPr>
            <a:r>
              <a:rPr lang="en-US" sz="2400" smtClean="0"/>
              <a:t>   Python supports to have an else statement associated with a loop statement. </a:t>
            </a:r>
          </a:p>
          <a:p>
            <a:r>
              <a:rPr lang="en-US" sz="2400" smtClean="0"/>
              <a:t>If the else statement is used with a </a:t>
            </a:r>
            <a:r>
              <a:rPr lang="en-US" sz="2400" b="1" smtClean="0"/>
              <a:t>for loop</a:t>
            </a:r>
            <a:r>
              <a:rPr lang="en-US" sz="2400" smtClean="0"/>
              <a:t>, the else statement is executed when the loop has exhausted iterating the list. </a:t>
            </a:r>
          </a:p>
          <a:p>
            <a:r>
              <a:rPr lang="en-US" sz="2400" smtClean="0"/>
              <a:t>If the else statement is used with a </a:t>
            </a:r>
            <a:r>
              <a:rPr lang="en-US" sz="2400" b="1" smtClean="0"/>
              <a:t>while loop</a:t>
            </a:r>
            <a:r>
              <a:rPr lang="en-US" sz="2400" smtClean="0"/>
              <a:t>, the else statement is executed when the condition becomes false. </a:t>
            </a:r>
          </a:p>
          <a:p>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itle 1"/>
          <p:cNvSpPr>
            <a:spLocks noGrp="1"/>
          </p:cNvSpPr>
          <p:nvPr>
            <p:ph type="title"/>
          </p:nvPr>
        </p:nvSpPr>
        <p:spPr>
          <a:xfrm>
            <a:off x="457200" y="274638"/>
            <a:ext cx="8229600" cy="792162"/>
          </a:xfrm>
        </p:spPr>
        <p:txBody>
          <a:bodyPr/>
          <a:lstStyle/>
          <a:p>
            <a:r>
              <a:rPr lang="en-US" sz="3200" b="1" smtClean="0"/>
              <a:t>Example</a:t>
            </a:r>
          </a:p>
        </p:txBody>
      </p:sp>
      <p:pic>
        <p:nvPicPr>
          <p:cNvPr id="133123" name="Picture 2"/>
          <p:cNvPicPr>
            <a:picLocks noChangeAspect="1" noChangeArrowheads="1"/>
          </p:cNvPicPr>
          <p:nvPr/>
        </p:nvPicPr>
        <p:blipFill>
          <a:blip r:embed="rId2"/>
          <a:srcRect/>
          <a:stretch>
            <a:fillRect/>
          </a:stretch>
        </p:blipFill>
        <p:spPr bwMode="auto">
          <a:xfrm>
            <a:off x="2971800" y="4419600"/>
            <a:ext cx="3200400" cy="1735138"/>
          </a:xfrm>
          <a:prstGeom prst="rect">
            <a:avLst/>
          </a:prstGeom>
          <a:noFill/>
          <a:ln w="9525">
            <a:noFill/>
            <a:miter lim="800000"/>
            <a:headEnd/>
            <a:tailEnd/>
          </a:ln>
        </p:spPr>
      </p:pic>
      <p:pic>
        <p:nvPicPr>
          <p:cNvPr id="133124" name="Picture 3"/>
          <p:cNvPicPr>
            <a:picLocks noGrp="1" noChangeAspect="1" noChangeArrowheads="1"/>
          </p:cNvPicPr>
          <p:nvPr>
            <p:ph idx="1"/>
          </p:nvPr>
        </p:nvPicPr>
        <p:blipFill>
          <a:blip r:embed="rId3"/>
          <a:srcRect/>
          <a:stretch>
            <a:fillRect/>
          </a:stretch>
        </p:blipFill>
        <p:spPr>
          <a:xfrm>
            <a:off x="1066800" y="1447800"/>
            <a:ext cx="7151688" cy="2209800"/>
          </a:xfrm>
        </p:spPr>
      </p:pic>
      <p:sp>
        <p:nvSpPr>
          <p:cNvPr id="6" name="Down Arrow 5"/>
          <p:cNvSpPr/>
          <p:nvPr/>
        </p:nvSpPr>
        <p:spPr>
          <a:xfrm>
            <a:off x="4038600" y="3657600"/>
            <a:ext cx="685800" cy="762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762000" y="2895600"/>
            <a:ext cx="76200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a:xfrm>
            <a:off x="457200" y="274638"/>
            <a:ext cx="8229600" cy="868362"/>
          </a:xfrm>
        </p:spPr>
        <p:txBody>
          <a:bodyPr/>
          <a:lstStyle/>
          <a:p>
            <a:r>
              <a:rPr lang="en-US" sz="3200" b="1" smtClean="0"/>
              <a:t>for loop </a:t>
            </a:r>
          </a:p>
        </p:txBody>
      </p:sp>
      <p:sp>
        <p:nvSpPr>
          <p:cNvPr id="134147" name="Content Placeholder 2"/>
          <p:cNvSpPr>
            <a:spLocks noGrp="1"/>
          </p:cNvSpPr>
          <p:nvPr>
            <p:ph idx="1"/>
          </p:nvPr>
        </p:nvSpPr>
        <p:spPr>
          <a:xfrm>
            <a:off x="304800" y="1143000"/>
            <a:ext cx="8610600" cy="914400"/>
          </a:xfrm>
        </p:spPr>
        <p:txBody>
          <a:bodyPr/>
          <a:lstStyle/>
          <a:p>
            <a:r>
              <a:rPr lang="en-US" sz="2400" smtClean="0"/>
              <a:t>The for loop in Python has the ability to iterate over the items of any sequence, such as a list or a string. </a:t>
            </a:r>
          </a:p>
        </p:txBody>
      </p:sp>
      <p:sp>
        <p:nvSpPr>
          <p:cNvPr id="134148" name="Rectangle 3"/>
          <p:cNvSpPr>
            <a:spLocks noChangeArrowheads="1"/>
          </p:cNvSpPr>
          <p:nvPr/>
        </p:nvSpPr>
        <p:spPr bwMode="auto">
          <a:xfrm>
            <a:off x="533400" y="2133600"/>
            <a:ext cx="1350963" cy="523875"/>
          </a:xfrm>
          <a:prstGeom prst="rect">
            <a:avLst/>
          </a:prstGeom>
          <a:noFill/>
          <a:ln w="9525">
            <a:noFill/>
            <a:miter lim="800000"/>
            <a:headEnd/>
            <a:tailEnd/>
          </a:ln>
        </p:spPr>
        <p:txBody>
          <a:bodyPr wrap="none">
            <a:spAutoFit/>
          </a:bodyPr>
          <a:lstStyle/>
          <a:p>
            <a:r>
              <a:rPr lang="en-US" sz="2800" b="1"/>
              <a:t>Syntax: </a:t>
            </a:r>
          </a:p>
        </p:txBody>
      </p:sp>
      <p:pic>
        <p:nvPicPr>
          <p:cNvPr id="134149" name="Picture 4"/>
          <p:cNvPicPr>
            <a:picLocks noChangeAspect="1" noChangeArrowheads="1"/>
          </p:cNvPicPr>
          <p:nvPr/>
        </p:nvPicPr>
        <p:blipFill>
          <a:blip r:embed="rId2"/>
          <a:srcRect/>
          <a:stretch>
            <a:fillRect/>
          </a:stretch>
        </p:blipFill>
        <p:spPr bwMode="auto">
          <a:xfrm>
            <a:off x="1981200" y="2438400"/>
            <a:ext cx="5429250" cy="1295400"/>
          </a:xfrm>
          <a:prstGeom prst="rect">
            <a:avLst/>
          </a:prstGeom>
          <a:noFill/>
          <a:ln w="9525">
            <a:noFill/>
            <a:miter lim="800000"/>
            <a:headEnd/>
            <a:tailEnd/>
          </a:ln>
        </p:spPr>
      </p:pic>
      <p:sp>
        <p:nvSpPr>
          <p:cNvPr id="134150" name="Rectangle 7"/>
          <p:cNvSpPr>
            <a:spLocks noChangeArrowheads="1"/>
          </p:cNvSpPr>
          <p:nvPr/>
        </p:nvSpPr>
        <p:spPr bwMode="auto">
          <a:xfrm>
            <a:off x="228600" y="3886200"/>
            <a:ext cx="8686800" cy="2308225"/>
          </a:xfrm>
          <a:prstGeom prst="rect">
            <a:avLst/>
          </a:prstGeom>
          <a:noFill/>
          <a:ln w="9525">
            <a:noFill/>
            <a:miter lim="800000"/>
            <a:headEnd/>
            <a:tailEnd/>
          </a:ln>
        </p:spPr>
        <p:txBody>
          <a:bodyPr>
            <a:spAutoFit/>
          </a:bodyPr>
          <a:lstStyle/>
          <a:p>
            <a:pPr algn="just">
              <a:buFont typeface="Arial" charset="0"/>
              <a:buChar char="•"/>
            </a:pPr>
            <a:r>
              <a:rPr lang="en-US" sz="2400"/>
              <a:t> If a sequence contains an expression list, it is evaluated first. Then, the first item in the sequence is assigned to the iterating variable iterating_var.  Next, the statements block is executed. </a:t>
            </a:r>
          </a:p>
          <a:p>
            <a:pPr algn="just">
              <a:buFont typeface="Arial" charset="0"/>
              <a:buChar char="•"/>
            </a:pPr>
            <a:r>
              <a:rPr lang="en-US" sz="2400"/>
              <a:t> Each item in the list is assigned to iterating_var, and the statement(s) block is executed until the entire sequence is exhausted</a:t>
            </a:r>
            <a:r>
              <a:rPr lang="en-US" i="1"/>
              <a:t>. </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Grp="1" noChangeAspect="1" noChangeArrowheads="1"/>
          </p:cNvPicPr>
          <p:nvPr>
            <p:ph idx="1"/>
          </p:nvPr>
        </p:nvPicPr>
        <p:blipFill>
          <a:blip r:embed="rId2"/>
          <a:srcRect/>
          <a:stretch>
            <a:fillRect/>
          </a:stretch>
        </p:blipFill>
        <p:spPr>
          <a:xfrm>
            <a:off x="1066800" y="381000"/>
            <a:ext cx="6705600" cy="6065838"/>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p:cNvSpPr>
            <a:spLocks noGrp="1"/>
          </p:cNvSpPr>
          <p:nvPr>
            <p:ph type="title"/>
          </p:nvPr>
        </p:nvSpPr>
        <p:spPr/>
        <p:txBody>
          <a:bodyPr/>
          <a:lstStyle/>
          <a:p>
            <a:r>
              <a:rPr lang="en-US" sz="3200" b="1" smtClean="0"/>
              <a:t>Example</a:t>
            </a:r>
          </a:p>
        </p:txBody>
      </p:sp>
      <p:pic>
        <p:nvPicPr>
          <p:cNvPr id="136195" name="Picture 2"/>
          <p:cNvPicPr>
            <a:picLocks noChangeAspect="1" noChangeArrowheads="1"/>
          </p:cNvPicPr>
          <p:nvPr/>
        </p:nvPicPr>
        <p:blipFill>
          <a:blip r:embed="rId2"/>
          <a:srcRect/>
          <a:stretch>
            <a:fillRect/>
          </a:stretch>
        </p:blipFill>
        <p:spPr bwMode="auto">
          <a:xfrm>
            <a:off x="381000" y="1828800"/>
            <a:ext cx="8001000" cy="914400"/>
          </a:xfrm>
          <a:prstGeom prst="rect">
            <a:avLst/>
          </a:prstGeom>
          <a:noFill/>
          <a:ln w="9525">
            <a:noFill/>
            <a:miter lim="800000"/>
            <a:headEnd/>
            <a:tailEnd/>
          </a:ln>
        </p:spPr>
      </p:pic>
      <p:sp>
        <p:nvSpPr>
          <p:cNvPr id="5" name="Rectangle 4"/>
          <p:cNvSpPr/>
          <p:nvPr/>
        </p:nvSpPr>
        <p:spPr>
          <a:xfrm>
            <a:off x="381000" y="1371600"/>
            <a:ext cx="8001000"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36197" name="Picture 3"/>
          <p:cNvPicPr>
            <a:picLocks noChangeAspect="1" noChangeArrowheads="1"/>
          </p:cNvPicPr>
          <p:nvPr/>
        </p:nvPicPr>
        <p:blipFill>
          <a:blip r:embed="rId3"/>
          <a:srcRect/>
          <a:stretch>
            <a:fillRect/>
          </a:stretch>
        </p:blipFill>
        <p:spPr bwMode="auto">
          <a:xfrm>
            <a:off x="2667000" y="3886200"/>
            <a:ext cx="3810000" cy="2332038"/>
          </a:xfrm>
          <a:prstGeom prst="rect">
            <a:avLst/>
          </a:prstGeom>
          <a:noFill/>
          <a:ln w="9525">
            <a:noFill/>
            <a:miter lim="800000"/>
            <a:headEnd/>
            <a:tailEnd/>
          </a:ln>
        </p:spPr>
      </p:pic>
      <p:sp>
        <p:nvSpPr>
          <p:cNvPr id="7" name="Down Arrow 6"/>
          <p:cNvSpPr/>
          <p:nvPr/>
        </p:nvSpPr>
        <p:spPr>
          <a:xfrm>
            <a:off x="3962400" y="3429000"/>
            <a:ext cx="9144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8" name="Picture 2"/>
          <p:cNvPicPr>
            <a:picLocks noChangeAspect="1" noChangeArrowheads="1"/>
          </p:cNvPicPr>
          <p:nvPr/>
        </p:nvPicPr>
        <p:blipFill>
          <a:blip r:embed="rId2"/>
          <a:srcRect/>
          <a:stretch>
            <a:fillRect/>
          </a:stretch>
        </p:blipFill>
        <p:spPr bwMode="auto">
          <a:xfrm>
            <a:off x="431800" y="1447800"/>
            <a:ext cx="8102600" cy="3038475"/>
          </a:xfrm>
          <a:prstGeom prst="rect">
            <a:avLst/>
          </a:prstGeom>
          <a:noFill/>
          <a:ln w="9525">
            <a:noFill/>
            <a:miter lim="800000"/>
            <a:headEnd/>
            <a:tailEnd/>
          </a:ln>
        </p:spPr>
      </p:pic>
      <p:sp>
        <p:nvSpPr>
          <p:cNvPr id="5" name="Down Arrow 4"/>
          <p:cNvSpPr/>
          <p:nvPr/>
        </p:nvSpPr>
        <p:spPr>
          <a:xfrm>
            <a:off x="2819400" y="2667000"/>
            <a:ext cx="8382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defRPr/>
            </a:pPr>
            <a:r>
              <a:rPr lang="en-US" sz="3200" b="1" dirty="0" smtClean="0"/>
              <a:t>The range() Function</a:t>
            </a:r>
            <a:endParaRPr lang="en-US" sz="3200" dirty="0"/>
          </a:p>
        </p:txBody>
      </p:sp>
      <p:sp>
        <p:nvSpPr>
          <p:cNvPr id="138243" name="Content Placeholder 2"/>
          <p:cNvSpPr>
            <a:spLocks noGrp="1"/>
          </p:cNvSpPr>
          <p:nvPr>
            <p:ph idx="1"/>
          </p:nvPr>
        </p:nvSpPr>
        <p:spPr>
          <a:xfrm>
            <a:off x="152400" y="1143000"/>
            <a:ext cx="8763000" cy="838200"/>
          </a:xfrm>
        </p:spPr>
        <p:txBody>
          <a:bodyPr/>
          <a:lstStyle/>
          <a:p>
            <a:r>
              <a:rPr lang="en-US" sz="2400" smtClean="0"/>
              <a:t>The built-in function range() is used to iterate over a sequence of numbers</a:t>
            </a:r>
          </a:p>
        </p:txBody>
      </p:sp>
      <p:pic>
        <p:nvPicPr>
          <p:cNvPr id="138244" name="Picture 3"/>
          <p:cNvPicPr>
            <a:picLocks noChangeAspect="1" noChangeArrowheads="1"/>
          </p:cNvPicPr>
          <p:nvPr/>
        </p:nvPicPr>
        <p:blipFill>
          <a:blip r:embed="rId2"/>
          <a:srcRect/>
          <a:stretch>
            <a:fillRect/>
          </a:stretch>
        </p:blipFill>
        <p:spPr bwMode="auto">
          <a:xfrm>
            <a:off x="533400" y="2057400"/>
            <a:ext cx="5756275" cy="838200"/>
          </a:xfrm>
          <a:prstGeom prst="rect">
            <a:avLst/>
          </a:prstGeom>
          <a:noFill/>
          <a:ln w="9525">
            <a:noFill/>
            <a:miter lim="800000"/>
            <a:headEnd/>
            <a:tailEnd/>
          </a:ln>
        </p:spPr>
      </p:pic>
      <p:sp>
        <p:nvSpPr>
          <p:cNvPr id="138245" name="Rectangle 5"/>
          <p:cNvSpPr>
            <a:spLocks noChangeArrowheads="1"/>
          </p:cNvSpPr>
          <p:nvPr/>
        </p:nvSpPr>
        <p:spPr bwMode="auto">
          <a:xfrm>
            <a:off x="152400" y="3048000"/>
            <a:ext cx="8763000" cy="1200150"/>
          </a:xfrm>
          <a:prstGeom prst="rect">
            <a:avLst/>
          </a:prstGeom>
          <a:noFill/>
          <a:ln w="9525">
            <a:noFill/>
            <a:miter lim="800000"/>
            <a:headEnd/>
            <a:tailEnd/>
          </a:ln>
        </p:spPr>
        <p:txBody>
          <a:bodyPr>
            <a:spAutoFit/>
          </a:bodyPr>
          <a:lstStyle/>
          <a:p>
            <a:pPr algn="just">
              <a:buFont typeface="Arial" charset="0"/>
              <a:buChar char="•"/>
            </a:pPr>
            <a:r>
              <a:rPr lang="en-US" sz="2400"/>
              <a:t> It is possible to let the range start at another number, or to specify a   different increment (even negative; sometimes this is called the     ‘step’):</a:t>
            </a:r>
          </a:p>
        </p:txBody>
      </p:sp>
      <p:pic>
        <p:nvPicPr>
          <p:cNvPr id="138246" name="Picture 4"/>
          <p:cNvPicPr>
            <a:picLocks noChangeAspect="1" noChangeArrowheads="1"/>
          </p:cNvPicPr>
          <p:nvPr/>
        </p:nvPicPr>
        <p:blipFill>
          <a:blip r:embed="rId3"/>
          <a:srcRect/>
          <a:stretch>
            <a:fillRect/>
          </a:stretch>
        </p:blipFill>
        <p:spPr bwMode="auto">
          <a:xfrm>
            <a:off x="3352800" y="4343400"/>
            <a:ext cx="4783138" cy="228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266" name="Picture 2"/>
          <p:cNvPicPr>
            <a:picLocks noGrp="1" noChangeAspect="1" noChangeArrowheads="1"/>
          </p:cNvPicPr>
          <p:nvPr>
            <p:ph idx="1"/>
          </p:nvPr>
        </p:nvPicPr>
        <p:blipFill>
          <a:blip r:embed="rId2"/>
          <a:srcRect/>
          <a:stretch>
            <a:fillRect/>
          </a:stretch>
        </p:blipFill>
        <p:spPr>
          <a:xfrm>
            <a:off x="457200" y="685800"/>
            <a:ext cx="7894638" cy="35814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Title 1"/>
          <p:cNvSpPr>
            <a:spLocks noGrp="1"/>
          </p:cNvSpPr>
          <p:nvPr>
            <p:ph type="title"/>
          </p:nvPr>
        </p:nvSpPr>
        <p:spPr/>
        <p:txBody>
          <a:bodyPr/>
          <a:lstStyle/>
          <a:p>
            <a:r>
              <a:rPr lang="en-US" sz="3200" b="1" smtClean="0"/>
              <a:t>Loop Control Statements</a:t>
            </a:r>
          </a:p>
        </p:txBody>
      </p:sp>
      <p:sp>
        <p:nvSpPr>
          <p:cNvPr id="142339" name="Content Placeholder 2"/>
          <p:cNvSpPr>
            <a:spLocks noGrp="1"/>
          </p:cNvSpPr>
          <p:nvPr>
            <p:ph idx="1"/>
          </p:nvPr>
        </p:nvSpPr>
        <p:spPr>
          <a:xfrm>
            <a:off x="457200" y="1600200"/>
            <a:ext cx="8229600" cy="838200"/>
          </a:xfrm>
        </p:spPr>
        <p:txBody>
          <a:bodyPr/>
          <a:lstStyle/>
          <a:p>
            <a:r>
              <a:rPr lang="en-US" sz="2400" smtClean="0"/>
              <a:t>Loop control statements change execution from its normal sequence. </a:t>
            </a:r>
          </a:p>
          <a:p>
            <a:endParaRPr lang="en-US" smtClean="0"/>
          </a:p>
        </p:txBody>
      </p:sp>
      <p:pic>
        <p:nvPicPr>
          <p:cNvPr id="142340" name="Picture 2"/>
          <p:cNvPicPr>
            <a:picLocks noChangeAspect="1" noChangeArrowheads="1"/>
          </p:cNvPicPr>
          <p:nvPr/>
        </p:nvPicPr>
        <p:blipFill>
          <a:blip r:embed="rId2"/>
          <a:srcRect/>
          <a:stretch>
            <a:fillRect/>
          </a:stretch>
        </p:blipFill>
        <p:spPr bwMode="auto">
          <a:xfrm>
            <a:off x="152400" y="2590800"/>
            <a:ext cx="8763000" cy="2057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Grp="1" noChangeAspect="1" noChangeArrowheads="1"/>
          </p:cNvPicPr>
          <p:nvPr>
            <p:ph idx="1"/>
          </p:nvPr>
        </p:nvPicPr>
        <p:blipFill>
          <a:blip r:embed="rId2"/>
          <a:srcRect/>
          <a:stretch>
            <a:fillRect/>
          </a:stretch>
        </p:blipFill>
        <p:spPr>
          <a:xfrm>
            <a:off x="533400" y="1752600"/>
            <a:ext cx="6734175" cy="3429000"/>
          </a:xfrm>
        </p:spPr>
      </p:pic>
      <p:sp>
        <p:nvSpPr>
          <p:cNvPr id="78851" name="Title 1"/>
          <p:cNvSpPr>
            <a:spLocks noGrp="1"/>
          </p:cNvSpPr>
          <p:nvPr>
            <p:ph type="title"/>
          </p:nvPr>
        </p:nvSpPr>
        <p:spPr>
          <a:xfrm>
            <a:off x="457200" y="274638"/>
            <a:ext cx="8229600" cy="639762"/>
          </a:xfrm>
        </p:spPr>
        <p:txBody>
          <a:bodyPr/>
          <a:lstStyle/>
          <a:p>
            <a:r>
              <a:rPr lang="en-US" sz="3200" b="1" smtClean="0"/>
              <a:t>Python Tuples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Title 1"/>
          <p:cNvSpPr>
            <a:spLocks noGrp="1"/>
          </p:cNvSpPr>
          <p:nvPr>
            <p:ph type="title"/>
          </p:nvPr>
        </p:nvSpPr>
        <p:spPr/>
        <p:txBody>
          <a:bodyPr/>
          <a:lstStyle/>
          <a:p>
            <a:r>
              <a:rPr lang="en-US" sz="3200" b="1" smtClean="0"/>
              <a:t>break statement </a:t>
            </a:r>
          </a:p>
        </p:txBody>
      </p:sp>
      <p:sp>
        <p:nvSpPr>
          <p:cNvPr id="143363" name="Content Placeholder 2"/>
          <p:cNvSpPr>
            <a:spLocks noGrp="1"/>
          </p:cNvSpPr>
          <p:nvPr>
            <p:ph idx="1"/>
          </p:nvPr>
        </p:nvSpPr>
        <p:spPr/>
        <p:txBody>
          <a:bodyPr/>
          <a:lstStyle/>
          <a:p>
            <a:r>
              <a:rPr lang="en-US" sz="2400" smtClean="0"/>
              <a:t>The break statement in Python terminates the current loop and resumes execution at the next statement, just like the traditional break found in C. </a:t>
            </a:r>
          </a:p>
          <a:p>
            <a:r>
              <a:rPr lang="en-US" sz="2400" smtClean="0"/>
              <a:t>The break statement can be used in both </a:t>
            </a:r>
            <a:r>
              <a:rPr lang="en-US" sz="2400" i="1" smtClean="0"/>
              <a:t>while and for loops. </a:t>
            </a:r>
          </a:p>
          <a:p>
            <a:r>
              <a:rPr lang="en-US" sz="2400" smtClean="0"/>
              <a:t>If you are using nested loops (i.e., one loop inside another loop), the break statement will stop the execution of the innermost loop and start executing the next line of code after the block. </a:t>
            </a:r>
          </a:p>
        </p:txBody>
      </p:sp>
      <p:sp>
        <p:nvSpPr>
          <p:cNvPr id="143364" name="Rectangle 3"/>
          <p:cNvSpPr>
            <a:spLocks noChangeArrowheads="1"/>
          </p:cNvSpPr>
          <p:nvPr/>
        </p:nvSpPr>
        <p:spPr bwMode="auto">
          <a:xfrm>
            <a:off x="914400" y="4876800"/>
            <a:ext cx="1182688" cy="461963"/>
          </a:xfrm>
          <a:prstGeom prst="rect">
            <a:avLst/>
          </a:prstGeom>
          <a:noFill/>
          <a:ln w="9525">
            <a:noFill/>
            <a:miter lim="800000"/>
            <a:headEnd/>
            <a:tailEnd/>
          </a:ln>
        </p:spPr>
        <p:txBody>
          <a:bodyPr wrap="none">
            <a:spAutoFit/>
          </a:bodyPr>
          <a:lstStyle/>
          <a:p>
            <a:r>
              <a:rPr lang="en-US" sz="2400" b="1"/>
              <a:t>Syntax: </a:t>
            </a:r>
          </a:p>
        </p:txBody>
      </p:sp>
      <p:pic>
        <p:nvPicPr>
          <p:cNvPr id="143365" name="Picture 2"/>
          <p:cNvPicPr>
            <a:picLocks noChangeAspect="1" noChangeArrowheads="1"/>
          </p:cNvPicPr>
          <p:nvPr/>
        </p:nvPicPr>
        <p:blipFill>
          <a:blip r:embed="rId2"/>
          <a:srcRect/>
          <a:stretch>
            <a:fillRect/>
          </a:stretch>
        </p:blipFill>
        <p:spPr bwMode="auto">
          <a:xfrm>
            <a:off x="2514600" y="5334000"/>
            <a:ext cx="2365375"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p:cNvSpPr>
            <a:spLocks noGrp="1"/>
          </p:cNvSpPr>
          <p:nvPr>
            <p:ph type="title"/>
          </p:nvPr>
        </p:nvSpPr>
        <p:spPr>
          <a:xfrm>
            <a:off x="533400" y="152400"/>
            <a:ext cx="8229600" cy="838200"/>
          </a:xfrm>
        </p:spPr>
        <p:txBody>
          <a:bodyPr/>
          <a:lstStyle/>
          <a:p>
            <a:r>
              <a:rPr lang="en-US" sz="3200" b="1" smtClean="0"/>
              <a:t>Flow Diagram of break</a:t>
            </a:r>
          </a:p>
        </p:txBody>
      </p:sp>
      <p:pic>
        <p:nvPicPr>
          <p:cNvPr id="144387" name="Picture 2"/>
          <p:cNvPicPr>
            <a:picLocks noGrp="1" noChangeAspect="1" noChangeArrowheads="1"/>
          </p:cNvPicPr>
          <p:nvPr>
            <p:ph idx="1"/>
          </p:nvPr>
        </p:nvPicPr>
        <p:blipFill>
          <a:blip r:embed="rId2"/>
          <a:srcRect/>
          <a:stretch>
            <a:fillRect/>
          </a:stretch>
        </p:blipFill>
        <p:spPr>
          <a:xfrm>
            <a:off x="1828800" y="990600"/>
            <a:ext cx="4800600" cy="5575300"/>
          </a:xfr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3"/>
          </a:xfrm>
        </p:spPr>
        <p:txBody>
          <a:bodyPr>
            <a:normAutofit fontScale="90000"/>
          </a:bodyPr>
          <a:lstStyle/>
          <a:p>
            <a:pPr>
              <a:defRPr/>
            </a:pPr>
            <a:r>
              <a:rPr lang="en-US" sz="3200" b="1" dirty="0" smtClean="0"/>
              <a:t>Example</a:t>
            </a:r>
            <a:endParaRPr lang="en-US" sz="3200" b="1" dirty="0"/>
          </a:p>
        </p:txBody>
      </p:sp>
      <p:pic>
        <p:nvPicPr>
          <p:cNvPr id="145411" name="Picture 2"/>
          <p:cNvPicPr>
            <a:picLocks noGrp="1" noChangeAspect="1" noChangeArrowheads="1"/>
          </p:cNvPicPr>
          <p:nvPr>
            <p:ph idx="1"/>
          </p:nvPr>
        </p:nvPicPr>
        <p:blipFill>
          <a:blip r:embed="rId2"/>
          <a:srcRect/>
          <a:stretch>
            <a:fillRect/>
          </a:stretch>
        </p:blipFill>
        <p:spPr>
          <a:xfrm>
            <a:off x="457200" y="838200"/>
            <a:ext cx="4572000" cy="1920875"/>
          </a:xfrm>
        </p:spPr>
      </p:pic>
      <p:pic>
        <p:nvPicPr>
          <p:cNvPr id="145412" name="Picture 3"/>
          <p:cNvPicPr>
            <a:picLocks noChangeAspect="1" noChangeArrowheads="1"/>
          </p:cNvPicPr>
          <p:nvPr/>
        </p:nvPicPr>
        <p:blipFill>
          <a:blip r:embed="rId3"/>
          <a:srcRect/>
          <a:stretch>
            <a:fillRect/>
          </a:stretch>
        </p:blipFill>
        <p:spPr bwMode="auto">
          <a:xfrm>
            <a:off x="3429000" y="3352800"/>
            <a:ext cx="5208588" cy="2895600"/>
          </a:xfrm>
          <a:prstGeom prst="rect">
            <a:avLst/>
          </a:prstGeom>
          <a:noFill/>
          <a:ln w="9525">
            <a:noFill/>
            <a:miter lim="800000"/>
            <a:headEnd/>
            <a:tailEnd/>
          </a:ln>
        </p:spPr>
      </p:pic>
      <p:sp>
        <p:nvSpPr>
          <p:cNvPr id="6" name="Rounded Rectangle 5"/>
          <p:cNvSpPr/>
          <p:nvPr/>
        </p:nvSpPr>
        <p:spPr>
          <a:xfrm>
            <a:off x="152400" y="609600"/>
            <a:ext cx="5410200" cy="2362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ounded Rectangle 6"/>
          <p:cNvSpPr/>
          <p:nvPr/>
        </p:nvSpPr>
        <p:spPr>
          <a:xfrm>
            <a:off x="2895600" y="3200400"/>
            <a:ext cx="5867400" cy="3276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TextBox 7"/>
          <p:cNvSpPr txBox="1"/>
          <p:nvPr/>
        </p:nvSpPr>
        <p:spPr>
          <a:xfrm>
            <a:off x="6705600" y="1295400"/>
            <a:ext cx="1010982" cy="369332"/>
          </a:xfrm>
          <a:prstGeom prst="rect">
            <a:avLst/>
          </a:prstGeom>
          <a:noFill/>
        </p:spPr>
        <p:txBody>
          <a:bodyPr wrap="none" rtlCol="0">
            <a:spAutoFit/>
          </a:bodyPr>
          <a:lstStyle/>
          <a:p>
            <a:r>
              <a:rPr lang="en-US" dirty="0" smtClean="0"/>
              <a:t>continue</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Title 1"/>
          <p:cNvSpPr>
            <a:spLocks noGrp="1"/>
          </p:cNvSpPr>
          <p:nvPr>
            <p:ph type="title"/>
          </p:nvPr>
        </p:nvSpPr>
        <p:spPr/>
        <p:txBody>
          <a:bodyPr/>
          <a:lstStyle/>
          <a:p>
            <a:r>
              <a:rPr lang="en-US" sz="3200" b="1" smtClean="0"/>
              <a:t>continue statement </a:t>
            </a:r>
          </a:p>
        </p:txBody>
      </p:sp>
      <p:sp>
        <p:nvSpPr>
          <p:cNvPr id="146435" name="Content Placeholder 2"/>
          <p:cNvSpPr>
            <a:spLocks noGrp="1"/>
          </p:cNvSpPr>
          <p:nvPr>
            <p:ph idx="1"/>
          </p:nvPr>
        </p:nvSpPr>
        <p:spPr/>
        <p:txBody>
          <a:bodyPr/>
          <a:lstStyle/>
          <a:p>
            <a:r>
              <a:rPr lang="en-US" sz="2400" smtClean="0"/>
              <a:t>The continue statement in Python returns the control to the beginning of the while loop. </a:t>
            </a:r>
          </a:p>
          <a:p>
            <a:r>
              <a:rPr lang="en-US" sz="2400" smtClean="0"/>
              <a:t>The continue statement rejects all the remaining statements in the current iteration of the loop and moves the control back to the top of the loop. </a:t>
            </a:r>
          </a:p>
          <a:p>
            <a:r>
              <a:rPr lang="en-US" sz="2400" smtClean="0"/>
              <a:t>The continue statement can be used in both </a:t>
            </a:r>
            <a:r>
              <a:rPr lang="en-US" sz="2400" i="1" smtClean="0"/>
              <a:t>while and for loops. </a:t>
            </a:r>
            <a:endParaRPr lang="en-US" sz="2400" smtClean="0"/>
          </a:p>
        </p:txBody>
      </p:sp>
      <p:sp>
        <p:nvSpPr>
          <p:cNvPr id="146436" name="Rectangle 3"/>
          <p:cNvSpPr>
            <a:spLocks noChangeArrowheads="1"/>
          </p:cNvSpPr>
          <p:nvPr/>
        </p:nvSpPr>
        <p:spPr bwMode="auto">
          <a:xfrm>
            <a:off x="838200" y="4724400"/>
            <a:ext cx="1182688" cy="461963"/>
          </a:xfrm>
          <a:prstGeom prst="rect">
            <a:avLst/>
          </a:prstGeom>
          <a:noFill/>
          <a:ln w="9525">
            <a:noFill/>
            <a:miter lim="800000"/>
            <a:headEnd/>
            <a:tailEnd/>
          </a:ln>
        </p:spPr>
        <p:txBody>
          <a:bodyPr wrap="none">
            <a:spAutoFit/>
          </a:bodyPr>
          <a:lstStyle/>
          <a:p>
            <a:r>
              <a:rPr lang="en-US" sz="2400" b="1"/>
              <a:t>Syntax: </a:t>
            </a:r>
          </a:p>
        </p:txBody>
      </p:sp>
      <p:pic>
        <p:nvPicPr>
          <p:cNvPr id="146437" name="Picture 2"/>
          <p:cNvPicPr>
            <a:picLocks noChangeAspect="1" noChangeArrowheads="1"/>
          </p:cNvPicPr>
          <p:nvPr/>
        </p:nvPicPr>
        <p:blipFill>
          <a:blip r:embed="rId2"/>
          <a:srcRect/>
          <a:stretch>
            <a:fillRect/>
          </a:stretch>
        </p:blipFill>
        <p:spPr bwMode="auto">
          <a:xfrm>
            <a:off x="2514600" y="5181600"/>
            <a:ext cx="2446338" cy="83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itle 1"/>
          <p:cNvSpPr>
            <a:spLocks noGrp="1"/>
          </p:cNvSpPr>
          <p:nvPr>
            <p:ph type="title"/>
          </p:nvPr>
        </p:nvSpPr>
        <p:spPr/>
        <p:txBody>
          <a:bodyPr/>
          <a:lstStyle/>
          <a:p>
            <a:endParaRPr lang="en-US" smtClean="0"/>
          </a:p>
        </p:txBody>
      </p:sp>
      <p:pic>
        <p:nvPicPr>
          <p:cNvPr id="147459" name="Picture 2"/>
          <p:cNvPicPr>
            <a:picLocks noGrp="1" noChangeAspect="1" noChangeArrowheads="1"/>
          </p:cNvPicPr>
          <p:nvPr>
            <p:ph idx="1"/>
          </p:nvPr>
        </p:nvPicPr>
        <p:blipFill>
          <a:blip r:embed="rId2"/>
          <a:srcRect/>
          <a:stretch>
            <a:fillRect/>
          </a:stretch>
        </p:blipFill>
        <p:spPr>
          <a:xfrm>
            <a:off x="2362200" y="1600200"/>
            <a:ext cx="4267200" cy="4956175"/>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8482" name="Picture 2"/>
          <p:cNvPicPr>
            <a:picLocks noChangeAspect="1" noChangeArrowheads="1"/>
          </p:cNvPicPr>
          <p:nvPr/>
        </p:nvPicPr>
        <p:blipFill>
          <a:blip r:embed="rId2"/>
          <a:srcRect/>
          <a:stretch>
            <a:fillRect/>
          </a:stretch>
        </p:blipFill>
        <p:spPr bwMode="auto">
          <a:xfrm>
            <a:off x="160338" y="228600"/>
            <a:ext cx="4106862" cy="2244725"/>
          </a:xfrm>
          <a:prstGeom prst="rect">
            <a:avLst/>
          </a:prstGeom>
          <a:noFill/>
          <a:ln w="9525">
            <a:noFill/>
            <a:miter lim="800000"/>
            <a:headEnd/>
            <a:tailEnd/>
          </a:ln>
        </p:spPr>
      </p:pic>
      <p:sp>
        <p:nvSpPr>
          <p:cNvPr id="5" name="Title 1"/>
          <p:cNvSpPr>
            <a:spLocks noGrp="1"/>
          </p:cNvSpPr>
          <p:nvPr>
            <p:ph type="title"/>
          </p:nvPr>
        </p:nvSpPr>
        <p:spPr>
          <a:xfrm>
            <a:off x="4724400" y="152400"/>
            <a:ext cx="3962400" cy="411163"/>
          </a:xfrm>
        </p:spPr>
        <p:txBody>
          <a:bodyPr>
            <a:normAutofit fontScale="90000"/>
          </a:bodyPr>
          <a:lstStyle/>
          <a:p>
            <a:pPr>
              <a:defRPr/>
            </a:pPr>
            <a:r>
              <a:rPr lang="en-US" sz="3200" b="1" dirty="0" smtClean="0"/>
              <a:t>Example(s)</a:t>
            </a:r>
            <a:endParaRPr lang="en-US" sz="3200" b="1" dirty="0"/>
          </a:p>
        </p:txBody>
      </p:sp>
      <p:pic>
        <p:nvPicPr>
          <p:cNvPr id="148484" name="Picture 3"/>
          <p:cNvPicPr>
            <a:picLocks noChangeAspect="1" noChangeArrowheads="1"/>
          </p:cNvPicPr>
          <p:nvPr/>
        </p:nvPicPr>
        <p:blipFill>
          <a:blip r:embed="rId3"/>
          <a:srcRect/>
          <a:stretch>
            <a:fillRect/>
          </a:stretch>
        </p:blipFill>
        <p:spPr bwMode="auto">
          <a:xfrm>
            <a:off x="3352800" y="2590800"/>
            <a:ext cx="5473700" cy="4038600"/>
          </a:xfrm>
          <a:prstGeom prst="rect">
            <a:avLst/>
          </a:prstGeom>
          <a:noFill/>
          <a:ln w="9525">
            <a:noFill/>
            <a:miter lim="800000"/>
            <a:headEnd/>
            <a:tailEnd/>
          </a:ln>
        </p:spPr>
      </p:pic>
      <p:sp>
        <p:nvSpPr>
          <p:cNvPr id="7" name="Rounded Rectangle 6"/>
          <p:cNvSpPr/>
          <p:nvPr/>
        </p:nvSpPr>
        <p:spPr>
          <a:xfrm>
            <a:off x="0" y="152400"/>
            <a:ext cx="4419600" cy="2362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ounded Rectangle 7"/>
          <p:cNvSpPr/>
          <p:nvPr/>
        </p:nvSpPr>
        <p:spPr>
          <a:xfrm>
            <a:off x="2971800" y="2514600"/>
            <a:ext cx="5867400" cy="419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defRPr/>
            </a:pPr>
            <a:r>
              <a:rPr lang="en-US" sz="3200" b="1" dirty="0" smtClean="0"/>
              <a:t>nested loops </a:t>
            </a:r>
            <a:endParaRPr lang="en-US" sz="3200" b="1" dirty="0"/>
          </a:p>
        </p:txBody>
      </p:sp>
      <p:sp>
        <p:nvSpPr>
          <p:cNvPr id="3" name="Content Placeholder 2"/>
          <p:cNvSpPr>
            <a:spLocks noGrp="1"/>
          </p:cNvSpPr>
          <p:nvPr>
            <p:ph idx="1"/>
          </p:nvPr>
        </p:nvSpPr>
        <p:spPr>
          <a:xfrm>
            <a:off x="152400" y="1143000"/>
            <a:ext cx="8763000" cy="762000"/>
          </a:xfrm>
        </p:spPr>
        <p:txBody>
          <a:bodyPr>
            <a:normAutofit lnSpcReduction="10000"/>
          </a:bodyPr>
          <a:lstStyle/>
          <a:p>
            <a:pPr>
              <a:defRPr/>
            </a:pPr>
            <a:r>
              <a:rPr lang="en-US" sz="2400" dirty="0" smtClean="0"/>
              <a:t>Python programming language allows to use one loop inside another loop. </a:t>
            </a:r>
          </a:p>
          <a:p>
            <a:pPr>
              <a:buFont typeface="Arial" charset="0"/>
              <a:buNone/>
              <a:defRPr/>
            </a:pPr>
            <a:endParaRPr lang="en-US" sz="2400" dirty="0"/>
          </a:p>
        </p:txBody>
      </p:sp>
      <p:sp>
        <p:nvSpPr>
          <p:cNvPr id="140292" name="Rectangle 3"/>
          <p:cNvSpPr>
            <a:spLocks noChangeArrowheads="1"/>
          </p:cNvSpPr>
          <p:nvPr/>
        </p:nvSpPr>
        <p:spPr bwMode="auto">
          <a:xfrm>
            <a:off x="533400" y="1981200"/>
            <a:ext cx="1182688" cy="461963"/>
          </a:xfrm>
          <a:prstGeom prst="rect">
            <a:avLst/>
          </a:prstGeom>
          <a:noFill/>
          <a:ln w="9525">
            <a:noFill/>
            <a:miter lim="800000"/>
            <a:headEnd/>
            <a:tailEnd/>
          </a:ln>
        </p:spPr>
        <p:txBody>
          <a:bodyPr wrap="none">
            <a:spAutoFit/>
          </a:bodyPr>
          <a:lstStyle/>
          <a:p>
            <a:r>
              <a:rPr lang="en-US" sz="2400" b="1"/>
              <a:t>Syntax: </a:t>
            </a:r>
          </a:p>
        </p:txBody>
      </p:sp>
      <p:pic>
        <p:nvPicPr>
          <p:cNvPr id="140293" name="Picture 2"/>
          <p:cNvPicPr>
            <a:picLocks noChangeAspect="1" noChangeArrowheads="1"/>
          </p:cNvPicPr>
          <p:nvPr/>
        </p:nvPicPr>
        <p:blipFill>
          <a:blip r:embed="rId2"/>
          <a:srcRect/>
          <a:stretch>
            <a:fillRect/>
          </a:stretch>
        </p:blipFill>
        <p:spPr bwMode="auto">
          <a:xfrm>
            <a:off x="1447800" y="2667000"/>
            <a:ext cx="5202238" cy="1524000"/>
          </a:xfrm>
          <a:prstGeom prst="rect">
            <a:avLst/>
          </a:prstGeom>
          <a:noFill/>
          <a:ln w="9525">
            <a:noFill/>
            <a:miter lim="800000"/>
            <a:headEnd/>
            <a:tailEnd/>
          </a:ln>
        </p:spPr>
      </p:pic>
      <p:pic>
        <p:nvPicPr>
          <p:cNvPr id="140294" name="Picture 3"/>
          <p:cNvPicPr>
            <a:picLocks noChangeAspect="1" noChangeArrowheads="1"/>
          </p:cNvPicPr>
          <p:nvPr/>
        </p:nvPicPr>
        <p:blipFill>
          <a:blip r:embed="rId3"/>
          <a:srcRect/>
          <a:stretch>
            <a:fillRect/>
          </a:stretch>
        </p:blipFill>
        <p:spPr bwMode="auto">
          <a:xfrm>
            <a:off x="1600200" y="4495800"/>
            <a:ext cx="4038600" cy="1647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p:cNvSpPr>
            <a:spLocks noGrp="1"/>
          </p:cNvSpPr>
          <p:nvPr>
            <p:ph type="title"/>
          </p:nvPr>
        </p:nvSpPr>
        <p:spPr>
          <a:xfrm>
            <a:off x="457200" y="274638"/>
            <a:ext cx="8229600" cy="715962"/>
          </a:xfrm>
        </p:spPr>
        <p:txBody>
          <a:bodyPr/>
          <a:lstStyle/>
          <a:p>
            <a:r>
              <a:rPr lang="en-US" sz="3200" b="1" smtClean="0"/>
              <a:t>Nested loop</a:t>
            </a:r>
          </a:p>
        </p:txBody>
      </p:sp>
      <p:pic>
        <p:nvPicPr>
          <p:cNvPr id="141315" name="Picture 3"/>
          <p:cNvPicPr>
            <a:picLocks noChangeAspect="1" noChangeArrowheads="1"/>
          </p:cNvPicPr>
          <p:nvPr/>
        </p:nvPicPr>
        <p:blipFill>
          <a:blip r:embed="rId2"/>
          <a:srcRect/>
          <a:stretch>
            <a:fillRect/>
          </a:stretch>
        </p:blipFill>
        <p:spPr bwMode="auto">
          <a:xfrm>
            <a:off x="3048000" y="3886200"/>
            <a:ext cx="1752600" cy="2120900"/>
          </a:xfrm>
          <a:prstGeom prst="rect">
            <a:avLst/>
          </a:prstGeom>
          <a:noFill/>
          <a:ln w="9525">
            <a:noFill/>
            <a:miter lim="800000"/>
            <a:headEnd/>
            <a:tailEnd/>
          </a:ln>
        </p:spPr>
      </p:pic>
      <p:pic>
        <p:nvPicPr>
          <p:cNvPr id="1026" name="Picture 2"/>
          <p:cNvPicPr>
            <a:picLocks noChangeAspect="1" noChangeArrowheads="1"/>
          </p:cNvPicPr>
          <p:nvPr/>
        </p:nvPicPr>
        <p:blipFill>
          <a:blip r:embed="rId3"/>
          <a:srcRect/>
          <a:stretch>
            <a:fillRect/>
          </a:stretch>
        </p:blipFill>
        <p:spPr bwMode="auto">
          <a:xfrm>
            <a:off x="180176" y="1066801"/>
            <a:ext cx="8963823" cy="1981199"/>
          </a:xfrm>
          <a:prstGeom prst="rect">
            <a:avLst/>
          </a:prstGeom>
          <a:noFill/>
          <a:ln w="9525">
            <a:noFill/>
            <a:miter lim="800000"/>
            <a:headEnd/>
            <a:tailEnd/>
          </a:ln>
          <a:effectLst/>
        </p:spPr>
      </p:pic>
      <p:sp>
        <p:nvSpPr>
          <p:cNvPr id="5" name="TextBox 4"/>
          <p:cNvSpPr txBox="1"/>
          <p:nvPr/>
        </p:nvSpPr>
        <p:spPr>
          <a:xfrm>
            <a:off x="1066800" y="1524000"/>
            <a:ext cx="301686" cy="369332"/>
          </a:xfrm>
          <a:prstGeom prst="rect">
            <a:avLst/>
          </a:prstGeom>
          <a:noFill/>
        </p:spPr>
        <p:txBody>
          <a:bodyPr wrap="none" rtlCol="0">
            <a:spAutoFit/>
          </a:bodyPr>
          <a:lstStyle/>
          <a:p>
            <a:r>
              <a:rPr lang="en-US" dirty="0" smtClean="0"/>
              <a:t>0</a:t>
            </a:r>
            <a:endParaRPr lang="en-US" dirty="0"/>
          </a:p>
        </p:txBody>
      </p:sp>
      <p:sp>
        <p:nvSpPr>
          <p:cNvPr id="8" name="TextBox 7"/>
          <p:cNvSpPr txBox="1"/>
          <p:nvPr/>
        </p:nvSpPr>
        <p:spPr>
          <a:xfrm>
            <a:off x="2286000" y="1752600"/>
            <a:ext cx="301686" cy="369332"/>
          </a:xfrm>
          <a:prstGeom prst="rect">
            <a:avLst/>
          </a:prstGeom>
          <a:noFill/>
        </p:spPr>
        <p:txBody>
          <a:bodyPr wrap="none" rtlCol="0">
            <a:spAutoFit/>
          </a:bodyPr>
          <a:lstStyle/>
          <a:p>
            <a:r>
              <a:rPr lang="en-US" dirty="0" smtClean="0"/>
              <a:t>1</a:t>
            </a:r>
            <a:endParaRPr lang="en-US" dirty="0"/>
          </a:p>
        </p:txBody>
      </p:sp>
      <p:sp>
        <p:nvSpPr>
          <p:cNvPr id="28" name="TextBox 27"/>
          <p:cNvSpPr txBox="1"/>
          <p:nvPr/>
        </p:nvSpPr>
        <p:spPr>
          <a:xfrm>
            <a:off x="3429000" y="2057400"/>
            <a:ext cx="301686" cy="369332"/>
          </a:xfrm>
          <a:prstGeom prst="rect">
            <a:avLst/>
          </a:prstGeom>
          <a:noFill/>
        </p:spPr>
        <p:txBody>
          <a:bodyPr wrap="none" rtlCol="0">
            <a:spAutoFit/>
          </a:bodyPr>
          <a:lstStyle/>
          <a:p>
            <a:r>
              <a:rPr lang="en-US" dirty="0" smtClean="0"/>
              <a:t>2</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274638"/>
            <a:ext cx="8229600" cy="715962"/>
          </a:xfrm>
        </p:spPr>
        <p:txBody>
          <a:bodyPr/>
          <a:lstStyle/>
          <a:p>
            <a:r>
              <a:rPr lang="en-US" sz="3200" b="1" smtClean="0"/>
              <a:t>Nested loop</a:t>
            </a:r>
          </a:p>
        </p:txBody>
      </p:sp>
      <p:pic>
        <p:nvPicPr>
          <p:cNvPr id="3075" name="Picture 3"/>
          <p:cNvPicPr>
            <a:picLocks noChangeAspect="1" noChangeArrowheads="1"/>
          </p:cNvPicPr>
          <p:nvPr/>
        </p:nvPicPr>
        <p:blipFill>
          <a:blip r:embed="rId2"/>
          <a:srcRect/>
          <a:stretch>
            <a:fillRect/>
          </a:stretch>
        </p:blipFill>
        <p:spPr bwMode="auto">
          <a:xfrm>
            <a:off x="3048000" y="3886200"/>
            <a:ext cx="1752600" cy="2120900"/>
          </a:xfrm>
          <a:prstGeom prst="rect">
            <a:avLst/>
          </a:prstGeom>
          <a:noFill/>
          <a:ln w="9525">
            <a:noFill/>
            <a:miter lim="800000"/>
            <a:headEnd/>
            <a:tailEnd/>
          </a:ln>
        </p:spPr>
      </p:pic>
      <p:pic>
        <p:nvPicPr>
          <p:cNvPr id="3076" name="Picture 4"/>
          <p:cNvPicPr>
            <a:picLocks noChangeAspect="1" noChangeArrowheads="1"/>
          </p:cNvPicPr>
          <p:nvPr/>
        </p:nvPicPr>
        <p:blipFill>
          <a:blip r:embed="rId3"/>
          <a:srcRect/>
          <a:stretch>
            <a:fillRect/>
          </a:stretch>
        </p:blipFill>
        <p:spPr bwMode="auto">
          <a:xfrm>
            <a:off x="152400" y="1066800"/>
            <a:ext cx="8655050"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828800" y="1447800"/>
            <a:ext cx="1752600" cy="207866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3" name="Content Placeholder 2"/>
          <p:cNvSpPr>
            <a:spLocks noGrp="1"/>
          </p:cNvSpPr>
          <p:nvPr>
            <p:ph idx="1"/>
          </p:nvPr>
        </p:nvSpPr>
        <p:spPr>
          <a:xfrm>
            <a:off x="304800" y="990600"/>
            <a:ext cx="8229600" cy="1600200"/>
          </a:xfrm>
        </p:spPr>
        <p:txBody>
          <a:bodyPr>
            <a:normAutofit lnSpcReduction="10000"/>
          </a:bodyPr>
          <a:lstStyle/>
          <a:p>
            <a:pPr>
              <a:defRPr/>
            </a:pPr>
            <a:r>
              <a:rPr lang="en-US" sz="2400" dirty="0" smtClean="0"/>
              <a:t>Creating a tuple with one element is a bit tricky. </a:t>
            </a:r>
          </a:p>
          <a:p>
            <a:pPr>
              <a:defRPr/>
            </a:pPr>
            <a:r>
              <a:rPr lang="en-US" sz="2400" dirty="0" smtClean="0"/>
              <a:t>Having one element within parentheses is not enough. </a:t>
            </a:r>
          </a:p>
          <a:p>
            <a:pPr>
              <a:defRPr/>
            </a:pPr>
            <a:r>
              <a:rPr lang="en-US" sz="2400" dirty="0" smtClean="0"/>
              <a:t>We will need a trailing comma to indicate that it is in fact a tuple.</a:t>
            </a:r>
            <a:endParaRPr lang="en-US" sz="2400" dirty="0"/>
          </a:p>
        </p:txBody>
      </p:sp>
      <p:sp>
        <p:nvSpPr>
          <p:cNvPr id="79875" name="Title 1"/>
          <p:cNvSpPr>
            <a:spLocks noGrp="1"/>
          </p:cNvSpPr>
          <p:nvPr>
            <p:ph type="title"/>
          </p:nvPr>
        </p:nvSpPr>
        <p:spPr>
          <a:xfrm>
            <a:off x="457200" y="274638"/>
            <a:ext cx="8229600" cy="639762"/>
          </a:xfrm>
        </p:spPr>
        <p:txBody>
          <a:bodyPr/>
          <a:lstStyle/>
          <a:p>
            <a:r>
              <a:rPr lang="en-US" sz="3200" b="1" smtClean="0"/>
              <a:t>Python Tuples </a:t>
            </a:r>
          </a:p>
        </p:txBody>
      </p:sp>
      <p:pic>
        <p:nvPicPr>
          <p:cNvPr id="79876" name="Picture 2"/>
          <p:cNvPicPr>
            <a:picLocks noChangeAspect="1" noChangeArrowheads="1"/>
          </p:cNvPicPr>
          <p:nvPr/>
        </p:nvPicPr>
        <p:blipFill>
          <a:blip r:embed="rId3"/>
          <a:srcRect/>
          <a:stretch>
            <a:fillRect/>
          </a:stretch>
        </p:blipFill>
        <p:spPr bwMode="auto">
          <a:xfrm>
            <a:off x="152400" y="2971800"/>
            <a:ext cx="88392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a:xfrm>
            <a:off x="457200" y="274638"/>
            <a:ext cx="8229600" cy="639762"/>
          </a:xfrm>
        </p:spPr>
        <p:txBody>
          <a:bodyPr/>
          <a:lstStyle/>
          <a:p>
            <a:r>
              <a:rPr lang="en-US" sz="3200" b="1" dirty="0" smtClean="0"/>
              <a:t>Python Dictionary</a:t>
            </a:r>
            <a:endParaRPr lang="en-US" sz="3200" dirty="0" smtClean="0"/>
          </a:p>
        </p:txBody>
      </p:sp>
      <p:sp>
        <p:nvSpPr>
          <p:cNvPr id="3" name="Content Placeholder 2"/>
          <p:cNvSpPr>
            <a:spLocks noGrp="1"/>
          </p:cNvSpPr>
          <p:nvPr>
            <p:ph idx="1"/>
          </p:nvPr>
        </p:nvSpPr>
        <p:spPr>
          <a:xfrm>
            <a:off x="152400" y="1371600"/>
            <a:ext cx="8839200" cy="5257800"/>
          </a:xfrm>
        </p:spPr>
        <p:txBody>
          <a:bodyPr>
            <a:normAutofit lnSpcReduction="10000"/>
          </a:bodyPr>
          <a:lstStyle/>
          <a:p>
            <a:pPr>
              <a:defRPr/>
            </a:pPr>
            <a:r>
              <a:rPr lang="en-US" sz="2400" dirty="0" smtClean="0"/>
              <a:t>Python dictionary is an </a:t>
            </a:r>
            <a:r>
              <a:rPr lang="en-US" sz="2400" dirty="0" smtClean="0">
                <a:solidFill>
                  <a:srgbClr val="FF0000"/>
                </a:solidFill>
              </a:rPr>
              <a:t>unordered(</a:t>
            </a:r>
            <a:r>
              <a:rPr lang="en-US" sz="2400" dirty="0" err="1" smtClean="0">
                <a:solidFill>
                  <a:srgbClr val="FF0000"/>
                </a:solidFill>
              </a:rPr>
              <a:t>upto</a:t>
            </a:r>
            <a:r>
              <a:rPr lang="en-US" sz="2400" dirty="0" smtClean="0">
                <a:solidFill>
                  <a:srgbClr val="FF0000"/>
                </a:solidFill>
              </a:rPr>
              <a:t> 3.7)</a:t>
            </a:r>
            <a:r>
              <a:rPr lang="en-US" sz="2400" dirty="0" smtClean="0"/>
              <a:t> collection of items. </a:t>
            </a:r>
          </a:p>
          <a:p>
            <a:pPr>
              <a:defRPr/>
            </a:pPr>
            <a:r>
              <a:rPr lang="en-US" sz="2400" dirty="0" smtClean="0"/>
              <a:t>While other compound </a:t>
            </a:r>
            <a:r>
              <a:rPr lang="en-US" sz="2400" dirty="0" err="1" smtClean="0"/>
              <a:t>datatypes</a:t>
            </a:r>
            <a:r>
              <a:rPr lang="en-US" sz="2400" dirty="0" smtClean="0"/>
              <a:t> have only value as an element, a dictionary has a </a:t>
            </a:r>
            <a:r>
              <a:rPr lang="en-US" sz="2400" b="1" i="1" dirty="0" smtClean="0"/>
              <a:t>key: value </a:t>
            </a:r>
            <a:r>
              <a:rPr lang="en-US" sz="2400" dirty="0" smtClean="0"/>
              <a:t>pair. </a:t>
            </a:r>
          </a:p>
          <a:p>
            <a:pPr>
              <a:defRPr/>
            </a:pPr>
            <a:r>
              <a:rPr lang="en-US" sz="2400" dirty="0" smtClean="0"/>
              <a:t>Dictionaries are optimized to retrieve values when the key is known.</a:t>
            </a:r>
          </a:p>
          <a:p>
            <a:pPr>
              <a:defRPr/>
            </a:pPr>
            <a:r>
              <a:rPr lang="en-US" sz="2400" dirty="0" smtClean="0"/>
              <a:t>Creating a dictionary is as simple as placing items inside curly braces {} separated by comma. </a:t>
            </a:r>
          </a:p>
          <a:p>
            <a:pPr>
              <a:defRPr/>
            </a:pPr>
            <a:r>
              <a:rPr lang="en-US" sz="2400" dirty="0" smtClean="0"/>
              <a:t>An item has a key and the corresponding value expressed as a pair, key: value. </a:t>
            </a:r>
          </a:p>
          <a:p>
            <a:pPr>
              <a:defRPr/>
            </a:pPr>
            <a:r>
              <a:rPr lang="en-US" sz="2400" dirty="0" smtClean="0"/>
              <a:t>While values can be of any </a:t>
            </a:r>
            <a:r>
              <a:rPr lang="en-US" sz="2400" dirty="0" err="1" smtClean="0"/>
              <a:t>datatype</a:t>
            </a:r>
            <a:r>
              <a:rPr lang="en-US" sz="2400" dirty="0" smtClean="0"/>
              <a:t> and can repeat, keys must be of immutable type (string, number or tuple with immutable elements) and must be unique. </a:t>
            </a:r>
          </a:p>
          <a:p>
            <a:pPr>
              <a:defRPr/>
            </a:pPr>
            <a:r>
              <a:rPr lang="en-US" sz="2400" dirty="0" smtClean="0"/>
              <a:t>We can also create a dictionary using the built-in function </a:t>
            </a:r>
            <a:r>
              <a:rPr lang="en-US" sz="2400" dirty="0" err="1" smtClean="0"/>
              <a:t>dict</a:t>
            </a:r>
            <a:r>
              <a:rPr lang="en-US" sz="2400" dirty="0" smtClean="0"/>
              <a:t>().</a:t>
            </a:r>
            <a:endParaRPr lang="en-US"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210" name="Picture 2"/>
          <p:cNvPicPr>
            <a:picLocks noGrp="1" noChangeAspect="1" noChangeArrowheads="1"/>
          </p:cNvPicPr>
          <p:nvPr>
            <p:ph idx="1"/>
          </p:nvPr>
        </p:nvPicPr>
        <p:blipFill>
          <a:blip r:embed="rId2"/>
          <a:srcRect/>
          <a:stretch>
            <a:fillRect/>
          </a:stretch>
        </p:blipFill>
        <p:spPr>
          <a:xfrm>
            <a:off x="838200" y="914400"/>
            <a:ext cx="7391400" cy="5778500"/>
          </a:xfrm>
        </p:spPr>
      </p:pic>
      <p:sp>
        <p:nvSpPr>
          <p:cNvPr id="94211" name="Title 1"/>
          <p:cNvSpPr>
            <a:spLocks noGrp="1"/>
          </p:cNvSpPr>
          <p:nvPr>
            <p:ph type="title"/>
          </p:nvPr>
        </p:nvSpPr>
        <p:spPr>
          <a:xfrm>
            <a:off x="457200" y="152400"/>
            <a:ext cx="8229600" cy="639763"/>
          </a:xfrm>
        </p:spPr>
        <p:txBody>
          <a:bodyPr/>
          <a:lstStyle/>
          <a:p>
            <a:r>
              <a:rPr lang="en-US" sz="3200" b="1" smtClean="0"/>
              <a:t>Python Dictionary</a:t>
            </a:r>
            <a:endParaRPr lang="en-US" sz="32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a:xfrm>
            <a:off x="457200" y="274638"/>
            <a:ext cx="8229600" cy="639762"/>
          </a:xfrm>
        </p:spPr>
        <p:txBody>
          <a:bodyPr/>
          <a:lstStyle/>
          <a:p>
            <a:r>
              <a:rPr lang="en-US" sz="3200" b="1" smtClean="0"/>
              <a:t>Accessing Elements in a Dictionary</a:t>
            </a:r>
            <a:endParaRPr lang="en-US" sz="3200" smtClean="0"/>
          </a:p>
        </p:txBody>
      </p:sp>
      <p:sp>
        <p:nvSpPr>
          <p:cNvPr id="95235" name="Content Placeholder 2"/>
          <p:cNvSpPr>
            <a:spLocks noGrp="1"/>
          </p:cNvSpPr>
          <p:nvPr>
            <p:ph idx="1"/>
          </p:nvPr>
        </p:nvSpPr>
        <p:spPr/>
        <p:txBody>
          <a:bodyPr/>
          <a:lstStyle/>
          <a:p>
            <a:r>
              <a:rPr lang="en-US" sz="2400" smtClean="0"/>
              <a:t>While indexing is used with other container types to access values, dictionary uses keys.</a:t>
            </a:r>
          </a:p>
          <a:p>
            <a:r>
              <a:rPr lang="en-US" sz="2400" smtClean="0"/>
              <a:t>Key can be used either inside square brackets or with the get() method. </a:t>
            </a:r>
          </a:p>
          <a:p>
            <a:r>
              <a:rPr lang="en-US" sz="2400" smtClean="0"/>
              <a:t>The difference while using get() is that it returns None instead of KeyError, if the key is not found.</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smtClean="0"/>
          </a:p>
        </p:txBody>
      </p:sp>
      <p:pic>
        <p:nvPicPr>
          <p:cNvPr id="96259" name="Picture 2"/>
          <p:cNvPicPr>
            <a:picLocks noGrp="1" noChangeAspect="1" noChangeArrowheads="1"/>
          </p:cNvPicPr>
          <p:nvPr>
            <p:ph idx="1"/>
          </p:nvPr>
        </p:nvPicPr>
        <p:blipFill>
          <a:blip r:embed="rId2"/>
          <a:srcRect/>
          <a:stretch>
            <a:fillRect/>
          </a:stretch>
        </p:blipFill>
        <p:spPr>
          <a:xfrm>
            <a:off x="914400" y="1828800"/>
            <a:ext cx="7315200" cy="4845050"/>
          </a:xfrm>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457200" y="76200"/>
            <a:ext cx="8229600" cy="715963"/>
          </a:xfrm>
        </p:spPr>
        <p:txBody>
          <a:bodyPr/>
          <a:lstStyle/>
          <a:p>
            <a:r>
              <a:rPr lang="en-US" sz="2800" b="1" smtClean="0"/>
              <a:t>Changing or Adding Elements in a Dictionary</a:t>
            </a:r>
            <a:endParaRPr lang="en-US" sz="2800" smtClean="0"/>
          </a:p>
        </p:txBody>
      </p:sp>
      <p:sp>
        <p:nvSpPr>
          <p:cNvPr id="97283" name="Content Placeholder 2"/>
          <p:cNvSpPr>
            <a:spLocks noGrp="1"/>
          </p:cNvSpPr>
          <p:nvPr>
            <p:ph idx="1"/>
          </p:nvPr>
        </p:nvSpPr>
        <p:spPr>
          <a:xfrm>
            <a:off x="152400" y="838200"/>
            <a:ext cx="8763000" cy="2209800"/>
          </a:xfrm>
        </p:spPr>
        <p:txBody>
          <a:bodyPr/>
          <a:lstStyle/>
          <a:p>
            <a:r>
              <a:rPr lang="en-US" sz="2400" smtClean="0"/>
              <a:t>Dictionary are mutable. </a:t>
            </a:r>
          </a:p>
          <a:p>
            <a:r>
              <a:rPr lang="en-US" sz="2400" smtClean="0"/>
              <a:t>We can add new items or change the value of existing items using assignment operator. </a:t>
            </a:r>
          </a:p>
          <a:p>
            <a:r>
              <a:rPr lang="en-US" sz="2400" smtClean="0"/>
              <a:t>If the key is already present, value gets updated, else a new key: value pair is added to the dictionary.</a:t>
            </a:r>
          </a:p>
        </p:txBody>
      </p:sp>
      <p:pic>
        <p:nvPicPr>
          <p:cNvPr id="97284" name="Picture 2"/>
          <p:cNvPicPr>
            <a:picLocks noChangeAspect="1" noChangeArrowheads="1"/>
          </p:cNvPicPr>
          <p:nvPr/>
        </p:nvPicPr>
        <p:blipFill>
          <a:blip r:embed="rId2"/>
          <a:srcRect/>
          <a:stretch>
            <a:fillRect/>
          </a:stretch>
        </p:blipFill>
        <p:spPr bwMode="auto">
          <a:xfrm>
            <a:off x="685800" y="3124200"/>
            <a:ext cx="7835900" cy="3551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a:xfrm>
            <a:off x="457200" y="152400"/>
            <a:ext cx="8229600" cy="868363"/>
          </a:xfrm>
        </p:spPr>
        <p:txBody>
          <a:bodyPr/>
          <a:lstStyle/>
          <a:p>
            <a:r>
              <a:rPr lang="en-US" sz="2800" b="1" smtClean="0"/>
              <a:t>Deleting or Removing Elements from a Dictionary</a:t>
            </a:r>
            <a:endParaRPr lang="en-US" sz="2800" smtClean="0"/>
          </a:p>
        </p:txBody>
      </p:sp>
      <p:sp>
        <p:nvSpPr>
          <p:cNvPr id="98307" name="Content Placeholder 2"/>
          <p:cNvSpPr>
            <a:spLocks noGrp="1"/>
          </p:cNvSpPr>
          <p:nvPr>
            <p:ph idx="1"/>
          </p:nvPr>
        </p:nvSpPr>
        <p:spPr/>
        <p:txBody>
          <a:bodyPr>
            <a:normAutofit lnSpcReduction="10000"/>
          </a:bodyPr>
          <a:lstStyle/>
          <a:p>
            <a:r>
              <a:rPr lang="en-US" sz="2400" dirty="0" smtClean="0"/>
              <a:t>We can remove a particular item in a dictionary by using the method </a:t>
            </a:r>
            <a:r>
              <a:rPr lang="en-US" sz="2400" b="1" dirty="0" smtClean="0"/>
              <a:t>pop(). </a:t>
            </a:r>
          </a:p>
          <a:p>
            <a:r>
              <a:rPr lang="en-US" sz="2400" dirty="0" smtClean="0"/>
              <a:t>This method removes as item with the provided key and returns the value. </a:t>
            </a:r>
          </a:p>
          <a:p>
            <a:r>
              <a:rPr lang="en-US" sz="2400" dirty="0" smtClean="0"/>
              <a:t>The method, </a:t>
            </a:r>
            <a:r>
              <a:rPr lang="en-US" sz="2400" b="1" dirty="0" err="1" smtClean="0"/>
              <a:t>popitem</a:t>
            </a:r>
            <a:r>
              <a:rPr lang="en-US" sz="2400" b="1" dirty="0" smtClean="0"/>
              <a:t>() </a:t>
            </a:r>
            <a:r>
              <a:rPr lang="en-US" sz="2400" dirty="0" smtClean="0"/>
              <a:t>can be used to remove and </a:t>
            </a:r>
            <a:r>
              <a:rPr lang="en-US" sz="2400" b="1" dirty="0" smtClean="0"/>
              <a:t>return an arbitrary item</a:t>
            </a:r>
            <a:r>
              <a:rPr lang="en-US" sz="2400" dirty="0" smtClean="0"/>
              <a:t> (key, value) form the dictionary. </a:t>
            </a:r>
          </a:p>
          <a:p>
            <a:r>
              <a:rPr lang="en-US" sz="2400" dirty="0" smtClean="0">
                <a:solidFill>
                  <a:srgbClr val="FF0000"/>
                </a:solidFill>
              </a:rPr>
              <a:t>In python 3.0, </a:t>
            </a:r>
            <a:r>
              <a:rPr lang="en-US" sz="2400" b="1" dirty="0" err="1" smtClean="0">
                <a:solidFill>
                  <a:srgbClr val="FF0000"/>
                </a:solidFill>
              </a:rPr>
              <a:t>popitem</a:t>
            </a:r>
            <a:r>
              <a:rPr lang="en-US" sz="2400" b="1" dirty="0" smtClean="0">
                <a:solidFill>
                  <a:srgbClr val="FF0000"/>
                </a:solidFill>
              </a:rPr>
              <a:t>() will be used to remove last </a:t>
            </a:r>
            <a:r>
              <a:rPr lang="en-US" sz="2400" b="1" dirty="0" err="1" smtClean="0">
                <a:solidFill>
                  <a:srgbClr val="FF0000"/>
                </a:solidFill>
              </a:rPr>
              <a:t>key:value</a:t>
            </a:r>
            <a:r>
              <a:rPr lang="en-US" sz="2400" b="1" dirty="0" smtClean="0">
                <a:solidFill>
                  <a:srgbClr val="FF0000"/>
                </a:solidFill>
              </a:rPr>
              <a:t> pair.</a:t>
            </a:r>
            <a:endParaRPr lang="en-US" sz="2400" dirty="0" smtClean="0">
              <a:solidFill>
                <a:srgbClr val="FF0000"/>
              </a:solidFill>
            </a:endParaRPr>
          </a:p>
          <a:p>
            <a:r>
              <a:rPr lang="en-US" sz="2400" dirty="0" smtClean="0"/>
              <a:t>All the items can be removed at once using the </a:t>
            </a:r>
            <a:r>
              <a:rPr lang="en-US" sz="2400" b="1" dirty="0" smtClean="0"/>
              <a:t>clear() </a:t>
            </a:r>
            <a:r>
              <a:rPr lang="en-US" sz="2400" dirty="0" smtClean="0"/>
              <a:t>method. </a:t>
            </a:r>
          </a:p>
          <a:p>
            <a:r>
              <a:rPr lang="en-US" sz="2400" dirty="0" smtClean="0"/>
              <a:t>We can also use the </a:t>
            </a:r>
            <a:r>
              <a:rPr lang="en-US" sz="2400" b="1" dirty="0" smtClean="0"/>
              <a:t>del</a:t>
            </a:r>
            <a:r>
              <a:rPr lang="en-US" sz="2400" dirty="0" smtClean="0"/>
              <a:t> keyword to remove individual items or the entire dictionary itself.</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2"/>
          <p:cNvPicPr>
            <a:picLocks noGrp="1" noChangeAspect="1" noChangeArrowheads="1"/>
          </p:cNvPicPr>
          <p:nvPr>
            <p:ph idx="1"/>
          </p:nvPr>
        </p:nvPicPr>
        <p:blipFill>
          <a:blip r:embed="rId2"/>
          <a:srcRect/>
          <a:stretch>
            <a:fillRect/>
          </a:stretch>
        </p:blipFill>
        <p:spPr>
          <a:xfrm>
            <a:off x="533400" y="76200"/>
            <a:ext cx="7772400" cy="6664325"/>
          </a:xfr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457200" y="274638"/>
            <a:ext cx="8229600" cy="639762"/>
          </a:xfrm>
        </p:spPr>
        <p:txBody>
          <a:bodyPr/>
          <a:lstStyle/>
          <a:p>
            <a:r>
              <a:rPr lang="en-US" sz="3200" b="1" smtClean="0"/>
              <a:t>Python Dictionary Methods</a:t>
            </a:r>
            <a:endParaRPr lang="en-US" sz="3200" smtClean="0"/>
          </a:p>
        </p:txBody>
      </p:sp>
      <p:pic>
        <p:nvPicPr>
          <p:cNvPr id="100355" name="Picture 2"/>
          <p:cNvPicPr>
            <a:picLocks noChangeAspect="1" noChangeArrowheads="1"/>
          </p:cNvPicPr>
          <p:nvPr/>
        </p:nvPicPr>
        <p:blipFill>
          <a:blip r:embed="rId2"/>
          <a:srcRect/>
          <a:stretch>
            <a:fillRect/>
          </a:stretch>
        </p:blipFill>
        <p:spPr bwMode="auto">
          <a:xfrm>
            <a:off x="609600" y="1447800"/>
            <a:ext cx="7796213" cy="4419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Content Placeholder 3"/>
          <p:cNvPicPr>
            <a:picLocks noGrp="1" noChangeAspect="1"/>
          </p:cNvPicPr>
          <p:nvPr>
            <p:ph idx="1"/>
          </p:nvPr>
        </p:nvPicPr>
        <p:blipFill>
          <a:blip r:embed="rId2"/>
          <a:srcRect/>
          <a:stretch>
            <a:fillRect/>
          </a:stretch>
        </p:blipFill>
        <p:spPr>
          <a:xfrm>
            <a:off x="533400" y="1066800"/>
            <a:ext cx="7516813" cy="1524000"/>
          </a:xfrm>
        </p:spPr>
      </p:pic>
      <p:pic>
        <p:nvPicPr>
          <p:cNvPr id="101379" name="Picture 4"/>
          <p:cNvPicPr>
            <a:picLocks noChangeAspect="1"/>
          </p:cNvPicPr>
          <p:nvPr/>
        </p:nvPicPr>
        <p:blipFill>
          <a:blip r:embed="rId3"/>
          <a:srcRect/>
          <a:stretch>
            <a:fillRect/>
          </a:stretch>
        </p:blipFill>
        <p:spPr bwMode="auto">
          <a:xfrm>
            <a:off x="533400" y="2743200"/>
            <a:ext cx="5257800" cy="2789238"/>
          </a:xfrm>
          <a:prstGeom prst="rect">
            <a:avLst/>
          </a:prstGeom>
          <a:noFill/>
          <a:ln w="9525">
            <a:noFill/>
            <a:miter lim="800000"/>
            <a:headEnd/>
            <a:tailEnd/>
          </a:ln>
        </p:spPr>
      </p:pic>
      <p:sp>
        <p:nvSpPr>
          <p:cNvPr id="101380" name="Title 1"/>
          <p:cNvSpPr>
            <a:spLocks noGrp="1"/>
          </p:cNvSpPr>
          <p:nvPr>
            <p:ph type="title"/>
          </p:nvPr>
        </p:nvSpPr>
        <p:spPr>
          <a:xfrm>
            <a:off x="457200" y="274638"/>
            <a:ext cx="8229600" cy="639762"/>
          </a:xfrm>
        </p:spPr>
        <p:txBody>
          <a:bodyPr/>
          <a:lstStyle/>
          <a:p>
            <a:r>
              <a:rPr lang="en-US" sz="3200" b="1" smtClean="0"/>
              <a:t>Python Dictionary Methods</a:t>
            </a:r>
            <a:endParaRPr lang="en-US" sz="3200" smtClean="0"/>
          </a:p>
        </p:txBody>
      </p:sp>
      <p:pic>
        <p:nvPicPr>
          <p:cNvPr id="101381" name="Picture 3"/>
          <p:cNvPicPr>
            <a:picLocks noChangeAspect="1" noChangeArrowheads="1"/>
          </p:cNvPicPr>
          <p:nvPr/>
        </p:nvPicPr>
        <p:blipFill>
          <a:blip r:embed="rId4"/>
          <a:srcRect/>
          <a:stretch>
            <a:fillRect/>
          </a:stretch>
        </p:blipFill>
        <p:spPr bwMode="auto">
          <a:xfrm>
            <a:off x="304800" y="5791200"/>
            <a:ext cx="7516813" cy="914400"/>
          </a:xfrm>
          <a:prstGeom prst="rect">
            <a:avLst/>
          </a:prstGeom>
          <a:noFill/>
          <a:ln w="9525">
            <a:noFill/>
            <a:miter lim="800000"/>
            <a:headEnd/>
            <a:tailEnd/>
          </a:ln>
        </p:spPr>
      </p:pic>
      <p:sp>
        <p:nvSpPr>
          <p:cNvPr id="8" name="Down Arrow 7"/>
          <p:cNvSpPr/>
          <p:nvPr/>
        </p:nvSpPr>
        <p:spPr>
          <a:xfrm>
            <a:off x="2971800" y="5486400"/>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2" name="Picture 2"/>
          <p:cNvPicPr>
            <a:picLocks noGrp="1" noChangeAspect="1" noChangeArrowheads="1"/>
          </p:cNvPicPr>
          <p:nvPr>
            <p:ph idx="1"/>
          </p:nvPr>
        </p:nvPicPr>
        <p:blipFill>
          <a:blip r:embed="rId2"/>
          <a:srcRect/>
          <a:stretch>
            <a:fillRect/>
          </a:stretch>
        </p:blipFill>
        <p:spPr>
          <a:xfrm>
            <a:off x="381000" y="2209800"/>
            <a:ext cx="4648200" cy="1019175"/>
          </a:xfrm>
        </p:spPr>
      </p:pic>
      <p:pic>
        <p:nvPicPr>
          <p:cNvPr id="102403" name="Picture 3"/>
          <p:cNvPicPr>
            <a:picLocks noChangeAspect="1" noChangeArrowheads="1"/>
          </p:cNvPicPr>
          <p:nvPr/>
        </p:nvPicPr>
        <p:blipFill>
          <a:blip r:embed="rId3"/>
          <a:srcRect/>
          <a:stretch>
            <a:fillRect/>
          </a:stretch>
        </p:blipFill>
        <p:spPr bwMode="auto">
          <a:xfrm>
            <a:off x="5334000" y="2438400"/>
            <a:ext cx="3446463" cy="533400"/>
          </a:xfrm>
          <a:prstGeom prst="rect">
            <a:avLst/>
          </a:prstGeom>
          <a:noFill/>
          <a:ln w="9525">
            <a:noFill/>
            <a:miter lim="800000"/>
            <a:headEnd/>
            <a:tailEnd/>
          </a:ln>
        </p:spPr>
      </p:pic>
      <p:pic>
        <p:nvPicPr>
          <p:cNvPr id="102404" name="Picture 5"/>
          <p:cNvPicPr>
            <a:picLocks noChangeAspect="1" noChangeArrowheads="1"/>
          </p:cNvPicPr>
          <p:nvPr/>
        </p:nvPicPr>
        <p:blipFill>
          <a:blip r:embed="rId4"/>
          <a:srcRect/>
          <a:stretch>
            <a:fillRect/>
          </a:stretch>
        </p:blipFill>
        <p:spPr bwMode="auto">
          <a:xfrm>
            <a:off x="381000" y="4191000"/>
            <a:ext cx="4592638" cy="990600"/>
          </a:xfrm>
          <a:prstGeom prst="rect">
            <a:avLst/>
          </a:prstGeom>
          <a:noFill/>
          <a:ln w="9525">
            <a:noFill/>
            <a:miter lim="800000"/>
            <a:headEnd/>
            <a:tailEnd/>
          </a:ln>
        </p:spPr>
      </p:pic>
      <p:pic>
        <p:nvPicPr>
          <p:cNvPr id="102405" name="Picture 6"/>
          <p:cNvPicPr>
            <a:picLocks noChangeAspect="1" noChangeArrowheads="1"/>
          </p:cNvPicPr>
          <p:nvPr/>
        </p:nvPicPr>
        <p:blipFill>
          <a:blip r:embed="rId5"/>
          <a:srcRect/>
          <a:stretch>
            <a:fillRect/>
          </a:stretch>
        </p:blipFill>
        <p:spPr bwMode="auto">
          <a:xfrm>
            <a:off x="5410200" y="4343400"/>
            <a:ext cx="2895600" cy="485775"/>
          </a:xfrm>
          <a:prstGeom prst="rect">
            <a:avLst/>
          </a:prstGeom>
          <a:noFill/>
          <a:ln w="9525">
            <a:noFill/>
            <a:miter lim="800000"/>
            <a:headEnd/>
            <a:tailEnd/>
          </a:ln>
        </p:spPr>
      </p:pic>
      <p:sp>
        <p:nvSpPr>
          <p:cNvPr id="9" name="Right Arrow 8"/>
          <p:cNvSpPr/>
          <p:nvPr/>
        </p:nvSpPr>
        <p:spPr>
          <a:xfrm>
            <a:off x="5029200" y="26670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ight Arrow 9"/>
          <p:cNvSpPr/>
          <p:nvPr/>
        </p:nvSpPr>
        <p:spPr>
          <a:xfrm>
            <a:off x="5029200" y="4495800"/>
            <a:ext cx="304800" cy="152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408" name="Title 1"/>
          <p:cNvSpPr>
            <a:spLocks noGrp="1"/>
          </p:cNvSpPr>
          <p:nvPr>
            <p:ph type="title"/>
          </p:nvPr>
        </p:nvSpPr>
        <p:spPr>
          <a:xfrm>
            <a:off x="457200" y="274638"/>
            <a:ext cx="8229600" cy="639762"/>
          </a:xfrm>
        </p:spPr>
        <p:txBody>
          <a:bodyPr/>
          <a:lstStyle/>
          <a:p>
            <a:r>
              <a:rPr lang="en-US" sz="3200" b="1" smtClean="0"/>
              <a:t>Python Dictionary Methods</a:t>
            </a:r>
            <a:endParaRPr lang="en-US" sz="320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2" name="Title 1"/>
          <p:cNvSpPr>
            <a:spLocks noGrp="1"/>
          </p:cNvSpPr>
          <p:nvPr>
            <p:ph type="title"/>
          </p:nvPr>
        </p:nvSpPr>
        <p:spPr>
          <a:xfrm>
            <a:off x="457200" y="274638"/>
            <a:ext cx="8229600" cy="563562"/>
          </a:xfrm>
        </p:spPr>
        <p:txBody>
          <a:bodyPr>
            <a:normAutofit fontScale="90000"/>
          </a:bodyPr>
          <a:lstStyle/>
          <a:p>
            <a:pPr>
              <a:defRPr/>
            </a:pPr>
            <a:r>
              <a:rPr lang="en-US" sz="3200" b="1" dirty="0" smtClean="0"/>
              <a:t>Accessing Elements in a Tuple</a:t>
            </a:r>
            <a:endParaRPr lang="en-US" sz="3200" dirty="0"/>
          </a:p>
        </p:txBody>
      </p:sp>
      <p:sp>
        <p:nvSpPr>
          <p:cNvPr id="80899" name="Content Placeholder 2"/>
          <p:cNvSpPr>
            <a:spLocks noGrp="1"/>
          </p:cNvSpPr>
          <p:nvPr>
            <p:ph idx="1"/>
          </p:nvPr>
        </p:nvSpPr>
        <p:spPr>
          <a:xfrm>
            <a:off x="228600" y="1295400"/>
            <a:ext cx="8686800" cy="5105400"/>
          </a:xfrm>
        </p:spPr>
        <p:txBody>
          <a:bodyPr/>
          <a:lstStyle/>
          <a:p>
            <a:r>
              <a:rPr lang="en-US" sz="2400" smtClean="0"/>
              <a:t>There are various ways in which we can access the elements of a tuple.</a:t>
            </a:r>
          </a:p>
          <a:p>
            <a:r>
              <a:rPr lang="en-US" sz="2400" b="1" smtClean="0"/>
              <a:t>Indexing: </a:t>
            </a:r>
            <a:r>
              <a:rPr lang="en-US" sz="2400" smtClean="0"/>
              <a:t>We can use the index operator [] to access an item in a tuple. </a:t>
            </a:r>
          </a:p>
          <a:p>
            <a:r>
              <a:rPr lang="en-US" sz="2400" smtClean="0"/>
              <a:t>Index starts from 0. So, a tuple having 6 elements will have index from 0 to 5. </a:t>
            </a:r>
          </a:p>
          <a:p>
            <a:r>
              <a:rPr lang="en-US" sz="2400" smtClean="0"/>
              <a:t>Trying to access an element other that this will raise an IndexError. </a:t>
            </a:r>
          </a:p>
          <a:p>
            <a:r>
              <a:rPr lang="en-US" sz="2400" smtClean="0"/>
              <a:t>The index must be an integer. We can't use float or other types, this will result into TypeError. </a:t>
            </a:r>
          </a:p>
          <a:p>
            <a:r>
              <a:rPr lang="en-US" sz="2400" smtClean="0"/>
              <a:t>Nested tuple are accessed using nested indexing.</a:t>
            </a:r>
            <a:endParaRPr lang="en-US" sz="2400" b="1" smtClean="0"/>
          </a:p>
          <a:p>
            <a:endParaRPr lang="en-US" sz="240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8"/>
          <p:cNvSpPr>
            <a:spLocks noGrp="1"/>
          </p:cNvSpPr>
          <p:nvPr>
            <p:ph type="title"/>
          </p:nvPr>
        </p:nvSpPr>
        <p:spPr>
          <a:xfrm>
            <a:off x="457200" y="274638"/>
            <a:ext cx="8229600" cy="715962"/>
          </a:xfrm>
        </p:spPr>
        <p:txBody>
          <a:bodyPr/>
          <a:lstStyle/>
          <a:p>
            <a:r>
              <a:rPr lang="en-US" sz="2800" b="1" smtClean="0"/>
              <a:t>Python Sets</a:t>
            </a:r>
            <a:endParaRPr lang="en-US" sz="2800" smtClean="0"/>
          </a:p>
        </p:txBody>
      </p:sp>
      <p:sp>
        <p:nvSpPr>
          <p:cNvPr id="103427" name="Content Placeholder 9"/>
          <p:cNvSpPr>
            <a:spLocks noGrp="1"/>
          </p:cNvSpPr>
          <p:nvPr>
            <p:ph idx="1"/>
          </p:nvPr>
        </p:nvSpPr>
        <p:spPr>
          <a:xfrm>
            <a:off x="228600" y="1447800"/>
            <a:ext cx="8610600" cy="4953000"/>
          </a:xfrm>
        </p:spPr>
        <p:txBody>
          <a:bodyPr/>
          <a:lstStyle/>
          <a:p>
            <a:r>
              <a:rPr lang="en-US" sz="2400" dirty="0" smtClean="0"/>
              <a:t>Set is an unordered collection of items. </a:t>
            </a:r>
          </a:p>
          <a:p>
            <a:r>
              <a:rPr lang="en-US" sz="2400" dirty="0" smtClean="0"/>
              <a:t>Every element is unique (no duplicates) and must be immutable. </a:t>
            </a:r>
          </a:p>
          <a:p>
            <a:r>
              <a:rPr lang="en-US" sz="2400" dirty="0" smtClean="0"/>
              <a:t>However, the set itself is mutable (we can add or remove items). </a:t>
            </a:r>
          </a:p>
          <a:p>
            <a:r>
              <a:rPr lang="en-US" sz="2400" dirty="0" smtClean="0"/>
              <a:t>Sets can be used to perform mathematical set operations like union, intersection, symmetric difference etc.</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a:xfrm>
            <a:off x="457200" y="274638"/>
            <a:ext cx="8229600" cy="944562"/>
          </a:xfrm>
        </p:spPr>
        <p:txBody>
          <a:bodyPr/>
          <a:lstStyle/>
          <a:p>
            <a:r>
              <a:rPr lang="en-US" sz="3200" b="1" smtClean="0"/>
              <a:t>Creating a Set in Python</a:t>
            </a:r>
            <a:endParaRPr lang="en-US" sz="3200" smtClean="0"/>
          </a:p>
        </p:txBody>
      </p:sp>
      <p:sp>
        <p:nvSpPr>
          <p:cNvPr id="104451" name="Content Placeholder 2"/>
          <p:cNvSpPr>
            <a:spLocks noGrp="1"/>
          </p:cNvSpPr>
          <p:nvPr>
            <p:ph idx="1"/>
          </p:nvPr>
        </p:nvSpPr>
        <p:spPr/>
        <p:txBody>
          <a:bodyPr/>
          <a:lstStyle/>
          <a:p>
            <a:r>
              <a:rPr lang="en-US" sz="2400" smtClean="0"/>
              <a:t>A set is created by placing all the items (elements) inside curly braces {}, separated by comma or by using the built-in function set(). </a:t>
            </a:r>
          </a:p>
          <a:p>
            <a:r>
              <a:rPr lang="en-US" sz="2400" smtClean="0"/>
              <a:t>It can have any number of items and they may be of different types (integer, float, tuple, string etc.). </a:t>
            </a:r>
          </a:p>
          <a:p>
            <a:r>
              <a:rPr lang="en-US" sz="2400" smtClean="0"/>
              <a:t>But a set cannot have a mutable element, like list, set or dictionary, as its element.</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p:cNvPicPr>
            <a:picLocks noGrp="1" noChangeAspect="1" noChangeArrowheads="1"/>
          </p:cNvPicPr>
          <p:nvPr>
            <p:ph idx="1"/>
          </p:nvPr>
        </p:nvPicPr>
        <p:blipFill>
          <a:blip r:embed="rId2"/>
          <a:srcRect/>
          <a:stretch>
            <a:fillRect/>
          </a:stretch>
        </p:blipFill>
        <p:spPr>
          <a:xfrm>
            <a:off x="1524000" y="685800"/>
            <a:ext cx="5638800" cy="6054725"/>
          </a:xfrm>
        </p:spPr>
      </p:pic>
      <p:sp>
        <p:nvSpPr>
          <p:cNvPr id="105475" name="Title 1"/>
          <p:cNvSpPr>
            <a:spLocks noGrp="1"/>
          </p:cNvSpPr>
          <p:nvPr>
            <p:ph type="title"/>
          </p:nvPr>
        </p:nvSpPr>
        <p:spPr>
          <a:xfrm>
            <a:off x="457200" y="76200"/>
            <a:ext cx="8229600" cy="533400"/>
          </a:xfrm>
        </p:spPr>
        <p:txBody>
          <a:bodyPr/>
          <a:lstStyle/>
          <a:p>
            <a:r>
              <a:rPr lang="en-US" sz="2800" b="1" smtClean="0"/>
              <a:t>Creating a Set in Python</a:t>
            </a:r>
            <a:endParaRPr lang="en-US" sz="280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Content Placeholder 2"/>
          <p:cNvSpPr>
            <a:spLocks noGrp="1"/>
          </p:cNvSpPr>
          <p:nvPr>
            <p:ph idx="1"/>
          </p:nvPr>
        </p:nvSpPr>
        <p:spPr>
          <a:xfrm>
            <a:off x="228600" y="990600"/>
            <a:ext cx="8686800" cy="1752600"/>
          </a:xfrm>
        </p:spPr>
        <p:txBody>
          <a:bodyPr/>
          <a:lstStyle/>
          <a:p>
            <a:r>
              <a:rPr lang="en-US" sz="2400" smtClean="0"/>
              <a:t>Creating an empty set is a bit tricky. </a:t>
            </a:r>
          </a:p>
          <a:p>
            <a:r>
              <a:rPr lang="en-US" sz="2400" smtClean="0"/>
              <a:t>Empty curly braces {} will make an empty dictionary in Python.</a:t>
            </a:r>
          </a:p>
          <a:p>
            <a:r>
              <a:rPr lang="en-US" sz="2400" smtClean="0"/>
              <a:t>To make a set without any elements we use the set() function without any argument.</a:t>
            </a:r>
          </a:p>
        </p:txBody>
      </p:sp>
      <p:sp>
        <p:nvSpPr>
          <p:cNvPr id="106499" name="Title 1"/>
          <p:cNvSpPr>
            <a:spLocks noGrp="1"/>
          </p:cNvSpPr>
          <p:nvPr>
            <p:ph type="title"/>
          </p:nvPr>
        </p:nvSpPr>
        <p:spPr>
          <a:xfrm>
            <a:off x="457200" y="76200"/>
            <a:ext cx="8229600" cy="533400"/>
          </a:xfrm>
        </p:spPr>
        <p:txBody>
          <a:bodyPr/>
          <a:lstStyle/>
          <a:p>
            <a:r>
              <a:rPr lang="en-US" sz="2800" b="1" smtClean="0"/>
              <a:t>Creating a Set in Python</a:t>
            </a:r>
            <a:endParaRPr lang="en-US" sz="2800" smtClean="0"/>
          </a:p>
        </p:txBody>
      </p:sp>
      <p:pic>
        <p:nvPicPr>
          <p:cNvPr id="106500" name="Picture 2"/>
          <p:cNvPicPr>
            <a:picLocks noChangeAspect="1" noChangeArrowheads="1"/>
          </p:cNvPicPr>
          <p:nvPr/>
        </p:nvPicPr>
        <p:blipFill>
          <a:blip r:embed="rId2"/>
          <a:srcRect/>
          <a:stretch>
            <a:fillRect/>
          </a:stretch>
        </p:blipFill>
        <p:spPr bwMode="auto">
          <a:xfrm>
            <a:off x="2667000" y="2971800"/>
            <a:ext cx="3124200" cy="30543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a:xfrm>
            <a:off x="457200" y="274638"/>
            <a:ext cx="8229600" cy="792162"/>
          </a:xfrm>
        </p:spPr>
        <p:txBody>
          <a:bodyPr/>
          <a:lstStyle/>
          <a:p>
            <a:r>
              <a:rPr lang="en-US" sz="3200" b="1" smtClean="0"/>
              <a:t>Changing a Set in Python</a:t>
            </a:r>
            <a:endParaRPr lang="en-US" sz="3200" smtClean="0"/>
          </a:p>
        </p:txBody>
      </p:sp>
      <p:sp>
        <p:nvSpPr>
          <p:cNvPr id="107523" name="Content Placeholder 2"/>
          <p:cNvSpPr>
            <a:spLocks noGrp="1"/>
          </p:cNvSpPr>
          <p:nvPr>
            <p:ph idx="1"/>
          </p:nvPr>
        </p:nvSpPr>
        <p:spPr/>
        <p:txBody>
          <a:bodyPr/>
          <a:lstStyle/>
          <a:p>
            <a:r>
              <a:rPr lang="en-US" sz="2400" dirty="0" smtClean="0"/>
              <a:t>Sets are mutable. </a:t>
            </a:r>
          </a:p>
          <a:p>
            <a:r>
              <a:rPr lang="en-US" sz="2400" dirty="0" smtClean="0"/>
              <a:t>But since they are unordered, indexing have no meaning. </a:t>
            </a:r>
          </a:p>
          <a:p>
            <a:r>
              <a:rPr lang="en-US" sz="2400" dirty="0" smtClean="0"/>
              <a:t>We cannot access or change an element of set using indexing or slicing. Set does not support it. </a:t>
            </a:r>
          </a:p>
          <a:p>
            <a:r>
              <a:rPr lang="en-US" sz="2400" dirty="0" smtClean="0"/>
              <a:t>We can add single elements using the method add(). </a:t>
            </a:r>
          </a:p>
          <a:p>
            <a:r>
              <a:rPr lang="en-US" sz="2400" dirty="0" smtClean="0"/>
              <a:t>Multiple elements can be added using update() method. </a:t>
            </a:r>
          </a:p>
          <a:p>
            <a:r>
              <a:rPr lang="en-US" sz="2400" dirty="0" smtClean="0"/>
              <a:t>The update() method can take </a:t>
            </a:r>
            <a:r>
              <a:rPr lang="en-US" sz="2400" dirty="0" err="1" smtClean="0"/>
              <a:t>tuples</a:t>
            </a:r>
            <a:r>
              <a:rPr lang="en-US" sz="2400" dirty="0" smtClean="0"/>
              <a:t>, lists, strings or other sets as its argument. </a:t>
            </a:r>
          </a:p>
          <a:p>
            <a:r>
              <a:rPr lang="en-US" sz="2400" dirty="0" smtClean="0"/>
              <a:t>In all cases, duplicates are avoided.</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2"/>
          <p:cNvPicPr>
            <a:picLocks noGrp="1" noChangeAspect="1" noChangeArrowheads="1"/>
          </p:cNvPicPr>
          <p:nvPr>
            <p:ph idx="1"/>
          </p:nvPr>
        </p:nvPicPr>
        <p:blipFill>
          <a:blip r:embed="rId2"/>
          <a:srcRect/>
          <a:stretch>
            <a:fillRect/>
          </a:stretch>
        </p:blipFill>
        <p:spPr>
          <a:xfrm>
            <a:off x="609600" y="1447800"/>
            <a:ext cx="8305800" cy="5192713"/>
          </a:xfrm>
        </p:spPr>
      </p:pic>
      <p:sp>
        <p:nvSpPr>
          <p:cNvPr id="108547" name="Title 1"/>
          <p:cNvSpPr>
            <a:spLocks noGrp="1"/>
          </p:cNvSpPr>
          <p:nvPr>
            <p:ph type="title"/>
          </p:nvPr>
        </p:nvSpPr>
        <p:spPr>
          <a:xfrm>
            <a:off x="457200" y="274638"/>
            <a:ext cx="8229600" cy="715962"/>
          </a:xfrm>
        </p:spPr>
        <p:txBody>
          <a:bodyPr/>
          <a:lstStyle/>
          <a:p>
            <a:r>
              <a:rPr lang="en-US" sz="3200" b="1" smtClean="0"/>
              <a:t>Changing a Set in Python</a:t>
            </a:r>
            <a:endParaRPr lang="en-US" sz="320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457200" y="228600"/>
            <a:ext cx="8229600" cy="563563"/>
          </a:xfrm>
        </p:spPr>
        <p:txBody>
          <a:bodyPr/>
          <a:lstStyle/>
          <a:p>
            <a:r>
              <a:rPr lang="en-US" sz="2800" b="1" smtClean="0"/>
              <a:t>Removing Elements from a Set</a:t>
            </a:r>
            <a:endParaRPr lang="en-US" sz="2800" smtClean="0"/>
          </a:p>
        </p:txBody>
      </p:sp>
      <p:sp>
        <p:nvSpPr>
          <p:cNvPr id="109571" name="Content Placeholder 2"/>
          <p:cNvSpPr>
            <a:spLocks noGrp="1"/>
          </p:cNvSpPr>
          <p:nvPr>
            <p:ph idx="1"/>
          </p:nvPr>
        </p:nvSpPr>
        <p:spPr>
          <a:xfrm>
            <a:off x="228600" y="1066800"/>
            <a:ext cx="3962400" cy="5181600"/>
          </a:xfrm>
        </p:spPr>
        <p:txBody>
          <a:bodyPr/>
          <a:lstStyle/>
          <a:p>
            <a:r>
              <a:rPr lang="en-US" sz="2400" smtClean="0"/>
              <a:t>A particular item can be removed from set using methods like </a:t>
            </a:r>
            <a:r>
              <a:rPr lang="en-US" sz="2400" b="1" smtClean="0"/>
              <a:t>discard() </a:t>
            </a:r>
            <a:r>
              <a:rPr lang="en-US" sz="2400" smtClean="0"/>
              <a:t>and </a:t>
            </a:r>
            <a:r>
              <a:rPr lang="en-US" sz="2400" b="1" smtClean="0"/>
              <a:t>remove(). </a:t>
            </a:r>
          </a:p>
          <a:p>
            <a:r>
              <a:rPr lang="en-US" sz="2400" smtClean="0"/>
              <a:t>The only difference between the two is that, while using discard() if the item does not exist in the set, it remains unchanged. </a:t>
            </a:r>
          </a:p>
          <a:p>
            <a:r>
              <a:rPr lang="en-US" sz="2400" smtClean="0"/>
              <a:t>But remove() will raise an error in such condition. </a:t>
            </a:r>
          </a:p>
        </p:txBody>
      </p:sp>
      <p:pic>
        <p:nvPicPr>
          <p:cNvPr id="109572" name="Picture 2"/>
          <p:cNvPicPr>
            <a:picLocks noChangeAspect="1" noChangeArrowheads="1"/>
          </p:cNvPicPr>
          <p:nvPr/>
        </p:nvPicPr>
        <p:blipFill>
          <a:blip r:embed="rId2"/>
          <a:srcRect/>
          <a:stretch>
            <a:fillRect/>
          </a:stretch>
        </p:blipFill>
        <p:spPr bwMode="auto">
          <a:xfrm>
            <a:off x="4267200" y="1219200"/>
            <a:ext cx="4776788"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Content Placeholder 2"/>
          <p:cNvSpPr>
            <a:spLocks noGrp="1"/>
          </p:cNvSpPr>
          <p:nvPr>
            <p:ph idx="1"/>
          </p:nvPr>
        </p:nvSpPr>
        <p:spPr>
          <a:xfrm>
            <a:off x="228600" y="1600200"/>
            <a:ext cx="3657600" cy="4525963"/>
          </a:xfrm>
        </p:spPr>
        <p:txBody>
          <a:bodyPr/>
          <a:lstStyle/>
          <a:p>
            <a:pPr algn="just"/>
            <a:r>
              <a:rPr lang="en-US" sz="2400" smtClean="0"/>
              <a:t>Similarly, we can remove and return an item using the pop() method. </a:t>
            </a:r>
          </a:p>
          <a:p>
            <a:pPr algn="just"/>
            <a:r>
              <a:rPr lang="en-US" sz="2400" smtClean="0"/>
              <a:t>Set being unordered, there is no way of determining which item will be popped. </a:t>
            </a:r>
          </a:p>
          <a:p>
            <a:pPr algn="just"/>
            <a:r>
              <a:rPr lang="en-US" sz="2400" smtClean="0"/>
              <a:t>It is completely arbitrary. We can also remove all items from a set using clear().</a:t>
            </a:r>
          </a:p>
        </p:txBody>
      </p:sp>
      <p:pic>
        <p:nvPicPr>
          <p:cNvPr id="110595" name="Picture 2"/>
          <p:cNvPicPr>
            <a:picLocks noChangeAspect="1" noChangeArrowheads="1"/>
          </p:cNvPicPr>
          <p:nvPr/>
        </p:nvPicPr>
        <p:blipFill>
          <a:blip r:embed="rId2"/>
          <a:srcRect/>
          <a:stretch>
            <a:fillRect/>
          </a:stretch>
        </p:blipFill>
        <p:spPr bwMode="auto">
          <a:xfrm>
            <a:off x="4038600" y="1905000"/>
            <a:ext cx="4938713" cy="3886200"/>
          </a:xfrm>
          <a:prstGeom prst="rect">
            <a:avLst/>
          </a:prstGeom>
          <a:noFill/>
          <a:ln w="9525">
            <a:noFill/>
            <a:miter lim="800000"/>
            <a:headEnd/>
            <a:tailEnd/>
          </a:ln>
        </p:spPr>
      </p:pic>
      <p:sp>
        <p:nvSpPr>
          <p:cNvPr id="110596" name="Title 1"/>
          <p:cNvSpPr>
            <a:spLocks noGrp="1"/>
          </p:cNvSpPr>
          <p:nvPr>
            <p:ph type="title"/>
          </p:nvPr>
        </p:nvSpPr>
        <p:spPr>
          <a:xfrm>
            <a:off x="457200" y="228600"/>
            <a:ext cx="8229600" cy="563563"/>
          </a:xfrm>
        </p:spPr>
        <p:txBody>
          <a:bodyPr/>
          <a:lstStyle/>
          <a:p>
            <a:r>
              <a:rPr lang="en-US" sz="2800" b="1" smtClean="0"/>
              <a:t>Removing Elements from a Set</a:t>
            </a:r>
            <a:endParaRPr lang="en-US" sz="280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defRPr/>
            </a:pPr>
            <a:r>
              <a:rPr lang="en-US" sz="2800" b="1" dirty="0" smtClean="0"/>
              <a:t>Python Set Operation</a:t>
            </a:r>
            <a:endParaRPr lang="en-US" sz="2800" dirty="0"/>
          </a:p>
        </p:txBody>
      </p:sp>
      <p:sp>
        <p:nvSpPr>
          <p:cNvPr id="111619" name="Content Placeholder 2"/>
          <p:cNvSpPr>
            <a:spLocks noGrp="1"/>
          </p:cNvSpPr>
          <p:nvPr>
            <p:ph idx="1"/>
          </p:nvPr>
        </p:nvSpPr>
        <p:spPr>
          <a:xfrm>
            <a:off x="228600" y="1143000"/>
            <a:ext cx="8686800" cy="4038600"/>
          </a:xfrm>
        </p:spPr>
        <p:txBody>
          <a:bodyPr/>
          <a:lstStyle/>
          <a:p>
            <a:r>
              <a:rPr lang="en-US" sz="2400" smtClean="0"/>
              <a:t>Sets can be used to carry out following mathematical set operations </a:t>
            </a:r>
          </a:p>
          <a:p>
            <a:pPr>
              <a:buFont typeface="Wingdings" pitchFamily="2" charset="2"/>
              <a:buChar char="Ø"/>
            </a:pPr>
            <a:r>
              <a:rPr lang="en-US" sz="2400" b="1" smtClean="0"/>
              <a:t>union, </a:t>
            </a:r>
          </a:p>
          <a:p>
            <a:pPr>
              <a:buFont typeface="Wingdings" pitchFamily="2" charset="2"/>
              <a:buChar char="Ø"/>
            </a:pPr>
            <a:r>
              <a:rPr lang="en-US" sz="2400" b="1" smtClean="0"/>
              <a:t>intersection, </a:t>
            </a:r>
          </a:p>
          <a:p>
            <a:pPr>
              <a:buFont typeface="Wingdings" pitchFamily="2" charset="2"/>
              <a:buChar char="Ø"/>
            </a:pPr>
            <a:r>
              <a:rPr lang="en-US" sz="2400" b="1" smtClean="0"/>
              <a:t>difference and </a:t>
            </a:r>
          </a:p>
          <a:p>
            <a:pPr>
              <a:buFont typeface="Wingdings" pitchFamily="2" charset="2"/>
              <a:buChar char="Ø"/>
            </a:pPr>
            <a:r>
              <a:rPr lang="en-US" sz="2400" b="1" smtClean="0"/>
              <a:t>symmetric difference</a:t>
            </a:r>
            <a:r>
              <a:rPr lang="en-US" sz="2400" smtClean="0"/>
              <a:t>. </a:t>
            </a:r>
          </a:p>
          <a:p>
            <a:r>
              <a:rPr lang="en-US" sz="2400" smtClean="0"/>
              <a:t>We can do this with operators or methods. </a:t>
            </a:r>
          </a:p>
        </p:txBody>
      </p:sp>
      <p:pic>
        <p:nvPicPr>
          <p:cNvPr id="111620" name="Picture 2"/>
          <p:cNvPicPr>
            <a:picLocks noChangeAspect="1" noChangeArrowheads="1"/>
          </p:cNvPicPr>
          <p:nvPr/>
        </p:nvPicPr>
        <p:blipFill>
          <a:blip r:embed="rId2"/>
          <a:srcRect/>
          <a:stretch>
            <a:fillRect/>
          </a:stretch>
        </p:blipFill>
        <p:spPr bwMode="auto">
          <a:xfrm>
            <a:off x="2209800" y="4953000"/>
            <a:ext cx="346075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457200" y="274638"/>
            <a:ext cx="8077200" cy="563562"/>
          </a:xfrm>
        </p:spPr>
        <p:txBody>
          <a:bodyPr/>
          <a:lstStyle/>
          <a:p>
            <a:r>
              <a:rPr lang="en-US" sz="2800" b="1" smtClean="0"/>
              <a:t>Set Union</a:t>
            </a:r>
            <a:endParaRPr lang="en-US" sz="2800" smtClean="0"/>
          </a:p>
        </p:txBody>
      </p:sp>
      <p:sp>
        <p:nvSpPr>
          <p:cNvPr id="3" name="Content Placeholder 2"/>
          <p:cNvSpPr>
            <a:spLocks noGrp="1"/>
          </p:cNvSpPr>
          <p:nvPr>
            <p:ph idx="1"/>
          </p:nvPr>
        </p:nvSpPr>
        <p:spPr>
          <a:xfrm>
            <a:off x="228600" y="1371600"/>
            <a:ext cx="5257800" cy="2362200"/>
          </a:xfrm>
        </p:spPr>
        <p:txBody>
          <a:bodyPr>
            <a:normAutofit lnSpcReduction="10000"/>
          </a:bodyPr>
          <a:lstStyle/>
          <a:p>
            <a:pPr>
              <a:defRPr/>
            </a:pPr>
            <a:r>
              <a:rPr lang="en-US" sz="2400" dirty="0" smtClean="0"/>
              <a:t>Union of </a:t>
            </a:r>
            <a:r>
              <a:rPr lang="en-US" sz="2400" i="1" dirty="0" smtClean="0"/>
              <a:t>A</a:t>
            </a:r>
            <a:r>
              <a:rPr lang="en-US" sz="2400" dirty="0" smtClean="0"/>
              <a:t> and </a:t>
            </a:r>
            <a:r>
              <a:rPr lang="en-US" sz="2400" i="1" dirty="0" smtClean="0"/>
              <a:t>B</a:t>
            </a:r>
            <a:r>
              <a:rPr lang="en-US" sz="2400" dirty="0" smtClean="0"/>
              <a:t> is a set of all elements from both sets. </a:t>
            </a:r>
          </a:p>
          <a:p>
            <a:pPr>
              <a:defRPr/>
            </a:pPr>
            <a:r>
              <a:rPr lang="en-US" sz="2400" dirty="0" smtClean="0"/>
              <a:t>Union is performed using </a:t>
            </a:r>
            <a:r>
              <a:rPr lang="en-US" sz="2400" b="1" dirty="0" smtClean="0"/>
              <a:t>|</a:t>
            </a:r>
            <a:r>
              <a:rPr lang="en-US" sz="2400" dirty="0" smtClean="0"/>
              <a:t> operator. </a:t>
            </a:r>
          </a:p>
          <a:p>
            <a:pPr>
              <a:defRPr/>
            </a:pPr>
            <a:r>
              <a:rPr lang="en-US" sz="2400" dirty="0" smtClean="0"/>
              <a:t>Same can be accomplished using the method </a:t>
            </a:r>
            <a:r>
              <a:rPr lang="en-US" sz="2400" b="1" dirty="0" smtClean="0"/>
              <a:t>union().</a:t>
            </a:r>
          </a:p>
          <a:p>
            <a:pPr>
              <a:defRPr/>
            </a:pPr>
            <a:r>
              <a:rPr lang="en-US" sz="2400" b="1" dirty="0" smtClean="0"/>
              <a:t>Example:</a:t>
            </a:r>
            <a:endParaRPr lang="en-US" sz="2400" b="1" dirty="0"/>
          </a:p>
        </p:txBody>
      </p:sp>
      <p:pic>
        <p:nvPicPr>
          <p:cNvPr id="112644" name="Picture 2"/>
          <p:cNvPicPr>
            <a:picLocks noChangeAspect="1" noChangeArrowheads="1"/>
          </p:cNvPicPr>
          <p:nvPr/>
        </p:nvPicPr>
        <p:blipFill>
          <a:blip r:embed="rId3"/>
          <a:srcRect/>
          <a:stretch>
            <a:fillRect/>
          </a:stretch>
        </p:blipFill>
        <p:spPr bwMode="auto">
          <a:xfrm>
            <a:off x="5562600" y="1544638"/>
            <a:ext cx="3124200" cy="1808162"/>
          </a:xfrm>
          <a:prstGeom prst="rect">
            <a:avLst/>
          </a:prstGeom>
          <a:noFill/>
          <a:ln w="9525">
            <a:noFill/>
            <a:miter lim="800000"/>
            <a:headEnd/>
            <a:tailEnd/>
          </a:ln>
        </p:spPr>
      </p:pic>
      <p:pic>
        <p:nvPicPr>
          <p:cNvPr id="112645" name="Picture 4"/>
          <p:cNvPicPr>
            <a:picLocks noChangeAspect="1" noChangeArrowheads="1"/>
          </p:cNvPicPr>
          <p:nvPr/>
        </p:nvPicPr>
        <p:blipFill>
          <a:blip r:embed="rId4"/>
          <a:srcRect/>
          <a:stretch>
            <a:fillRect/>
          </a:stretch>
        </p:blipFill>
        <p:spPr bwMode="auto">
          <a:xfrm>
            <a:off x="2209800" y="3825875"/>
            <a:ext cx="4038600" cy="2955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pic>
        <p:nvPicPr>
          <p:cNvPr id="81922" name="Picture 2"/>
          <p:cNvPicPr>
            <a:picLocks noGrp="1" noChangeAspect="1" noChangeArrowheads="1"/>
          </p:cNvPicPr>
          <p:nvPr>
            <p:ph idx="1"/>
          </p:nvPr>
        </p:nvPicPr>
        <p:blipFill>
          <a:blip r:embed="rId3"/>
          <a:srcRect/>
          <a:stretch>
            <a:fillRect/>
          </a:stretch>
        </p:blipFill>
        <p:spPr>
          <a:xfrm>
            <a:off x="838200" y="795338"/>
            <a:ext cx="7162800" cy="5910262"/>
          </a:xfrm>
        </p:spPr>
      </p:pic>
      <p:sp>
        <p:nvSpPr>
          <p:cNvPr id="5" name="Title 1"/>
          <p:cNvSpPr>
            <a:spLocks noGrp="1"/>
          </p:cNvSpPr>
          <p:nvPr>
            <p:ph type="title"/>
          </p:nvPr>
        </p:nvSpPr>
        <p:spPr>
          <a:xfrm>
            <a:off x="457200" y="152400"/>
            <a:ext cx="8229600" cy="563563"/>
          </a:xfrm>
        </p:spPr>
        <p:txBody>
          <a:bodyPr>
            <a:normAutofit fontScale="90000"/>
          </a:bodyPr>
          <a:lstStyle/>
          <a:p>
            <a:pPr>
              <a:defRPr/>
            </a:pPr>
            <a:r>
              <a:rPr lang="en-US" sz="3200" b="1" dirty="0" smtClean="0"/>
              <a:t>Accessing Elements in a Tuple</a:t>
            </a:r>
            <a:endParaRPr lang="en-US" sz="3200" dirty="0"/>
          </a:p>
        </p:txBody>
      </p:sp>
      <p:cxnSp>
        <p:nvCxnSpPr>
          <p:cNvPr id="7" name="Straight Connector 6"/>
          <p:cNvCxnSpPr/>
          <p:nvPr/>
        </p:nvCxnSpPr>
        <p:spPr>
          <a:xfrm>
            <a:off x="3048000" y="4648200"/>
            <a:ext cx="838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3390900" y="46101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457200" y="274638"/>
            <a:ext cx="8229600" cy="639762"/>
          </a:xfrm>
        </p:spPr>
        <p:txBody>
          <a:bodyPr/>
          <a:lstStyle/>
          <a:p>
            <a:r>
              <a:rPr lang="en-US" sz="2800" b="1" smtClean="0"/>
              <a:t>Set Intersection</a:t>
            </a:r>
            <a:endParaRPr lang="en-US" sz="2800" smtClean="0"/>
          </a:p>
        </p:txBody>
      </p:sp>
      <p:sp>
        <p:nvSpPr>
          <p:cNvPr id="3" name="Content Placeholder 2"/>
          <p:cNvSpPr>
            <a:spLocks noGrp="1"/>
          </p:cNvSpPr>
          <p:nvPr>
            <p:ph idx="1"/>
          </p:nvPr>
        </p:nvSpPr>
        <p:spPr>
          <a:xfrm>
            <a:off x="152400" y="1219200"/>
            <a:ext cx="5715000" cy="1981200"/>
          </a:xfrm>
        </p:spPr>
        <p:txBody>
          <a:bodyPr>
            <a:normAutofit lnSpcReduction="10000"/>
          </a:bodyPr>
          <a:lstStyle/>
          <a:p>
            <a:pPr>
              <a:defRPr/>
            </a:pPr>
            <a:r>
              <a:rPr lang="en-US" sz="2000" dirty="0" smtClean="0"/>
              <a:t>Intersection of </a:t>
            </a:r>
            <a:r>
              <a:rPr lang="en-US" sz="2000" i="1" dirty="0" smtClean="0"/>
              <a:t>A</a:t>
            </a:r>
            <a:r>
              <a:rPr lang="en-US" sz="2000" dirty="0" smtClean="0"/>
              <a:t> and </a:t>
            </a:r>
            <a:r>
              <a:rPr lang="en-US" sz="2000" i="1" dirty="0" smtClean="0"/>
              <a:t>B</a:t>
            </a:r>
            <a:r>
              <a:rPr lang="en-US" sz="2000" dirty="0" smtClean="0"/>
              <a:t> is a set of elements that are common in both sets.</a:t>
            </a:r>
          </a:p>
          <a:p>
            <a:pPr>
              <a:defRPr/>
            </a:pPr>
            <a:r>
              <a:rPr lang="en-US" sz="2000" dirty="0" smtClean="0"/>
              <a:t>Intersection is performed using </a:t>
            </a:r>
            <a:r>
              <a:rPr lang="en-US" sz="2000" b="1" dirty="0" smtClean="0"/>
              <a:t>&amp;</a:t>
            </a:r>
            <a:r>
              <a:rPr lang="en-US" sz="2000" dirty="0" smtClean="0"/>
              <a:t> operator. </a:t>
            </a:r>
          </a:p>
          <a:p>
            <a:pPr>
              <a:defRPr/>
            </a:pPr>
            <a:r>
              <a:rPr lang="en-US" sz="2000" dirty="0" smtClean="0"/>
              <a:t>Same can be accomplished using the method </a:t>
            </a:r>
            <a:r>
              <a:rPr lang="en-US" sz="2000" b="1" dirty="0" smtClean="0"/>
              <a:t>intersection().</a:t>
            </a:r>
          </a:p>
          <a:p>
            <a:pPr>
              <a:defRPr/>
            </a:pPr>
            <a:r>
              <a:rPr lang="en-US" sz="2000" b="1" dirty="0" smtClean="0"/>
              <a:t>Example: </a:t>
            </a:r>
            <a:endParaRPr lang="en-US" sz="2000" b="1" dirty="0"/>
          </a:p>
        </p:txBody>
      </p:sp>
      <p:pic>
        <p:nvPicPr>
          <p:cNvPr id="113668" name="Picture 2"/>
          <p:cNvPicPr>
            <a:picLocks noChangeAspect="1" noChangeArrowheads="1"/>
          </p:cNvPicPr>
          <p:nvPr/>
        </p:nvPicPr>
        <p:blipFill>
          <a:blip r:embed="rId2"/>
          <a:srcRect/>
          <a:stretch>
            <a:fillRect/>
          </a:stretch>
        </p:blipFill>
        <p:spPr bwMode="auto">
          <a:xfrm>
            <a:off x="6019800" y="1295400"/>
            <a:ext cx="2795588" cy="1617663"/>
          </a:xfrm>
          <a:prstGeom prst="rect">
            <a:avLst/>
          </a:prstGeom>
          <a:noFill/>
          <a:ln w="9525">
            <a:noFill/>
            <a:miter lim="800000"/>
            <a:headEnd/>
            <a:tailEnd/>
          </a:ln>
        </p:spPr>
      </p:pic>
      <p:pic>
        <p:nvPicPr>
          <p:cNvPr id="113669" name="Picture 4"/>
          <p:cNvPicPr>
            <a:picLocks noChangeAspect="1" noChangeArrowheads="1"/>
          </p:cNvPicPr>
          <p:nvPr/>
        </p:nvPicPr>
        <p:blipFill>
          <a:blip r:embed="rId3"/>
          <a:srcRect/>
          <a:stretch>
            <a:fillRect/>
          </a:stretch>
        </p:blipFill>
        <p:spPr bwMode="auto">
          <a:xfrm>
            <a:off x="1981200" y="3200400"/>
            <a:ext cx="4191000" cy="3549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p:cNvSpPr>
            <a:spLocks noGrp="1"/>
          </p:cNvSpPr>
          <p:nvPr>
            <p:ph type="title"/>
          </p:nvPr>
        </p:nvSpPr>
        <p:spPr>
          <a:xfrm>
            <a:off x="457200" y="274638"/>
            <a:ext cx="8229600" cy="563562"/>
          </a:xfrm>
        </p:spPr>
        <p:txBody>
          <a:bodyPr/>
          <a:lstStyle/>
          <a:p>
            <a:r>
              <a:rPr lang="en-US" sz="2800" b="1" smtClean="0"/>
              <a:t>Set Difference</a:t>
            </a:r>
            <a:endParaRPr lang="en-US" sz="2800" smtClean="0"/>
          </a:p>
        </p:txBody>
      </p:sp>
      <p:sp>
        <p:nvSpPr>
          <p:cNvPr id="3" name="Content Placeholder 2"/>
          <p:cNvSpPr>
            <a:spLocks noGrp="1"/>
          </p:cNvSpPr>
          <p:nvPr>
            <p:ph idx="1"/>
          </p:nvPr>
        </p:nvSpPr>
        <p:spPr>
          <a:xfrm>
            <a:off x="304800" y="1066800"/>
            <a:ext cx="5638800" cy="2514600"/>
          </a:xfrm>
        </p:spPr>
        <p:txBody>
          <a:bodyPr>
            <a:normAutofit fontScale="92500"/>
          </a:bodyPr>
          <a:lstStyle/>
          <a:p>
            <a:pPr>
              <a:defRPr/>
            </a:pPr>
            <a:r>
              <a:rPr lang="en-US" sz="2000" dirty="0" smtClean="0"/>
              <a:t>Difference of </a:t>
            </a:r>
            <a:r>
              <a:rPr lang="en-US" sz="2000" i="1" dirty="0" smtClean="0"/>
              <a:t>A</a:t>
            </a:r>
            <a:r>
              <a:rPr lang="en-US" sz="2000" dirty="0" smtClean="0"/>
              <a:t> and </a:t>
            </a:r>
            <a:r>
              <a:rPr lang="en-US" sz="2000" i="1" dirty="0" smtClean="0"/>
              <a:t>B</a:t>
            </a:r>
            <a:r>
              <a:rPr lang="en-US" sz="2000" dirty="0" smtClean="0"/>
              <a:t> </a:t>
            </a:r>
            <a:r>
              <a:rPr lang="en-US" sz="2000" b="1" dirty="0" smtClean="0"/>
              <a:t>(</a:t>
            </a:r>
            <a:r>
              <a:rPr lang="en-US" sz="2000" b="1" i="1" dirty="0" smtClean="0"/>
              <a:t>A</a:t>
            </a:r>
            <a:r>
              <a:rPr lang="en-US" sz="2000" b="1" dirty="0" smtClean="0"/>
              <a:t> - </a:t>
            </a:r>
            <a:r>
              <a:rPr lang="en-US" sz="2000" b="1" i="1" dirty="0" smtClean="0"/>
              <a:t>B</a:t>
            </a:r>
            <a:r>
              <a:rPr lang="en-US" sz="2000" b="1" dirty="0" smtClean="0"/>
              <a:t>) </a:t>
            </a:r>
            <a:r>
              <a:rPr lang="en-US" sz="2000" dirty="0" smtClean="0"/>
              <a:t>is a set of elements that are only in </a:t>
            </a:r>
            <a:r>
              <a:rPr lang="en-US" sz="2000" i="1" dirty="0" smtClean="0"/>
              <a:t>A</a:t>
            </a:r>
            <a:r>
              <a:rPr lang="en-US" sz="2000" dirty="0" smtClean="0"/>
              <a:t> but not in </a:t>
            </a:r>
            <a:r>
              <a:rPr lang="en-US" sz="2000" i="1" dirty="0" smtClean="0"/>
              <a:t>B</a:t>
            </a:r>
            <a:r>
              <a:rPr lang="en-US" sz="2000" dirty="0" smtClean="0"/>
              <a:t>. </a:t>
            </a:r>
          </a:p>
          <a:p>
            <a:pPr>
              <a:defRPr/>
            </a:pPr>
            <a:r>
              <a:rPr lang="en-US" sz="2000" dirty="0" smtClean="0"/>
              <a:t>Similarly, </a:t>
            </a:r>
            <a:r>
              <a:rPr lang="en-US" sz="2000" b="1" i="1" dirty="0" smtClean="0"/>
              <a:t>B</a:t>
            </a:r>
            <a:r>
              <a:rPr lang="en-US" sz="2000" b="1" dirty="0" smtClean="0"/>
              <a:t> - </a:t>
            </a:r>
            <a:r>
              <a:rPr lang="en-US" sz="2000" b="1" i="1" dirty="0" smtClean="0"/>
              <a:t>A</a:t>
            </a:r>
            <a:r>
              <a:rPr lang="en-US" sz="2000" b="1" dirty="0" smtClean="0"/>
              <a:t> </a:t>
            </a:r>
            <a:r>
              <a:rPr lang="en-US" sz="2000" dirty="0" smtClean="0"/>
              <a:t>is a set of element in </a:t>
            </a:r>
            <a:r>
              <a:rPr lang="en-US" sz="2000" i="1" dirty="0" smtClean="0"/>
              <a:t>B</a:t>
            </a:r>
            <a:r>
              <a:rPr lang="en-US" sz="2000" dirty="0" smtClean="0"/>
              <a:t> but not in </a:t>
            </a:r>
            <a:r>
              <a:rPr lang="en-US" sz="2000" i="1" dirty="0" smtClean="0"/>
              <a:t>A</a:t>
            </a:r>
            <a:r>
              <a:rPr lang="en-US" sz="2000" dirty="0" smtClean="0"/>
              <a:t>. </a:t>
            </a:r>
          </a:p>
          <a:p>
            <a:pPr>
              <a:defRPr/>
            </a:pPr>
            <a:r>
              <a:rPr lang="en-US" sz="2000" dirty="0" smtClean="0"/>
              <a:t>Difference is performed using </a:t>
            </a:r>
            <a:r>
              <a:rPr lang="en-US" sz="2000" b="1" dirty="0" smtClean="0"/>
              <a:t>- </a:t>
            </a:r>
            <a:r>
              <a:rPr lang="en-US" sz="2000" dirty="0" smtClean="0"/>
              <a:t>operator. </a:t>
            </a:r>
          </a:p>
          <a:p>
            <a:pPr>
              <a:defRPr/>
            </a:pPr>
            <a:r>
              <a:rPr lang="en-US" sz="2000" dirty="0" smtClean="0"/>
              <a:t>Same can be accomplished using the method </a:t>
            </a:r>
            <a:r>
              <a:rPr lang="en-US" sz="2000" b="1" dirty="0" smtClean="0"/>
              <a:t>difference() .</a:t>
            </a:r>
          </a:p>
          <a:p>
            <a:pPr>
              <a:defRPr/>
            </a:pPr>
            <a:r>
              <a:rPr lang="en-US" sz="2000" b="1" dirty="0" smtClean="0"/>
              <a:t>Example: </a:t>
            </a:r>
            <a:endParaRPr lang="en-US" sz="2000" b="1" dirty="0"/>
          </a:p>
        </p:txBody>
      </p:sp>
      <p:pic>
        <p:nvPicPr>
          <p:cNvPr id="114692" name="Picture 2"/>
          <p:cNvPicPr>
            <a:picLocks noChangeAspect="1" noChangeArrowheads="1"/>
          </p:cNvPicPr>
          <p:nvPr/>
        </p:nvPicPr>
        <p:blipFill>
          <a:blip r:embed="rId2"/>
          <a:srcRect/>
          <a:stretch>
            <a:fillRect/>
          </a:stretch>
        </p:blipFill>
        <p:spPr bwMode="auto">
          <a:xfrm>
            <a:off x="6038850" y="1219200"/>
            <a:ext cx="2876550" cy="1666875"/>
          </a:xfrm>
          <a:prstGeom prst="rect">
            <a:avLst/>
          </a:prstGeom>
          <a:noFill/>
          <a:ln w="9525">
            <a:noFill/>
            <a:miter lim="800000"/>
            <a:headEnd/>
            <a:tailEnd/>
          </a:ln>
        </p:spPr>
      </p:pic>
      <p:pic>
        <p:nvPicPr>
          <p:cNvPr id="114693" name="Picture 4"/>
          <p:cNvPicPr>
            <a:picLocks noChangeAspect="1" noChangeArrowheads="1"/>
          </p:cNvPicPr>
          <p:nvPr/>
        </p:nvPicPr>
        <p:blipFill>
          <a:blip r:embed="rId3"/>
          <a:srcRect/>
          <a:stretch>
            <a:fillRect/>
          </a:stretch>
        </p:blipFill>
        <p:spPr bwMode="auto">
          <a:xfrm>
            <a:off x="4419600" y="3048000"/>
            <a:ext cx="3581400" cy="36798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defRPr/>
            </a:pPr>
            <a:r>
              <a:rPr lang="en-US" sz="2800" b="1" dirty="0" smtClean="0"/>
              <a:t>Set  Symmetric Difference</a:t>
            </a:r>
            <a:endParaRPr lang="en-US" sz="2800" dirty="0"/>
          </a:p>
        </p:txBody>
      </p:sp>
      <p:sp>
        <p:nvSpPr>
          <p:cNvPr id="3" name="Content Placeholder 2"/>
          <p:cNvSpPr>
            <a:spLocks noGrp="1"/>
          </p:cNvSpPr>
          <p:nvPr>
            <p:ph idx="1"/>
          </p:nvPr>
        </p:nvSpPr>
        <p:spPr>
          <a:xfrm>
            <a:off x="152400" y="1143000"/>
            <a:ext cx="5943600" cy="1828800"/>
          </a:xfrm>
        </p:spPr>
        <p:txBody>
          <a:bodyPr>
            <a:normAutofit fontScale="92500" lnSpcReduction="10000"/>
          </a:bodyPr>
          <a:lstStyle/>
          <a:p>
            <a:pPr>
              <a:defRPr/>
            </a:pPr>
            <a:r>
              <a:rPr lang="en-US" sz="2000" dirty="0" smtClean="0"/>
              <a:t>Symmetric Difference of </a:t>
            </a:r>
            <a:r>
              <a:rPr lang="en-US" sz="2000" i="1" dirty="0" smtClean="0"/>
              <a:t>A</a:t>
            </a:r>
            <a:r>
              <a:rPr lang="en-US" sz="2000" dirty="0" smtClean="0"/>
              <a:t> and </a:t>
            </a:r>
            <a:r>
              <a:rPr lang="en-US" sz="2000" i="1" dirty="0" smtClean="0"/>
              <a:t>B</a:t>
            </a:r>
            <a:r>
              <a:rPr lang="en-US" sz="2000" dirty="0" smtClean="0"/>
              <a:t> is a set of element in both </a:t>
            </a:r>
            <a:r>
              <a:rPr lang="en-US" sz="2000" i="1" dirty="0" smtClean="0"/>
              <a:t>A</a:t>
            </a:r>
            <a:r>
              <a:rPr lang="en-US" sz="2000" dirty="0" smtClean="0"/>
              <a:t> and </a:t>
            </a:r>
            <a:r>
              <a:rPr lang="en-US" sz="2000" i="1" dirty="0" smtClean="0"/>
              <a:t>B</a:t>
            </a:r>
            <a:r>
              <a:rPr lang="en-US" sz="2000" dirty="0" smtClean="0"/>
              <a:t> except those common in both.</a:t>
            </a:r>
          </a:p>
          <a:p>
            <a:pPr>
              <a:defRPr/>
            </a:pPr>
            <a:r>
              <a:rPr lang="en-US" sz="2000" dirty="0" smtClean="0"/>
              <a:t>Symmetric difference is performed using </a:t>
            </a:r>
            <a:r>
              <a:rPr lang="en-US" sz="2000" b="1" dirty="0" smtClean="0"/>
              <a:t>^</a:t>
            </a:r>
            <a:r>
              <a:rPr lang="en-US" sz="2000" dirty="0" smtClean="0"/>
              <a:t> operator.</a:t>
            </a:r>
          </a:p>
          <a:p>
            <a:pPr>
              <a:defRPr/>
            </a:pPr>
            <a:r>
              <a:rPr lang="en-US" sz="2000" dirty="0" smtClean="0"/>
              <a:t>Same can be accomplished using the method </a:t>
            </a:r>
            <a:r>
              <a:rPr lang="en-US" sz="2000" b="1" dirty="0" smtClean="0"/>
              <a:t>symmetric_difference().</a:t>
            </a:r>
          </a:p>
          <a:p>
            <a:pPr>
              <a:defRPr/>
            </a:pPr>
            <a:r>
              <a:rPr lang="en-US" sz="2000" b="1" dirty="0" smtClean="0"/>
              <a:t>Example: </a:t>
            </a:r>
            <a:endParaRPr lang="en-US" sz="2000" b="1" dirty="0"/>
          </a:p>
        </p:txBody>
      </p:sp>
      <p:pic>
        <p:nvPicPr>
          <p:cNvPr id="115716" name="Picture 2"/>
          <p:cNvPicPr>
            <a:picLocks noChangeAspect="1" noChangeArrowheads="1"/>
          </p:cNvPicPr>
          <p:nvPr/>
        </p:nvPicPr>
        <p:blipFill>
          <a:blip r:embed="rId2"/>
          <a:srcRect/>
          <a:stretch>
            <a:fillRect/>
          </a:stretch>
        </p:blipFill>
        <p:spPr bwMode="auto">
          <a:xfrm>
            <a:off x="6257925" y="1295400"/>
            <a:ext cx="2733675" cy="1550988"/>
          </a:xfrm>
          <a:prstGeom prst="rect">
            <a:avLst/>
          </a:prstGeom>
          <a:noFill/>
          <a:ln w="9525">
            <a:noFill/>
            <a:miter lim="800000"/>
            <a:headEnd/>
            <a:tailEnd/>
          </a:ln>
        </p:spPr>
      </p:pic>
      <p:pic>
        <p:nvPicPr>
          <p:cNvPr id="115717" name="Picture 5"/>
          <p:cNvPicPr>
            <a:picLocks noChangeAspect="1" noChangeArrowheads="1"/>
          </p:cNvPicPr>
          <p:nvPr/>
        </p:nvPicPr>
        <p:blipFill>
          <a:blip r:embed="rId3"/>
          <a:srcRect/>
          <a:stretch>
            <a:fillRect/>
          </a:stretch>
        </p:blipFill>
        <p:spPr bwMode="auto">
          <a:xfrm>
            <a:off x="1066800" y="3124200"/>
            <a:ext cx="5486400" cy="35575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457200" y="274638"/>
            <a:ext cx="8229600" cy="715962"/>
          </a:xfrm>
        </p:spPr>
        <p:txBody>
          <a:bodyPr/>
          <a:lstStyle/>
          <a:p>
            <a:r>
              <a:rPr lang="en-US" sz="3200" b="1" smtClean="0"/>
              <a:t>Python Frozenset</a:t>
            </a:r>
            <a:endParaRPr lang="en-US" sz="3200" smtClean="0"/>
          </a:p>
        </p:txBody>
      </p:sp>
      <p:sp>
        <p:nvSpPr>
          <p:cNvPr id="116739" name="Content Placeholder 2"/>
          <p:cNvSpPr>
            <a:spLocks noGrp="1"/>
          </p:cNvSpPr>
          <p:nvPr>
            <p:ph idx="1"/>
          </p:nvPr>
        </p:nvSpPr>
        <p:spPr/>
        <p:txBody>
          <a:bodyPr/>
          <a:lstStyle/>
          <a:p>
            <a:r>
              <a:rPr lang="en-US" sz="2400" smtClean="0"/>
              <a:t>Frozenset is a new class that has the characteristics of a set, but its elements cannot be changed once assigned. </a:t>
            </a:r>
          </a:p>
          <a:p>
            <a:r>
              <a:rPr lang="en-US" sz="2400" smtClean="0"/>
              <a:t>While tuples are immutable lists, frozensets are immutable sets. </a:t>
            </a:r>
          </a:p>
          <a:p>
            <a:r>
              <a:rPr lang="en-US" sz="2400" smtClean="0"/>
              <a:t>Sets being mutable are unhashable, so they can't be used as dictionary keys. </a:t>
            </a:r>
          </a:p>
          <a:p>
            <a:r>
              <a:rPr lang="en-US" sz="2400" smtClean="0"/>
              <a:t>On the other hand, frozensets are hashable and can be used as keys to a dictionary.</a:t>
            </a:r>
          </a:p>
          <a:p>
            <a:r>
              <a:rPr lang="en-US" sz="2400" smtClean="0"/>
              <a:t>Being immutable it does not have method that add or remove elements.</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itle 1"/>
          <p:cNvSpPr>
            <a:spLocks noGrp="1"/>
          </p:cNvSpPr>
          <p:nvPr>
            <p:ph type="title"/>
          </p:nvPr>
        </p:nvSpPr>
        <p:spPr>
          <a:xfrm>
            <a:off x="457200" y="274638"/>
            <a:ext cx="8229600" cy="715962"/>
          </a:xfrm>
        </p:spPr>
        <p:txBody>
          <a:bodyPr/>
          <a:lstStyle/>
          <a:p>
            <a:r>
              <a:rPr lang="en-US" sz="3200" b="1" smtClean="0"/>
              <a:t>Python Frozenset</a:t>
            </a:r>
            <a:endParaRPr lang="en-US" sz="3200" smtClean="0"/>
          </a:p>
        </p:txBody>
      </p:sp>
      <p:pic>
        <p:nvPicPr>
          <p:cNvPr id="2051" name="Picture 3"/>
          <p:cNvPicPr>
            <a:picLocks noChangeAspect="1" noChangeArrowheads="1"/>
          </p:cNvPicPr>
          <p:nvPr/>
        </p:nvPicPr>
        <p:blipFill>
          <a:blip r:embed="rId3"/>
          <a:srcRect/>
          <a:stretch>
            <a:fillRect/>
          </a:stretch>
        </p:blipFill>
        <p:spPr bwMode="auto">
          <a:xfrm>
            <a:off x="228600" y="1371600"/>
            <a:ext cx="8534400" cy="3281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82946" name="Title 1"/>
          <p:cNvSpPr>
            <a:spLocks noGrp="1"/>
          </p:cNvSpPr>
          <p:nvPr>
            <p:ph type="title"/>
          </p:nvPr>
        </p:nvSpPr>
        <p:spPr/>
        <p:txBody>
          <a:bodyPr/>
          <a:lstStyle/>
          <a:p>
            <a:endParaRPr lang="en-US" smtClean="0"/>
          </a:p>
        </p:txBody>
      </p:sp>
      <p:sp>
        <p:nvSpPr>
          <p:cNvPr id="82947" name="Content Placeholder 2"/>
          <p:cNvSpPr>
            <a:spLocks noGrp="1"/>
          </p:cNvSpPr>
          <p:nvPr>
            <p:ph idx="1"/>
          </p:nvPr>
        </p:nvSpPr>
        <p:spPr/>
        <p:txBody>
          <a:bodyPr/>
          <a:lstStyle/>
          <a:p>
            <a:r>
              <a:rPr lang="en-US" sz="2400" b="1" smtClean="0"/>
              <a:t>Negative Indexing: </a:t>
            </a:r>
            <a:r>
              <a:rPr lang="en-US" sz="2400" smtClean="0"/>
              <a:t>Python allows negative indexing for its sequences. </a:t>
            </a:r>
          </a:p>
          <a:p>
            <a:r>
              <a:rPr lang="en-US" sz="2400" smtClean="0"/>
              <a:t>The index of -1 refers to the last item, -2 to the second last item and so on</a:t>
            </a:r>
            <a:endParaRPr lang="en-US" sz="2400" b="1" smtClean="0"/>
          </a:p>
          <a:p>
            <a:endParaRPr lang="en-US" smtClean="0"/>
          </a:p>
        </p:txBody>
      </p:sp>
      <p:pic>
        <p:nvPicPr>
          <p:cNvPr id="82948" name="Picture 2"/>
          <p:cNvPicPr>
            <a:picLocks noChangeAspect="1" noChangeArrowheads="1"/>
          </p:cNvPicPr>
          <p:nvPr/>
        </p:nvPicPr>
        <p:blipFill>
          <a:blip r:embed="rId3"/>
          <a:srcRect/>
          <a:stretch>
            <a:fillRect/>
          </a:stretch>
        </p:blipFill>
        <p:spPr bwMode="auto">
          <a:xfrm>
            <a:off x="990600" y="3733800"/>
            <a:ext cx="6754813" cy="198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srcRect/>
          <a:stretch>
            <a:fillRect/>
          </a:stretch>
        </p:blipFill>
        <p:spPr bwMode="auto">
          <a:xfrm>
            <a:off x="0" y="0"/>
            <a:ext cx="9158820" cy="6858000"/>
          </a:xfrm>
          <a:prstGeom prst="rect">
            <a:avLst/>
          </a:prstGeom>
          <a:noFill/>
          <a:ln w="9525">
            <a:noFill/>
            <a:miter lim="800000"/>
            <a:headEnd/>
            <a:tailEnd/>
          </a:ln>
          <a:effectLst/>
        </p:spPr>
      </p:pic>
      <p:sp>
        <p:nvSpPr>
          <p:cNvPr id="83970" name="Title 1"/>
          <p:cNvSpPr>
            <a:spLocks noGrp="1"/>
          </p:cNvSpPr>
          <p:nvPr>
            <p:ph type="title"/>
          </p:nvPr>
        </p:nvSpPr>
        <p:spPr/>
        <p:txBody>
          <a:bodyPr/>
          <a:lstStyle/>
          <a:p>
            <a:endParaRPr lang="en-US" smtClean="0"/>
          </a:p>
        </p:txBody>
      </p:sp>
      <p:sp>
        <p:nvSpPr>
          <p:cNvPr id="83971" name="Content Placeholder 2"/>
          <p:cNvSpPr>
            <a:spLocks noGrp="1"/>
          </p:cNvSpPr>
          <p:nvPr>
            <p:ph idx="1"/>
          </p:nvPr>
        </p:nvSpPr>
        <p:spPr>
          <a:xfrm>
            <a:off x="457200" y="1600200"/>
            <a:ext cx="8229600" cy="838200"/>
          </a:xfrm>
        </p:spPr>
        <p:txBody>
          <a:bodyPr/>
          <a:lstStyle/>
          <a:p>
            <a:r>
              <a:rPr lang="en-US" sz="2400" b="1" smtClean="0"/>
              <a:t>Slicing: </a:t>
            </a:r>
            <a:r>
              <a:rPr lang="en-US" sz="2400" smtClean="0"/>
              <a:t>We can access a range of items in a tuple by using the slicing operator (colon).</a:t>
            </a:r>
            <a:endParaRPr lang="en-US" sz="2400" b="1" smtClean="0"/>
          </a:p>
          <a:p>
            <a:endParaRPr lang="en-US" smtClean="0"/>
          </a:p>
        </p:txBody>
      </p:sp>
      <p:pic>
        <p:nvPicPr>
          <p:cNvPr id="83972" name="Picture 2"/>
          <p:cNvPicPr>
            <a:picLocks noChangeAspect="1" noChangeArrowheads="1"/>
          </p:cNvPicPr>
          <p:nvPr/>
        </p:nvPicPr>
        <p:blipFill>
          <a:blip r:embed="rId3"/>
          <a:srcRect/>
          <a:stretch>
            <a:fillRect/>
          </a:stretch>
        </p:blipFill>
        <p:spPr bwMode="auto">
          <a:xfrm>
            <a:off x="228600" y="2667000"/>
            <a:ext cx="8672513" cy="3657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1355</TotalTime>
  <Words>2450</Words>
  <Application>Microsoft Office PowerPoint</Application>
  <PresentationFormat>On-screen Show (4:3)</PresentationFormat>
  <Paragraphs>212</Paragraphs>
  <Slides>74</Slides>
  <Notes>2</Notes>
  <HiddenSlides>0</HiddenSlides>
  <MMClips>0</MMClips>
  <ScaleCrop>false</ScaleCrop>
  <HeadingPairs>
    <vt:vector size="4" baseType="variant">
      <vt:variant>
        <vt:lpstr>Theme</vt:lpstr>
      </vt:variant>
      <vt:variant>
        <vt:i4>1</vt:i4>
      </vt:variant>
      <vt:variant>
        <vt:lpstr>Slide Titles</vt:lpstr>
      </vt:variant>
      <vt:variant>
        <vt:i4>74</vt:i4>
      </vt:variant>
    </vt:vector>
  </HeadingPairs>
  <TitlesOfParts>
    <vt:vector size="75" baseType="lpstr">
      <vt:lpstr>Office Theme</vt:lpstr>
      <vt:lpstr>Python Programming - III</vt:lpstr>
      <vt:lpstr>Python Tuples </vt:lpstr>
      <vt:lpstr>Python Tuples </vt:lpstr>
      <vt:lpstr>Python Tuples </vt:lpstr>
      <vt:lpstr>Python Tuples </vt:lpstr>
      <vt:lpstr>Accessing Elements in a Tuple</vt:lpstr>
      <vt:lpstr>Accessing Elements in a Tuple</vt:lpstr>
      <vt:lpstr>Slide 8</vt:lpstr>
      <vt:lpstr>Slide 9</vt:lpstr>
      <vt:lpstr>Changing or Deleting a Tuple</vt:lpstr>
      <vt:lpstr>Changing or Deleting a Tuple</vt:lpstr>
      <vt:lpstr>Slide 12</vt:lpstr>
      <vt:lpstr>Slide 13</vt:lpstr>
      <vt:lpstr>Python Tuple Methods</vt:lpstr>
      <vt:lpstr>Built-in Functions with Tuple</vt:lpstr>
      <vt:lpstr>Built-in Functions with Tuple</vt:lpstr>
      <vt:lpstr>Advantage of Tuple over List</vt:lpstr>
      <vt:lpstr>Decision making in Python</vt:lpstr>
      <vt:lpstr>General form of a typical decision making structure </vt:lpstr>
      <vt:lpstr>Types of decision making statements </vt:lpstr>
      <vt:lpstr>If statements </vt:lpstr>
      <vt:lpstr>If-else statements </vt:lpstr>
      <vt:lpstr>The elif Statement</vt:lpstr>
      <vt:lpstr>Nested if statements</vt:lpstr>
      <vt:lpstr>Example</vt:lpstr>
      <vt:lpstr>Loops in Python </vt:lpstr>
      <vt:lpstr>General form of a loop statement </vt:lpstr>
      <vt:lpstr>Types of loops </vt:lpstr>
      <vt:lpstr>while loop </vt:lpstr>
      <vt:lpstr>Example</vt:lpstr>
      <vt:lpstr>The else Statement Used with Loops </vt:lpstr>
      <vt:lpstr>Example</vt:lpstr>
      <vt:lpstr>for loop </vt:lpstr>
      <vt:lpstr>Slide 34</vt:lpstr>
      <vt:lpstr>Example</vt:lpstr>
      <vt:lpstr>Slide 36</vt:lpstr>
      <vt:lpstr>The range() Function</vt:lpstr>
      <vt:lpstr>Slide 38</vt:lpstr>
      <vt:lpstr>Loop Control Statements</vt:lpstr>
      <vt:lpstr>break statement </vt:lpstr>
      <vt:lpstr>Flow Diagram of break</vt:lpstr>
      <vt:lpstr>Example</vt:lpstr>
      <vt:lpstr>continue statement </vt:lpstr>
      <vt:lpstr>Slide 44</vt:lpstr>
      <vt:lpstr>Example(s)</vt:lpstr>
      <vt:lpstr>nested loops </vt:lpstr>
      <vt:lpstr>Nested loop</vt:lpstr>
      <vt:lpstr>Nested loop</vt:lpstr>
      <vt:lpstr>Slide 49</vt:lpstr>
      <vt:lpstr>Python Dictionary</vt:lpstr>
      <vt:lpstr>Python Dictionary</vt:lpstr>
      <vt:lpstr>Accessing Elements in a Dictionary</vt:lpstr>
      <vt:lpstr>Slide 53</vt:lpstr>
      <vt:lpstr>Changing or Adding Elements in a Dictionary</vt:lpstr>
      <vt:lpstr>Deleting or Removing Elements from a Dictionary</vt:lpstr>
      <vt:lpstr>Slide 56</vt:lpstr>
      <vt:lpstr>Python Dictionary Methods</vt:lpstr>
      <vt:lpstr>Python Dictionary Methods</vt:lpstr>
      <vt:lpstr>Python Dictionary Methods</vt:lpstr>
      <vt:lpstr>Python Sets</vt:lpstr>
      <vt:lpstr>Creating a Set in Python</vt:lpstr>
      <vt:lpstr>Creating a Set in Python</vt:lpstr>
      <vt:lpstr>Creating a Set in Python</vt:lpstr>
      <vt:lpstr>Changing a Set in Python</vt:lpstr>
      <vt:lpstr>Changing a Set in Python</vt:lpstr>
      <vt:lpstr>Removing Elements from a Set</vt:lpstr>
      <vt:lpstr>Removing Elements from a Set</vt:lpstr>
      <vt:lpstr>Python Set Operation</vt:lpstr>
      <vt:lpstr>Set Union</vt:lpstr>
      <vt:lpstr>Set Intersection</vt:lpstr>
      <vt:lpstr>Set Difference</vt:lpstr>
      <vt:lpstr>Set  Symmetric Difference</vt:lpstr>
      <vt:lpstr>Python Frozenset</vt:lpstr>
      <vt:lpstr>Python Frozenset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nimesh</dc:creator>
  <cp:lastModifiedBy>Nimesh Kumar Dagur</cp:lastModifiedBy>
  <cp:revision>115</cp:revision>
  <dcterms:created xsi:type="dcterms:W3CDTF">2006-08-16T00:00:00Z</dcterms:created>
  <dcterms:modified xsi:type="dcterms:W3CDTF">2025-08-27T03:58:32Z</dcterms:modified>
</cp:coreProperties>
</file>