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slideMaster3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32.xml" ContentType="application/vnd.openxmlformats-officedocument.presentationml.slide+xml"/>
  <Override PartName="/ppt/slides/slide11.xml" ContentType="application/vnd.openxmlformats-officedocument.presentationml.slide+xml"/>
  <Override PartName="/ppt/slides/slide33.xml" ContentType="application/vnd.openxmlformats-officedocument.presentationml.slide+xml"/>
  <Override PartName="/ppt/slides/slide12.xml" ContentType="application/vnd.openxmlformats-officedocument.presentationml.slide+xml"/>
  <Override PartName="/ppt/slides/slide34.xml" ContentType="application/vnd.openxmlformats-officedocument.presentationml.slide+xml"/>
  <Override PartName="/ppt/slides/slide13.xml" ContentType="application/vnd.openxmlformats-officedocument.presentationml.slide+xml"/>
  <Override PartName="/ppt/slides/slide35.xml" ContentType="application/vnd.openxmlformats-officedocument.presentationml.slide+xml"/>
  <Override PartName="/ppt/slides/slide14.xml" ContentType="application/vnd.openxmlformats-officedocument.presentationml.slide+xml"/>
  <Override PartName="/ppt/slides/slide36.xml" ContentType="application/vnd.openxmlformats-officedocument.presentationml.slide+xml"/>
  <Override PartName="/ppt/slides/slide15.xml" ContentType="application/vnd.openxmlformats-officedocument.presentationml.slide+xml"/>
  <Override PartName="/ppt/slides/slide37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slides/slide17.xml" ContentType="application/vnd.openxmlformats-officedocument.presentationml.slide+xml"/>
  <Override PartName="/ppt/slides/slide39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33.xml.rels" ContentType="application/vnd.openxmlformats-package.relationships+xml"/>
  <Override PartName="/ppt/slides/_rels/slide11.xml.rels" ContentType="application/vnd.openxmlformats-package.relationships+xml"/>
  <Override PartName="/ppt/slides/_rels/slide34.xml.rels" ContentType="application/vnd.openxmlformats-package.relationships+xml"/>
  <Override PartName="/ppt/slides/_rels/slide12.xml.rels" ContentType="application/vnd.openxmlformats-package.relationships+xml"/>
  <Override PartName="/ppt/slides/_rels/slide35.xml.rels" ContentType="application/vnd.openxmlformats-package.relationships+xml"/>
  <Override PartName="/ppt/slides/_rels/slide13.xml.rels" ContentType="application/vnd.openxmlformats-package.relationships+xml"/>
  <Override PartName="/ppt/slides/_rels/slide36.xml.rels" ContentType="application/vnd.openxmlformats-package.relationships+xml"/>
  <Override PartName="/ppt/slides/_rels/slide14.xml.rels" ContentType="application/vnd.openxmlformats-package.relationships+xml"/>
  <Override PartName="/ppt/slides/_rels/slide37.xml.rels" ContentType="application/vnd.openxmlformats-package.relationships+xml"/>
  <Override PartName="/ppt/slides/_rels/slide15.xml.rels" ContentType="application/vnd.openxmlformats-package.relationships+xml"/>
  <Override PartName="/ppt/slides/_rels/slide38.xml.rels" ContentType="application/vnd.openxmlformats-package.relationships+xml"/>
  <Override PartName="/ppt/slides/_rels/slide16.xml.rels" ContentType="application/vnd.openxmlformats-package.relationships+xml"/>
  <Override PartName="/ppt/slides/_rels/slide39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0.xml.rels" ContentType="application/vnd.openxmlformats-package.relationships+xml"/>
  <Override PartName="/ppt/slides/_rels/slide21.xml.rels" ContentType="application/vnd.openxmlformats-package.relationships+xml"/>
  <Override PartName="/ppt/slides/_rels/slide22.xml.rels" ContentType="application/vnd.openxmlformats-package.relationships+xml"/>
  <Override PartName="/ppt/slides/_rels/slide23.xml.rels" ContentType="application/vnd.openxmlformats-package.relationships+xml"/>
  <Override PartName="/ppt/slides/_rels/slide24.xml.rels" ContentType="application/vnd.openxmlformats-package.relationships+xml"/>
  <Override PartName="/ppt/slides/_rels/slide25.xml.rels" ContentType="application/vnd.openxmlformats-package.relationships+xml"/>
  <Override PartName="/ppt/slides/_rels/slide26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40.xml.rels" ContentType="application/vnd.openxmlformats-package.relationships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0.xml" ContentType="application/vnd.openxmlformats-officedocument.presentationml.slide+xml"/>
  <Override PartName="/ppt/media/image1.png" ContentType="image/png"/>
  <Override PartName="/ppt/media/image2.png" ContentType="image/png"/>
  <Override PartName="/ppt/media/image30.png" ContentType="image/png"/>
  <Override PartName="/ppt/media/image3.png" ContentType="image/png"/>
  <Override PartName="/ppt/media/image31.png" ContentType="image/png"/>
  <Override PartName="/ppt/media/image4.png" ContentType="image/png"/>
  <Override PartName="/ppt/media/image5.png" ContentType="image/png"/>
  <Override PartName="/ppt/media/image32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33.png" ContentType="image/png"/>
  <Override PartName="/ppt/media/image7.png" ContentType="image/png"/>
  <Override PartName="/ppt/media/image12.png" ContentType="image/png"/>
  <Override PartName="/ppt/media/image34.png" ContentType="image/png"/>
  <Override PartName="/ppt/media/image8.png" ContentType="image/png"/>
  <Override PartName="/ppt/media/image13.png" ContentType="image/png"/>
  <Override PartName="/ppt/media/image9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media/image26.png" ContentType="image/png"/>
  <Override PartName="/ppt/media/image27.png" ContentType="image/png"/>
  <Override PartName="/ppt/media/image28.png" ContentType="image/png"/>
  <Override PartName="/ppt/media/image29.png" ContentType="image/pn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<Relationship Id="rId4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C33E61F-E216-4410-9F56-7348D017C27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0F7FE92-4B5A-4215-8F61-CB6E3F87948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2F79D76-A8BB-4696-96D4-0DBB9757DE2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A10B4CC-BD91-43D8-905D-5C424947C9D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86A5075-659F-43CD-9207-4E458C5A388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6F23060-4D3D-4659-AAA5-953085B8B36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2F64DAE-7832-47AA-AC6E-8FA71BB038B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07C748D-C122-43AF-B5FC-D5EB3E0FFE7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13B5B57-F366-4BDB-98F1-1E3D017FC93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8E9391B-353A-40D2-833F-F10FD2CCB03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896B55A-5D73-4D9D-A48E-4D214F3FAA1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1743C86-52C2-476F-99AD-6D990DEF617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06665A9-4FCB-4F00-A296-E418233FD7E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8F458A9-64B3-40DB-BB40-322153D3AB7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EDFFA64-05CB-41E9-92FD-ECCD5221F76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F504A20-C0A7-4EB8-A318-9D42A7E8E2F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9335910-A75F-4671-BFD1-27AAD7191A8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A2FA4BD-377E-4BE1-BE00-2A32CC2DB3D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A36F175-F96E-4DD7-8ED3-45A5EF172BC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D94AD87-383E-4663-9930-F9DCC0A837D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F6BB01C-5DD7-48D6-95EF-F6093D58BB8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44FA4D5-7243-427D-AD9D-0B6C7083716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8AB2E6E-38DA-4B33-BE04-8AB8F3B03C1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3ABCDEA-3D1C-460E-AE20-48EF625251D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F781C62-6E07-4C89-84E8-6B21529FD1F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B324D5D-A129-4FEA-99BB-66D5D89A899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EDE574D-33D3-43BF-8D90-C57C46FE6FA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BA6AE81-6F31-435C-BB72-908D1564A56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D946564-1F89-4C6B-A67C-EBB00B59E09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E6017A2-41A5-4682-8E42-3C38864A864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1169FD9-F53A-487E-B88E-187B11B0DF3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300B13A-55E4-473A-8255-FA2C3B80AC4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E860194-FE4C-4FAF-B3DE-AC8014CA244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8C4C535-FE57-416B-9384-BB4FA9C0CE2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E4AB1F6-406B-4037-B279-55585A78165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74E1C95-E625-412B-950F-8C932FC94E8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84E0B4E-CE19-4E87-8B0E-20D85A011893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0A9AEA0-8BD6-4795-A302-5C2480DC50AF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ftr" idx="7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ldNum" idx="8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EDB2BF3-A9B9-46D6-809F-A9C59FCF2539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9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25.png"/><Relationship Id="rId2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3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3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image" Target="../media/image31.png"/><Relationship Id="rId3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chemeClr val="dk1"/>
                </a:solidFill>
                <a:latin typeface="Calibri"/>
              </a:rPr>
              <a:t>Working with Python Date &amp; Time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080" cy="83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ctr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By Nimesh Kumar Dagur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Picture 4" descr=""/>
          <p:cNvPicPr/>
          <p:nvPr/>
        </p:nvPicPr>
        <p:blipFill>
          <a:blip r:embed="rId1"/>
          <a:stretch/>
        </p:blipFill>
        <p:spPr>
          <a:xfrm>
            <a:off x="228600" y="1676520"/>
            <a:ext cx="8782200" cy="4342680"/>
          </a:xfrm>
          <a:prstGeom prst="rect">
            <a:avLst/>
          </a:prstGeom>
          <a:ln w="9525">
            <a:noFill/>
          </a:ln>
        </p:spPr>
      </p:pic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time module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639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chemeClr val="dk1"/>
                </a:solidFill>
                <a:latin typeface="Calibri"/>
              </a:rPr>
              <a:t>Python Namespace and Scope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77777"/>
          </a:bodyPr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i="1" lang="en-US" sz="2800" spc="-1" strike="noStrike">
                <a:solidFill>
                  <a:schemeClr val="dk1"/>
                </a:solidFill>
                <a:latin typeface="Calibri"/>
              </a:rPr>
              <a:t>If you have ever read 'The Zen of Python' (type "import this" in Python interpreter), the last line states, </a:t>
            </a:r>
            <a:r>
              <a:rPr b="1" i="1" lang="en-US" sz="2800" spc="-1" strike="noStrike">
                <a:solidFill>
                  <a:schemeClr val="dk1"/>
                </a:solidFill>
                <a:latin typeface="Calibri"/>
              </a:rPr>
              <a:t>Namespaces are one honking great idea -- let's do more of those!</a:t>
            </a:r>
            <a:r>
              <a:rPr b="0" i="1" lang="en-US" sz="2800" spc="-1" strike="noStrike">
                <a:solidFill>
                  <a:schemeClr val="dk1"/>
                </a:solidFill>
                <a:latin typeface="Calibri"/>
              </a:rPr>
              <a:t> So what are these mysterious namespaces? Let us first look at what name is.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Name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(also called identifier) is simply a name given to objects. 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Everything in Python is an object. 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Name is a way to access the underlying object. 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Example:  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                                  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a = 2, 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   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here 2 is an object stored in memory and </a:t>
            </a:r>
            <a:r>
              <a:rPr b="0" i="1" lang="en-US" sz="2800" spc="-1" strike="noStrike">
                <a:solidFill>
                  <a:schemeClr val="dk1"/>
                </a:solidFill>
                <a:latin typeface="Calibri"/>
              </a:rPr>
              <a:t>a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is the name we associate it with. We can get the address (in RAM) of some object through the built-in function, id().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Picture 2" descr=""/>
          <p:cNvPicPr/>
          <p:nvPr/>
        </p:nvPicPr>
        <p:blipFill>
          <a:blip r:embed="rId1"/>
          <a:stretch/>
        </p:blipFill>
        <p:spPr>
          <a:xfrm>
            <a:off x="228600" y="838080"/>
            <a:ext cx="1379520" cy="1523160"/>
          </a:xfrm>
          <a:prstGeom prst="rect">
            <a:avLst/>
          </a:prstGeom>
          <a:ln w="9525">
            <a:noFill/>
          </a:ln>
        </p:spPr>
      </p:pic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8880" cy="639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chemeClr val="dk1"/>
                </a:solidFill>
                <a:latin typeface="Calibri"/>
              </a:rPr>
              <a:t>Python Name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2" name="Picture 3" descr=""/>
          <p:cNvPicPr/>
          <p:nvPr/>
        </p:nvPicPr>
        <p:blipFill>
          <a:blip r:embed="rId2"/>
          <a:stretch/>
        </p:blipFill>
        <p:spPr>
          <a:xfrm>
            <a:off x="1676520" y="838080"/>
            <a:ext cx="1515240" cy="3809160"/>
          </a:xfrm>
          <a:prstGeom prst="rect">
            <a:avLst/>
          </a:prstGeom>
          <a:ln w="9525">
            <a:noFill/>
          </a:ln>
        </p:spPr>
      </p:pic>
      <p:pic>
        <p:nvPicPr>
          <p:cNvPr id="153" name="Picture 8" descr=""/>
          <p:cNvPicPr/>
          <p:nvPr/>
        </p:nvPicPr>
        <p:blipFill>
          <a:blip r:embed="rId3"/>
          <a:stretch/>
        </p:blipFill>
        <p:spPr>
          <a:xfrm>
            <a:off x="3581280" y="838080"/>
            <a:ext cx="2437560" cy="4449240"/>
          </a:xfrm>
          <a:prstGeom prst="rect">
            <a:avLst/>
          </a:prstGeom>
          <a:ln w="9525">
            <a:noFill/>
          </a:ln>
        </p:spPr>
      </p:pic>
      <p:sp>
        <p:nvSpPr>
          <p:cNvPr id="154" name="Right Arrow 14"/>
          <p:cNvSpPr/>
          <p:nvPr/>
        </p:nvSpPr>
        <p:spPr>
          <a:xfrm>
            <a:off x="3200400" y="1295280"/>
            <a:ext cx="380160" cy="3042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55" name="Rectangle 9"/>
          <p:cNvSpPr/>
          <p:nvPr/>
        </p:nvSpPr>
        <p:spPr>
          <a:xfrm>
            <a:off x="152280" y="5506920"/>
            <a:ext cx="8838360" cy="11865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spAutoFit/>
          </a:bodyPr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This is efficient as Python doesn't have to create a new duplicate object.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defTabSz="9144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This dynamic nature of name binding makes Python powerful; a name could refer to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   </a:t>
            </a: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any type of object.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Rectangle 16"/>
          <p:cNvSpPr/>
          <p:nvPr/>
        </p:nvSpPr>
        <p:spPr>
          <a:xfrm>
            <a:off x="6248520" y="762120"/>
            <a:ext cx="2818800" cy="365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i="1" lang="en-US" sz="1800" spc="-1" strike="noStrike">
                <a:solidFill>
                  <a:srgbClr val="7030a0"/>
                </a:solidFill>
                <a:latin typeface="Arial"/>
              </a:rPr>
              <a:t>Initially, an object </a:t>
            </a:r>
            <a:r>
              <a:rPr b="1" i="1" lang="en-US" sz="1800" spc="-1" strike="noStrike">
                <a:solidFill>
                  <a:srgbClr val="7030a0"/>
                </a:solidFill>
                <a:latin typeface="Arial Unicode MS"/>
              </a:rPr>
              <a:t>2</a:t>
            </a:r>
            <a:r>
              <a:rPr b="1" i="1" lang="en-US" sz="1800" spc="-1" strike="noStrike">
                <a:solidFill>
                  <a:srgbClr val="7030a0"/>
                </a:solidFill>
                <a:latin typeface="Arial"/>
              </a:rPr>
              <a:t> is created and the name a is associated with it, when we do </a:t>
            </a:r>
            <a:r>
              <a:rPr b="1" i="1" lang="en-US" sz="1800" spc="-1" strike="noStrike">
                <a:solidFill>
                  <a:srgbClr val="7030a0"/>
                </a:solidFill>
                <a:latin typeface="Arial Unicode MS"/>
              </a:rPr>
              <a:t>a = a+1</a:t>
            </a:r>
            <a:r>
              <a:rPr b="1" i="1" lang="en-US" sz="1800" spc="-1" strike="noStrike">
                <a:solidFill>
                  <a:srgbClr val="7030a0"/>
                </a:solidFill>
                <a:latin typeface="Arial"/>
              </a:rPr>
              <a:t>, a new object </a:t>
            </a:r>
            <a:r>
              <a:rPr b="1" i="1" lang="en-US" sz="1800" spc="-1" strike="noStrike">
                <a:solidFill>
                  <a:srgbClr val="7030a0"/>
                </a:solidFill>
                <a:latin typeface="Arial Unicode MS"/>
              </a:rPr>
              <a:t>3</a:t>
            </a:r>
            <a:r>
              <a:rPr b="1" i="1" lang="en-US" sz="1800" spc="-1" strike="noStrike">
                <a:solidFill>
                  <a:srgbClr val="7030a0"/>
                </a:solidFill>
                <a:latin typeface="Arial"/>
              </a:rPr>
              <a:t> is created and now a associates with this object. Note that </a:t>
            </a:r>
            <a:r>
              <a:rPr b="1" i="1" lang="en-US" sz="1800" spc="-1" strike="noStrike">
                <a:solidFill>
                  <a:srgbClr val="7030a0"/>
                </a:solidFill>
                <a:latin typeface="Arial Unicode MS"/>
              </a:rPr>
              <a:t>id(a)</a:t>
            </a:r>
            <a:r>
              <a:rPr b="1" i="1" lang="en-US" sz="1800" spc="-1" strike="noStrike">
                <a:solidFill>
                  <a:srgbClr val="7030a0"/>
                </a:solidFill>
                <a:latin typeface="Arial"/>
              </a:rPr>
              <a:t> and </a:t>
            </a:r>
            <a:r>
              <a:rPr b="1" i="1" lang="en-US" sz="1800" spc="-1" strike="noStrike">
                <a:solidFill>
                  <a:srgbClr val="7030a0"/>
                </a:solidFill>
                <a:latin typeface="Arial Unicode MS"/>
              </a:rPr>
              <a:t>id(3)</a:t>
            </a:r>
            <a:r>
              <a:rPr b="1" i="1" lang="en-US" sz="1800" spc="-1" strike="noStrike">
                <a:solidFill>
                  <a:srgbClr val="7030a0"/>
                </a:solidFill>
                <a:latin typeface="Arial"/>
              </a:rPr>
              <a:t> have same values. Furthermore, when we do </a:t>
            </a:r>
            <a:r>
              <a:rPr b="1" i="1" lang="en-US" sz="1800" spc="-1" strike="noStrike">
                <a:solidFill>
                  <a:srgbClr val="7030a0"/>
                </a:solidFill>
                <a:latin typeface="Arial Unicode MS"/>
              </a:rPr>
              <a:t>b = 2</a:t>
            </a:r>
            <a:r>
              <a:rPr b="1" i="1" lang="en-US" sz="1800" spc="-1" strike="noStrike">
                <a:solidFill>
                  <a:srgbClr val="7030a0"/>
                </a:solidFill>
                <a:latin typeface="Arial"/>
              </a:rPr>
              <a:t>, the new name b gets associated with the previous object </a:t>
            </a:r>
            <a:r>
              <a:rPr b="1" i="1" lang="en-US" sz="1800" spc="-1" strike="noStrike">
                <a:solidFill>
                  <a:srgbClr val="7030a0"/>
                </a:solidFill>
                <a:latin typeface="Arial Unicode MS"/>
              </a:rPr>
              <a:t>2</a:t>
            </a:r>
            <a:r>
              <a:rPr b="1" i="1" lang="en-US" sz="1800" spc="-1" strike="noStrike">
                <a:solidFill>
                  <a:srgbClr val="7030a0"/>
                </a:solidFill>
                <a:latin typeface="Arial"/>
              </a:rPr>
              <a:t>.</a:t>
            </a:r>
            <a:r>
              <a:rPr b="0" lang="en-US" sz="1800" spc="-1" strike="noStrike">
                <a:solidFill>
                  <a:srgbClr val="7030a0"/>
                </a:solidFill>
                <a:latin typeface="Arial"/>
              </a:rPr>
              <a:t>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Rounded Rectangle 17"/>
          <p:cNvSpPr/>
          <p:nvPr/>
        </p:nvSpPr>
        <p:spPr>
          <a:xfrm>
            <a:off x="6095880" y="762120"/>
            <a:ext cx="2894760" cy="3809160"/>
          </a:xfrm>
          <a:prstGeom prst="roundRect">
            <a:avLst>
              <a:gd name="adj" fmla="val 16667"/>
            </a:avLst>
          </a:prstGeom>
          <a:noFill/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486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76320" y="2438280"/>
            <a:ext cx="8991000" cy="1828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All these are valid and </a:t>
            </a:r>
            <a:r>
              <a:rPr b="0" i="1" lang="en-US" sz="2000" spc="-1" strike="noStrike">
                <a:solidFill>
                  <a:schemeClr val="dk1"/>
                </a:solidFill>
                <a:latin typeface="Calibri"/>
              </a:rPr>
              <a:t>a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will refer to three different types of object at different instances. 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Functions are objects too, so a name can refer to them as well. 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Our same name </a:t>
            </a:r>
            <a:r>
              <a:rPr b="0" i="1" lang="en-US" sz="2000" spc="-1" strike="noStrike">
                <a:solidFill>
                  <a:schemeClr val="dk1"/>
                </a:solidFill>
                <a:latin typeface="Calibri"/>
              </a:rPr>
              <a:t>a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can refer to a function and we can call the function through it, pretty neat.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0" name="Picture 2" descr=""/>
          <p:cNvPicPr/>
          <p:nvPr/>
        </p:nvPicPr>
        <p:blipFill>
          <a:blip r:embed="rId1"/>
          <a:stretch/>
        </p:blipFill>
        <p:spPr>
          <a:xfrm>
            <a:off x="762120" y="1219320"/>
            <a:ext cx="3507480" cy="1142280"/>
          </a:xfrm>
          <a:prstGeom prst="rect">
            <a:avLst/>
          </a:prstGeom>
          <a:ln w="9525">
            <a:noFill/>
          </a:ln>
        </p:spPr>
      </p:pic>
      <p:pic>
        <p:nvPicPr>
          <p:cNvPr id="161" name="Picture 3" descr=""/>
          <p:cNvPicPr/>
          <p:nvPr/>
        </p:nvPicPr>
        <p:blipFill>
          <a:blip r:embed="rId2"/>
          <a:stretch/>
        </p:blipFill>
        <p:spPr>
          <a:xfrm>
            <a:off x="380880" y="4419720"/>
            <a:ext cx="3580560" cy="213480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3200" spc="-1" strike="noStrike">
                <a:solidFill>
                  <a:schemeClr val="dk1"/>
                </a:solidFill>
                <a:latin typeface="Calibri"/>
              </a:rPr>
              <a:t>Namespace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228600" y="1600200"/>
            <a:ext cx="86860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1111" lnSpcReduction="10000"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chemeClr val="dk1"/>
                </a:solidFill>
                <a:latin typeface="Calibri"/>
              </a:rPr>
              <a:t>Namespace is a collection of names. 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chemeClr val="dk1"/>
                </a:solidFill>
                <a:latin typeface="Calibri"/>
              </a:rPr>
              <a:t>In Python, you can imagine a namespace as a mapping of every name, you have defined, to corresponding objects. 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chemeClr val="dk1"/>
                </a:solidFill>
                <a:latin typeface="Calibri"/>
              </a:rPr>
              <a:t>Different namespaces can co-exist at a given time but are completely isolated. 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chemeClr val="dk1"/>
                </a:solidFill>
                <a:latin typeface="Calibri"/>
              </a:rPr>
              <a:t>A namespace containing all the built-in names is created when we start the Python interpreter and exists as long we don't exit. 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3200" spc="-1" strike="noStrike">
                <a:solidFill>
                  <a:schemeClr val="dk1"/>
                </a:solidFill>
                <a:latin typeface="Calibri"/>
              </a:rPr>
              <a:t>This is the reason that built-in functions like id(), print() etc. are always available to us from any part of the program. 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IN" sz="3200" spc="-1" strike="noStrike">
                <a:solidFill>
                  <a:schemeClr val="dk1"/>
                </a:solidFill>
                <a:latin typeface="Calibri"/>
              </a:rPr>
              <a:t> 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76320" y="1600200"/>
            <a:ext cx="4494960" cy="5028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8333" lnSpcReduction="10000"/>
          </a:bodyPr>
          <a:p>
            <a:pPr marL="343080" indent="-343080" algn="just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chemeClr val="dk1"/>
                </a:solidFill>
                <a:latin typeface="Calibri"/>
              </a:rPr>
              <a:t>Each module creates its own global namespace.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chemeClr val="dk1"/>
                </a:solidFill>
                <a:latin typeface="Calibri"/>
              </a:rPr>
              <a:t>Since, these different namespaces are isolated, same name that may exist in different modules do not collide.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chemeClr val="dk1"/>
                </a:solidFill>
                <a:latin typeface="Calibri"/>
              </a:rPr>
              <a:t>Modules can have various functions and classes.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chemeClr val="dk1"/>
                </a:solidFill>
                <a:latin typeface="Calibri"/>
              </a:rPr>
              <a:t>A local namespace is created when a functions is called, which has all the names defined in it.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algn="just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IN" sz="2400" spc="-1" strike="noStrike">
                <a:solidFill>
                  <a:schemeClr val="dk1"/>
                </a:solidFill>
                <a:latin typeface="Calibri"/>
              </a:rPr>
              <a:t>Similar, is the case with class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6" name="Picture 2" descr=""/>
          <p:cNvPicPr/>
          <p:nvPr/>
        </p:nvPicPr>
        <p:blipFill>
          <a:blip r:embed="rId1"/>
          <a:stretch/>
        </p:blipFill>
        <p:spPr>
          <a:xfrm>
            <a:off x="4724280" y="1676520"/>
            <a:ext cx="4419000" cy="408600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562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2800" spc="-1" strike="noStrike">
                <a:solidFill>
                  <a:schemeClr val="dk1"/>
                </a:solidFill>
                <a:latin typeface="Calibri"/>
              </a:rPr>
              <a:t>Python Scope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152280" y="1219320"/>
            <a:ext cx="8686080" cy="510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343080" indent="-343080" defTabSz="91440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chemeClr val="dk1"/>
                </a:solidFill>
                <a:latin typeface="Calibri"/>
              </a:rPr>
              <a:t>Although there are various unique namespaces defined, we may not be able to access all of them from every part of the program. 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chemeClr val="dk1"/>
                </a:solidFill>
                <a:latin typeface="Calibri"/>
              </a:rPr>
              <a:t>The concept of scope comes into play. 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chemeClr val="dk1"/>
                </a:solidFill>
                <a:latin typeface="Calibri"/>
              </a:rPr>
              <a:t>Scope is the portion of the program from where a namespace can be accessed directly without any prefix. 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600" spc="-1" strike="noStrike">
                <a:solidFill>
                  <a:schemeClr val="dk1"/>
                </a:solidFill>
                <a:latin typeface="Calibri"/>
              </a:rPr>
              <a:t>At any given moment, there are at least three nested scopes.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514440" indent="-514440" defTabSz="91440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n-IN" sz="2600" spc="-1" strike="noStrike">
                <a:solidFill>
                  <a:schemeClr val="dk1"/>
                </a:solidFill>
                <a:latin typeface="Calibri"/>
              </a:rPr>
              <a:t>Scope of the current function which has local names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514440" indent="-514440" defTabSz="91440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n-IN" sz="2600" spc="-1" strike="noStrike">
                <a:solidFill>
                  <a:schemeClr val="dk1"/>
                </a:solidFill>
                <a:latin typeface="Calibri"/>
              </a:rPr>
              <a:t>Scope of the module which has global names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marL="514440" indent="-514440" defTabSz="914400">
              <a:lnSpc>
                <a:spcPct val="100000"/>
              </a:lnSpc>
              <a:spcBef>
                <a:spcPts val="519"/>
              </a:spcBef>
              <a:buClr>
                <a:srgbClr val="000000"/>
              </a:buClr>
              <a:buFont typeface="Calibri"/>
              <a:buAutoNum type="arabicPeriod"/>
            </a:pPr>
            <a:r>
              <a:rPr b="0" lang="en-IN" sz="2600" spc="-1" strike="noStrike">
                <a:solidFill>
                  <a:schemeClr val="dk1"/>
                </a:solidFill>
                <a:latin typeface="Calibri"/>
              </a:rPr>
              <a:t>Outermost scope which has built-in names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chemeClr val="dk1"/>
                </a:solidFill>
                <a:latin typeface="Calibri"/>
              </a:rPr>
              <a:t>When a reference is made inside a function, the name is searched in the local namespace, then in the global namespace and finally in the built-in namespace.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IN" sz="2400" spc="-1" strike="noStrike">
                <a:solidFill>
                  <a:schemeClr val="dk1"/>
                </a:solidFill>
                <a:latin typeface="Calibri"/>
              </a:rPr>
              <a:t>If there is a function inside another function, a new scope is nested inside the local scope.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76320"/>
            <a:ext cx="8228880" cy="791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3200" spc="-1" strike="noStrike">
                <a:solidFill>
                  <a:schemeClr val="dk1"/>
                </a:solidFill>
                <a:latin typeface="Calibri"/>
              </a:rPr>
              <a:t>Example of Scope and Namespace in Python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76320" y="3962520"/>
            <a:ext cx="8914680" cy="2742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62222" lnSpcReduction="10000"/>
          </a:bodyPr>
          <a:p>
            <a:pPr marL="343080"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i="1" lang="en-IN" sz="3200" spc="-1" strike="noStrike">
                <a:solidFill>
                  <a:schemeClr val="dk1"/>
                </a:solidFill>
                <a:latin typeface="Calibri"/>
              </a:rPr>
              <a:t>Here, the variable a is in the global namespace. Variable b is in the local namespace of outer_function() and c is in the nested local namespace of inner_function(). 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i="1" lang="en-IN" sz="3200" spc="-1" strike="noStrike">
                <a:solidFill>
                  <a:schemeClr val="dk1"/>
                </a:solidFill>
                <a:latin typeface="Calibri"/>
              </a:rPr>
              <a:t>When we are in inner_function(), c is local to us, b is nonlocal and a is global. We can read as well as assign new values to c but can only read b and c from inner_function(). 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i="1" lang="en-IN" sz="3200" spc="-1" strike="noStrike">
                <a:solidFill>
                  <a:schemeClr val="dk1"/>
                </a:solidFill>
                <a:latin typeface="Calibri"/>
              </a:rPr>
              <a:t>If we try to assign as a value to b, a new variable b is created in the local namespace which is different than the nonlocal b. Same thing happens when we assign a value to a.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3" name="Picture 3" descr=""/>
          <p:cNvPicPr/>
          <p:nvPr/>
        </p:nvPicPr>
        <p:blipFill>
          <a:blip r:embed="rId1"/>
          <a:stretch/>
        </p:blipFill>
        <p:spPr>
          <a:xfrm>
            <a:off x="914400" y="990720"/>
            <a:ext cx="4419000" cy="277524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/>
          </p:nvPr>
        </p:nvSpPr>
        <p:spPr>
          <a:xfrm>
            <a:off x="152280" y="5334120"/>
            <a:ext cx="8838360" cy="1370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68333" lnSpcReduction="10000"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If we declare </a:t>
            </a:r>
            <a:r>
              <a:rPr b="0" i="1" lang="en-US" sz="3200" spc="-1" strike="noStrike">
                <a:solidFill>
                  <a:schemeClr val="dk1"/>
                </a:solidFill>
                <a:latin typeface="Calibri"/>
              </a:rPr>
              <a:t>a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as global, all the reference and assignment go to the global </a:t>
            </a:r>
            <a:r>
              <a:rPr b="0" i="1" lang="en-US" sz="3200" spc="-1" strike="noStrike">
                <a:solidFill>
                  <a:schemeClr val="dk1"/>
                </a:solidFill>
                <a:latin typeface="Calibri"/>
              </a:rPr>
              <a:t>a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. 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In this program, three different variables </a:t>
            </a:r>
            <a:r>
              <a:rPr b="0" i="1" lang="en-US" sz="3200" spc="-1" strike="noStrike">
                <a:solidFill>
                  <a:schemeClr val="dk1"/>
                </a:solidFill>
                <a:latin typeface="Calibri"/>
              </a:rPr>
              <a:t>a</a:t>
            </a: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 are defined in separate namespaces and accessed accordingly. 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5" name="Picture 2" descr=""/>
          <p:cNvPicPr/>
          <p:nvPr/>
        </p:nvPicPr>
        <p:blipFill>
          <a:blip r:embed="rId1"/>
          <a:stretch/>
        </p:blipFill>
        <p:spPr>
          <a:xfrm>
            <a:off x="304920" y="609480"/>
            <a:ext cx="4037760" cy="4465800"/>
          </a:xfrm>
          <a:prstGeom prst="rect">
            <a:avLst/>
          </a:prstGeom>
          <a:ln w="9525">
            <a:noFill/>
          </a:ln>
        </p:spPr>
      </p:pic>
      <p:sp>
        <p:nvSpPr>
          <p:cNvPr id="176" name="PlaceHolder 2"/>
          <p:cNvSpPr>
            <a:spLocks noGrp="1"/>
          </p:cNvSpPr>
          <p:nvPr>
            <p:ph type="title"/>
          </p:nvPr>
        </p:nvSpPr>
        <p:spPr>
          <a:xfrm>
            <a:off x="457200" y="76320"/>
            <a:ext cx="8228880" cy="45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87222" lnSpcReduction="10000"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IN" sz="3200" spc="-1" strike="noStrike">
                <a:solidFill>
                  <a:schemeClr val="dk1"/>
                </a:solidFill>
                <a:latin typeface="Calibri"/>
              </a:rPr>
              <a:t>Example of Scope and Namespace in Python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Rectangle 5"/>
          <p:cNvSpPr/>
          <p:nvPr/>
        </p:nvSpPr>
        <p:spPr>
          <a:xfrm>
            <a:off x="304920" y="609480"/>
            <a:ext cx="4114080" cy="3199680"/>
          </a:xfrm>
          <a:prstGeom prst="rect">
            <a:avLst/>
          </a:prstGeom>
          <a:noFill/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78" name="Rectangle 6"/>
          <p:cNvSpPr/>
          <p:nvPr/>
        </p:nvSpPr>
        <p:spPr>
          <a:xfrm>
            <a:off x="1143000" y="1371600"/>
            <a:ext cx="3123360" cy="1142280"/>
          </a:xfrm>
          <a:prstGeom prst="rect">
            <a:avLst/>
          </a:prstGeom>
          <a:noFill/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79" name="TextBox 7"/>
          <p:cNvSpPr/>
          <p:nvPr/>
        </p:nvSpPr>
        <p:spPr>
          <a:xfrm>
            <a:off x="5166720" y="2362320"/>
            <a:ext cx="854280" cy="210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a=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a= 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a= 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TextBox 9"/>
          <p:cNvSpPr/>
          <p:nvPr/>
        </p:nvSpPr>
        <p:spPr>
          <a:xfrm>
            <a:off x="7148160" y="2438280"/>
            <a:ext cx="981000" cy="210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a=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a=  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a= 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096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chemeClr val="dk1"/>
                </a:solidFill>
                <a:latin typeface="Calibri"/>
              </a:rPr>
              <a:t>Working with Date &amp; Time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A Python program can handle date and time in several ways.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Converting between date formats is a common task for computers.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Python's  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datetime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 and 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time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 modules help track dates and times.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2" name="Picture 2" descr=""/>
          <p:cNvPicPr/>
          <p:nvPr/>
        </p:nvPicPr>
        <p:blipFill>
          <a:blip r:embed="rId1"/>
          <a:stretch/>
        </p:blipFill>
        <p:spPr>
          <a:xfrm>
            <a:off x="914400" y="1752480"/>
            <a:ext cx="3276000" cy="4168080"/>
          </a:xfrm>
          <a:prstGeom prst="rect">
            <a:avLst/>
          </a:prstGeom>
          <a:ln w="9525">
            <a:noFill/>
          </a:ln>
        </p:spPr>
      </p:pic>
      <p:sp>
        <p:nvSpPr>
          <p:cNvPr id="183" name="Rectangle 4"/>
          <p:cNvSpPr/>
          <p:nvPr/>
        </p:nvSpPr>
        <p:spPr>
          <a:xfrm>
            <a:off x="4572000" y="4885200"/>
            <a:ext cx="3504600" cy="15523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i="1" lang="en-US" sz="2400" spc="-1" strike="noStrike">
                <a:solidFill>
                  <a:schemeClr val="dk1"/>
                </a:solidFill>
                <a:latin typeface="Arial"/>
              </a:rPr>
              <a:t>Here, all reference and assignment are to the global a due to the use of keyword </a:t>
            </a:r>
            <a:r>
              <a:rPr b="1" i="1" lang="en-US" sz="2400" spc="-1" strike="noStrike">
                <a:solidFill>
                  <a:schemeClr val="dk1"/>
                </a:solidFill>
                <a:latin typeface="Arial Unicode MS"/>
              </a:rPr>
              <a:t>global</a:t>
            </a:r>
            <a:r>
              <a:rPr b="1" i="1" lang="en-US" sz="2400" spc="-1" strike="noStrike">
                <a:solidFill>
                  <a:schemeClr val="dk1"/>
                </a:solidFill>
                <a:latin typeface="Arial"/>
              </a:rPr>
              <a:t>.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400" spc="-1" strike="noStrike">
                <a:solidFill>
                  <a:schemeClr val="dk1"/>
                </a:solidFill>
                <a:latin typeface="Calibri"/>
              </a:rPr>
              <a:t>Python Objects and Class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subTitle"/>
          </p:nvPr>
        </p:nvSpPr>
        <p:spPr>
          <a:xfrm>
            <a:off x="533520" y="3886200"/>
            <a:ext cx="8305200" cy="175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ctr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- By Nimesh Kumar Dagur,CDAC Noida, India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8880" cy="562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Python Objects and Class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/>
          </p:nvPr>
        </p:nvSpPr>
        <p:spPr>
          <a:xfrm>
            <a:off x="152280" y="838080"/>
            <a:ext cx="8838360" cy="5866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6666"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Python is an object oriented programming language.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Unlike procedure oriented programming, in which the main emphasis is on functions, object oriented programming stress on objects.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Object is simply a collection of data (variables) and methods (functions) that act on those data.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Class is a blueprint for the object.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We can think of class like a sketch (prototype) of a house.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It contains all the details about the floors, doors, windows etc.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Based on these descriptions we build the house.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House is the object.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As, many houses can be made from a description, we can create many objects from a class.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An object is also called an instance of a class and the process of creating this object is called instantiation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ctangle 3"/>
          <p:cNvSpPr/>
          <p:nvPr/>
        </p:nvSpPr>
        <p:spPr>
          <a:xfrm>
            <a:off x="533520" y="1981080"/>
            <a:ext cx="2437560" cy="3504600"/>
          </a:xfrm>
          <a:prstGeom prst="rect">
            <a:avLst/>
          </a:prstGeom>
          <a:noFill/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89" name="TextBox 4"/>
          <p:cNvSpPr/>
          <p:nvPr/>
        </p:nvSpPr>
        <p:spPr>
          <a:xfrm>
            <a:off x="768960" y="2133720"/>
            <a:ext cx="1467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Class : Person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0" name="Straight Connector 6"/>
          <p:cNvCxnSpPr/>
          <p:nvPr/>
        </p:nvCxnSpPr>
        <p:spPr>
          <a:xfrm>
            <a:off x="457200" y="2514600"/>
            <a:ext cx="2515320" cy="2160"/>
          </a:xfrm>
          <a:prstGeom prst="straightConnector1">
            <a:avLst/>
          </a:prstGeom>
          <a:ln w="0">
            <a:solidFill>
              <a:srgbClr val="4a7ebb"/>
            </a:solidFill>
          </a:ln>
        </p:spPr>
      </p:cxnSp>
      <p:sp>
        <p:nvSpPr>
          <p:cNvPr id="191" name="TextBox 7"/>
          <p:cNvSpPr/>
          <p:nvPr/>
        </p:nvSpPr>
        <p:spPr>
          <a:xfrm>
            <a:off x="688320" y="2666880"/>
            <a:ext cx="650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state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2" name="Straight Connector 9"/>
          <p:cNvCxnSpPr/>
          <p:nvPr/>
        </p:nvCxnSpPr>
        <p:spPr>
          <a:xfrm>
            <a:off x="533160" y="4190760"/>
            <a:ext cx="2439360" cy="2520"/>
          </a:xfrm>
          <a:prstGeom prst="straightConnector1">
            <a:avLst/>
          </a:prstGeom>
          <a:ln w="0">
            <a:solidFill>
              <a:srgbClr val="4a7ebb"/>
            </a:solidFill>
          </a:ln>
        </p:spPr>
      </p:cxnSp>
      <p:sp>
        <p:nvSpPr>
          <p:cNvPr id="193" name="TextBox 10"/>
          <p:cNvSpPr/>
          <p:nvPr/>
        </p:nvSpPr>
        <p:spPr>
          <a:xfrm>
            <a:off x="537480" y="4191120"/>
            <a:ext cx="1018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behavior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TextBox 11"/>
          <p:cNvSpPr/>
          <p:nvPr/>
        </p:nvSpPr>
        <p:spPr>
          <a:xfrm>
            <a:off x="767880" y="3048120"/>
            <a:ext cx="114552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Name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Sex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Profession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TextBox 12"/>
          <p:cNvSpPr/>
          <p:nvPr/>
        </p:nvSpPr>
        <p:spPr>
          <a:xfrm>
            <a:off x="920160" y="4648320"/>
            <a:ext cx="8438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Work()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Study()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6" name="Straight Arrow Connector 14"/>
          <p:cNvCxnSpPr/>
          <p:nvPr/>
        </p:nvCxnSpPr>
        <p:spPr>
          <a:xfrm flipV="1">
            <a:off x="2971800" y="1371600"/>
            <a:ext cx="2819880" cy="1753200"/>
          </a:xfrm>
          <a:prstGeom prst="straightConnector1">
            <a:avLst/>
          </a:prstGeom>
          <a:ln w="0">
            <a:solidFill>
              <a:srgbClr val="4a7ebb"/>
            </a:solidFill>
            <a:tailEnd len="med" type="arrow" w="med"/>
          </a:ln>
        </p:spPr>
      </p:cxnSp>
      <p:sp>
        <p:nvSpPr>
          <p:cNvPr id="197" name="Rectangle 15"/>
          <p:cNvSpPr/>
          <p:nvPr/>
        </p:nvSpPr>
        <p:spPr>
          <a:xfrm>
            <a:off x="6095880" y="152280"/>
            <a:ext cx="2437560" cy="3199680"/>
          </a:xfrm>
          <a:prstGeom prst="rect">
            <a:avLst/>
          </a:prstGeom>
          <a:noFill/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98" name="TextBox 16"/>
          <p:cNvSpPr/>
          <p:nvPr/>
        </p:nvSpPr>
        <p:spPr>
          <a:xfrm>
            <a:off x="6329880" y="304920"/>
            <a:ext cx="973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Object 1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9" name="Straight Connector 17"/>
          <p:cNvCxnSpPr/>
          <p:nvPr/>
        </p:nvCxnSpPr>
        <p:spPr>
          <a:xfrm>
            <a:off x="6019560" y="685800"/>
            <a:ext cx="2515320" cy="2160"/>
          </a:xfrm>
          <a:prstGeom prst="straightConnector1">
            <a:avLst/>
          </a:prstGeom>
          <a:ln w="0">
            <a:solidFill>
              <a:srgbClr val="4a7ebb"/>
            </a:solidFill>
          </a:ln>
        </p:spPr>
      </p:cxnSp>
      <p:cxnSp>
        <p:nvCxnSpPr>
          <p:cNvPr id="200" name="Straight Connector 19"/>
          <p:cNvCxnSpPr/>
          <p:nvPr/>
        </p:nvCxnSpPr>
        <p:spPr>
          <a:xfrm>
            <a:off x="6095880" y="1828800"/>
            <a:ext cx="2439000" cy="2160"/>
          </a:xfrm>
          <a:prstGeom prst="straightConnector1">
            <a:avLst/>
          </a:prstGeom>
          <a:ln w="0">
            <a:solidFill>
              <a:srgbClr val="4a7ebb"/>
            </a:solidFill>
          </a:ln>
        </p:spPr>
      </p:cxnSp>
      <p:sp>
        <p:nvSpPr>
          <p:cNvPr id="201" name="TextBox 21"/>
          <p:cNvSpPr/>
          <p:nvPr/>
        </p:nvSpPr>
        <p:spPr>
          <a:xfrm>
            <a:off x="6260040" y="838080"/>
            <a:ext cx="208116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Name: Abhishek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Sex: Male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Profession: engineer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TextBox 22"/>
          <p:cNvSpPr/>
          <p:nvPr/>
        </p:nvSpPr>
        <p:spPr>
          <a:xfrm>
            <a:off x="6248520" y="1905120"/>
            <a:ext cx="213300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Work():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works as engineer in xyz company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Study():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study 15 hrs a week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Rectangle 25"/>
          <p:cNvSpPr/>
          <p:nvPr/>
        </p:nvSpPr>
        <p:spPr>
          <a:xfrm>
            <a:off x="6248520" y="3505320"/>
            <a:ext cx="2437560" cy="3199680"/>
          </a:xfrm>
          <a:prstGeom prst="rect">
            <a:avLst/>
          </a:prstGeom>
          <a:noFill/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04" name="TextBox 26"/>
          <p:cNvSpPr/>
          <p:nvPr/>
        </p:nvSpPr>
        <p:spPr>
          <a:xfrm>
            <a:off x="6482520" y="3657600"/>
            <a:ext cx="973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Object 2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5" name="Straight Connector 27"/>
          <p:cNvCxnSpPr/>
          <p:nvPr/>
        </p:nvCxnSpPr>
        <p:spPr>
          <a:xfrm>
            <a:off x="6172200" y="4038480"/>
            <a:ext cx="2515320" cy="2160"/>
          </a:xfrm>
          <a:prstGeom prst="straightConnector1">
            <a:avLst/>
          </a:prstGeom>
          <a:ln w="0">
            <a:solidFill>
              <a:srgbClr val="4a7ebb"/>
            </a:solidFill>
          </a:ln>
        </p:spPr>
      </p:cxnSp>
      <p:cxnSp>
        <p:nvCxnSpPr>
          <p:cNvPr id="206" name="Straight Connector 28"/>
          <p:cNvCxnSpPr/>
          <p:nvPr/>
        </p:nvCxnSpPr>
        <p:spPr>
          <a:xfrm>
            <a:off x="6248160" y="5181480"/>
            <a:ext cx="2439360" cy="2160"/>
          </a:xfrm>
          <a:prstGeom prst="straightConnector1">
            <a:avLst/>
          </a:prstGeom>
          <a:ln w="0">
            <a:solidFill>
              <a:srgbClr val="4a7ebb"/>
            </a:solidFill>
          </a:ln>
        </p:spPr>
      </p:cxnSp>
      <p:sp>
        <p:nvSpPr>
          <p:cNvPr id="207" name="TextBox 29"/>
          <p:cNvSpPr/>
          <p:nvPr/>
        </p:nvSpPr>
        <p:spPr>
          <a:xfrm>
            <a:off x="6411240" y="4191120"/>
            <a:ext cx="186948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Name: Abhishikha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Sex: Female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Profession: doctor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TextBox 30"/>
          <p:cNvSpPr/>
          <p:nvPr/>
        </p:nvSpPr>
        <p:spPr>
          <a:xfrm>
            <a:off x="6400800" y="5181480"/>
            <a:ext cx="213300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Work():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works as doctor in xyz hospital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Study():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study 17 hrs a week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9" name="Straight Arrow Connector 32"/>
          <p:cNvCxnSpPr/>
          <p:nvPr/>
        </p:nvCxnSpPr>
        <p:spPr>
          <a:xfrm>
            <a:off x="2895480" y="3124080"/>
            <a:ext cx="3353400" cy="1220040"/>
          </a:xfrm>
          <a:prstGeom prst="straightConnector1">
            <a:avLst/>
          </a:prstGeom>
          <a:ln w="0">
            <a:solidFill>
              <a:srgbClr val="4a7ebb"/>
            </a:solidFill>
            <a:tailEnd len="med" type="arrow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562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Defining a Class in Python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152280" y="990720"/>
            <a:ext cx="8762400" cy="2590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Like function definitions begin with the keyword def, in Python, we define a class using the keyword class.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The first string is called docstring and has a brief description about the class.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Although not mandatory, this is recommended.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Class definition: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2" name="Picture 2" descr=""/>
          <p:cNvPicPr/>
          <p:nvPr/>
        </p:nvPicPr>
        <p:blipFill>
          <a:blip r:embed="rId1"/>
          <a:stretch/>
        </p:blipFill>
        <p:spPr>
          <a:xfrm>
            <a:off x="990720" y="3657600"/>
            <a:ext cx="7095240" cy="87300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A class creates a new local namespace where all its attributes are defines.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Attributes may be data or functions.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There are also special attributes in it that begins with double underscores (__).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For example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, __doc__ gives us the docstring of that class.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As soon as we define a class, a new class object is created with the same name.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This class object allows us to access the different attributes as well as to instantiate new objects of that class.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6" name="Picture 2" descr=""/>
          <p:cNvPicPr/>
          <p:nvPr/>
        </p:nvPicPr>
        <p:blipFill>
          <a:blip r:embed="rId1"/>
          <a:stretch/>
        </p:blipFill>
        <p:spPr>
          <a:xfrm>
            <a:off x="609480" y="1600200"/>
            <a:ext cx="6857280" cy="495612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562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Creating an Object in Python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152280" y="1143000"/>
            <a:ext cx="8838360" cy="5562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3333"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Class object could be used to access different attributes.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It can also be used to create new object instances (instantiation) of that class.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The procedure to create an object is similar to a function call.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This will create a new instance object named </a:t>
            </a:r>
            <a:r>
              <a:rPr b="0" i="1" lang="en-US" sz="2400" spc="-1" strike="noStrike">
                <a:solidFill>
                  <a:schemeClr val="dk1"/>
                </a:solidFill>
                <a:latin typeface="Calibri"/>
              </a:rPr>
              <a:t>ob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.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We can access attributes of objects using the object name prefix.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Attributes may be data or method.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Method of an object are corresponding functions of that class.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Any function object that is a class attribute defines a method for objects of that class.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This means to say, since MyClass.func is a function, ob.func will be a method object.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9" name="Picture 2" descr=""/>
          <p:cNvPicPr/>
          <p:nvPr/>
        </p:nvPicPr>
        <p:blipFill>
          <a:blip r:embed="rId1"/>
          <a:stretch/>
        </p:blipFill>
        <p:spPr>
          <a:xfrm>
            <a:off x="2286000" y="2895480"/>
            <a:ext cx="3941640" cy="53280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/>
          </p:nvPr>
        </p:nvSpPr>
        <p:spPr>
          <a:xfrm>
            <a:off x="457200" y="4952880"/>
            <a:ext cx="8228880" cy="1172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1" name="Picture 3" descr=""/>
          <p:cNvPicPr/>
          <p:nvPr/>
        </p:nvPicPr>
        <p:blipFill>
          <a:blip r:embed="rId1"/>
          <a:stretch/>
        </p:blipFill>
        <p:spPr>
          <a:xfrm>
            <a:off x="76320" y="838080"/>
            <a:ext cx="8914680" cy="2208960"/>
          </a:xfrm>
          <a:prstGeom prst="rect">
            <a:avLst/>
          </a:prstGeom>
          <a:ln w="9525">
            <a:noFill/>
          </a:ln>
        </p:spPr>
      </p:pic>
      <p:sp>
        <p:nvSpPr>
          <p:cNvPr id="222" name="Right Arrow 4"/>
          <p:cNvSpPr/>
          <p:nvPr/>
        </p:nvSpPr>
        <p:spPr>
          <a:xfrm>
            <a:off x="1676520" y="2590920"/>
            <a:ext cx="227880" cy="756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-6840" bIns="-684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23" name="TextBox 5"/>
          <p:cNvSpPr/>
          <p:nvPr/>
        </p:nvSpPr>
        <p:spPr>
          <a:xfrm>
            <a:off x="1991520" y="2438280"/>
            <a:ext cx="1780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MyClass.func(ob)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152280" y="1600200"/>
            <a:ext cx="8838360" cy="5104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7222" lnSpcReduction="10000"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You may have notices the </a:t>
            </a:r>
            <a:r>
              <a:rPr b="0" i="1" lang="en-US" sz="2400" spc="-1" strike="noStrike">
                <a:solidFill>
                  <a:schemeClr val="dk1"/>
                </a:solidFill>
                <a:latin typeface="Calibri"/>
              </a:rPr>
              <a:t>self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 parameter in function definition inside the class.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But we called the method simply as ob.func() without any arguments. It still worked.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This is because, whenever an object calls its method, the object itself is pass as the first argument.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So, ob.func() translates into MyClass.func(ob).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In general, calling a method with a list of n arguments is equivalent to calling the corresponding function with an argument list that is created by inserting the method's object before the first argument.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For these reasons, the first argument of the function in class must be the object itself.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This is conventionally called </a:t>
            </a:r>
            <a:r>
              <a:rPr b="0" i="1" lang="en-US" sz="2400" spc="-1" strike="noStrike">
                <a:solidFill>
                  <a:schemeClr val="dk1"/>
                </a:solidFill>
                <a:latin typeface="Calibri"/>
              </a:rPr>
              <a:t>self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.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It can be named otherwise but we highly recommend to follow the convention.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562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Date and time: datetime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152280" y="1219320"/>
            <a:ext cx="8762400" cy="5333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3333"/>
          </a:bodyPr>
          <a:p>
            <a:pPr marL="34308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i="1" lang="en-US" sz="2400" spc="-1" strike="noStrike">
                <a:solidFill>
                  <a:schemeClr val="dk1"/>
                </a:solidFill>
                <a:latin typeface="Calibri"/>
              </a:rPr>
              <a:t>     </a:t>
            </a:r>
            <a:r>
              <a:rPr b="1" i="1" lang="en-US" sz="2400" spc="-1" strike="noStrike">
                <a:solidFill>
                  <a:schemeClr val="dk1"/>
                </a:solidFill>
                <a:latin typeface="Calibri"/>
              </a:rPr>
              <a:t>The datetime module provides us with objects which we can use to store information about dates and times: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ff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ff0000"/>
                </a:solidFill>
                <a:latin typeface="Calibri"/>
              </a:rPr>
              <a:t>datetime.date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 is used to create dates which are not associated with a time.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ff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ff0000"/>
                </a:solidFill>
                <a:latin typeface="Calibri"/>
              </a:rPr>
              <a:t>datetime.time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 is used for times which are independent of a date.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ff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ff0000"/>
                </a:solidFill>
                <a:latin typeface="Calibri"/>
              </a:rPr>
              <a:t>datetime.datetime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 is used for objects which have both a date and a time.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ff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US" sz="2400" spc="-1" strike="noStrike">
                <a:solidFill>
                  <a:srgbClr val="ff0000"/>
                </a:solidFill>
                <a:latin typeface="Calibri"/>
              </a:rPr>
              <a:t>datetime.timedelta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 objects store </a:t>
            </a:r>
            <a:r>
              <a:rPr b="0" i="1" lang="en-US" sz="2400" spc="-1" strike="noStrike">
                <a:solidFill>
                  <a:schemeClr val="dk1"/>
                </a:solidFill>
                <a:latin typeface="Calibri"/>
              </a:rPr>
              <a:t>differences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 between dates or datetimes – if we subtract one datetime from another, the result will be a timedelta.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We can query these objects for a particular component (like the year, month, hour or minute), perform arithmetic on them, and extract printable string versions from them if we need to display them.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Picture 4" descr=""/>
          <p:cNvPicPr/>
          <p:nvPr/>
        </p:nvPicPr>
        <p:blipFill>
          <a:blip r:embed="rId1"/>
          <a:stretch/>
        </p:blipFill>
        <p:spPr>
          <a:xfrm>
            <a:off x="304920" y="685800"/>
            <a:ext cx="7314480" cy="597528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8880" cy="639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Constructors in Python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152280" y="838080"/>
            <a:ext cx="8838360" cy="4723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Class functions that begins with double underscore (__) are called special functions as they have special meaning.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Of one particular interest is the 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__init__() 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function.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This special function gets called whenever a new object of that class is instantiated.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This type of function is also called constructors in Object Oriented Programming (OOP).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We normally use it to initialize all the variables.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/>
          </p:nvPr>
        </p:nvSpPr>
        <p:spPr>
          <a:xfrm>
            <a:off x="228600" y="4267080"/>
            <a:ext cx="8762400" cy="1858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In the above example, we define a new class to represent complex numbers.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It has two functions, 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__init__() 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to initialize the variables (defaults to zero) and 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getData() 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to display the number properly.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0" name="Picture 2" descr=""/>
          <p:cNvPicPr/>
          <p:nvPr/>
        </p:nvPicPr>
        <p:blipFill>
          <a:blip r:embed="rId1"/>
          <a:stretch/>
        </p:blipFill>
        <p:spPr>
          <a:xfrm>
            <a:off x="211680" y="990720"/>
            <a:ext cx="8703000" cy="2666160"/>
          </a:xfrm>
          <a:prstGeom prst="rect">
            <a:avLst/>
          </a:prstGeom>
          <a:ln w="9525">
            <a:noFill/>
          </a:ln>
        </p:spPr>
      </p:pic>
      <p:sp>
        <p:nvSpPr>
          <p:cNvPr id="231" name="PlaceHolder 2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8880" cy="639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Constructors in Python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/>
          </p:nvPr>
        </p:nvSpPr>
        <p:spPr>
          <a:xfrm>
            <a:off x="152280" y="4572000"/>
            <a:ext cx="8838360" cy="2056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An interesting thing to note in the above step is that attributes of an object can be created on the fly.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We created a new attribute </a:t>
            </a:r>
            <a:r>
              <a:rPr b="0" i="1" lang="en-US" sz="2400" spc="-1" strike="noStrike">
                <a:solidFill>
                  <a:schemeClr val="dk1"/>
                </a:solidFill>
                <a:latin typeface="Calibri"/>
              </a:rPr>
              <a:t>attr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 for object </a:t>
            </a:r>
            <a:r>
              <a:rPr b="0" i="1" lang="en-US" sz="2400" spc="-1" strike="noStrike">
                <a:solidFill>
                  <a:schemeClr val="dk1"/>
                </a:solidFill>
                <a:latin typeface="Calibri"/>
              </a:rPr>
              <a:t>c2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 and we read it as well.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But this did not create that attribute for object </a:t>
            </a:r>
            <a:r>
              <a:rPr b="0" i="1" lang="en-US" sz="2400" spc="-1" strike="noStrike">
                <a:solidFill>
                  <a:schemeClr val="dk1"/>
                </a:solidFill>
                <a:latin typeface="Calibri"/>
              </a:rPr>
              <a:t>c1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3" name="Picture 2" descr=""/>
          <p:cNvPicPr/>
          <p:nvPr/>
        </p:nvPicPr>
        <p:blipFill>
          <a:blip r:embed="rId1"/>
          <a:stretch/>
        </p:blipFill>
        <p:spPr>
          <a:xfrm>
            <a:off x="228600" y="304920"/>
            <a:ext cx="8626680" cy="388548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486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96666"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Deleting Attributes and Objects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152280" y="990720"/>
            <a:ext cx="8838360" cy="761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3333"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Any attribute of an object can be deleted anytime, using the del statement.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6" name="Picture 2" descr=""/>
          <p:cNvPicPr/>
          <p:nvPr/>
        </p:nvPicPr>
        <p:blipFill>
          <a:blip r:embed="rId1"/>
          <a:stretch/>
        </p:blipFill>
        <p:spPr>
          <a:xfrm>
            <a:off x="76320" y="1828800"/>
            <a:ext cx="8907120" cy="396180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/>
          </p:nvPr>
        </p:nvSpPr>
        <p:spPr>
          <a:xfrm>
            <a:off x="380880" y="1066680"/>
            <a:ext cx="8228880" cy="45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We can even delete the object itself, using the del statement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486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96666"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Deleting Attributes and Objects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9" name="Picture 2" descr=""/>
          <p:cNvPicPr/>
          <p:nvPr/>
        </p:nvPicPr>
        <p:blipFill>
          <a:blip r:embed="rId1"/>
          <a:stretch/>
        </p:blipFill>
        <p:spPr>
          <a:xfrm>
            <a:off x="1523880" y="1676520"/>
            <a:ext cx="5684040" cy="220896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/>
          </p:nvPr>
        </p:nvSpPr>
        <p:spPr>
          <a:xfrm>
            <a:off x="152280" y="762120"/>
            <a:ext cx="8762400" cy="3351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When we do c1 = ComplexNumber(1,3), a new instance object is created in memory and the name </a:t>
            </a:r>
            <a:r>
              <a:rPr b="0" i="1" lang="en-US" sz="2400" spc="-1" strike="noStrike">
                <a:solidFill>
                  <a:schemeClr val="dk1"/>
                </a:solidFill>
                <a:latin typeface="Calibri"/>
              </a:rPr>
              <a:t>c1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 binds with it.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On the command del c1, this binding is removed and the name </a:t>
            </a:r>
            <a:r>
              <a:rPr b="0" i="1" lang="en-US" sz="2400" spc="-1" strike="noStrike">
                <a:solidFill>
                  <a:schemeClr val="dk1"/>
                </a:solidFill>
                <a:latin typeface="Calibri"/>
              </a:rPr>
              <a:t>c1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 is deleted from the corresponding namespace.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The object however continues to exist in memory and if no other name is bound to it, it is later automatically destroyed.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This automatic destruction of unreferenced objects in Python is also called 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garbage collection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1" name="Picture 2" descr=""/>
          <p:cNvPicPr/>
          <p:nvPr/>
        </p:nvPicPr>
        <p:blipFill>
          <a:blip r:embed="rId1"/>
          <a:stretch/>
        </p:blipFill>
        <p:spPr>
          <a:xfrm>
            <a:off x="1676520" y="4191120"/>
            <a:ext cx="5257080" cy="2522160"/>
          </a:xfrm>
          <a:prstGeom prst="rect">
            <a:avLst/>
          </a:prstGeom>
          <a:ln w="9525">
            <a:noFill/>
          </a:ln>
        </p:spPr>
      </p:pic>
      <p:sp>
        <p:nvSpPr>
          <p:cNvPr id="242" name="PlaceHolder 2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486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96666"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Deleting Attributes and Objects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76320" y="46080"/>
            <a:ext cx="1523160" cy="562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Example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/>
          </p:nvPr>
        </p:nvSpPr>
        <p:spPr>
          <a:xfrm>
            <a:off x="152280" y="4267080"/>
            <a:ext cx="8838360" cy="2437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The variable </a:t>
            </a:r>
            <a:r>
              <a:rPr b="1" i="1" lang="en-US" sz="1800" spc="-1" strike="noStrike">
                <a:solidFill>
                  <a:schemeClr val="dk1"/>
                </a:solidFill>
                <a:latin typeface="Calibri"/>
              </a:rPr>
              <a:t>empCount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 is a class variable whose value is shared among all instances of a this class.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The first method</a:t>
            </a: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1" i="1" lang="en-US" sz="1800" spc="-1" strike="noStrike">
                <a:solidFill>
                  <a:schemeClr val="dk1"/>
                </a:solidFill>
                <a:latin typeface="Calibri"/>
              </a:rPr>
              <a:t>__init__()</a:t>
            </a: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 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is a special method, which is called class constructor or initialization method that Python calls when you create a new instance of this class.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You declare other class methods like normal functions with the exception that the first argument to each method is </a:t>
            </a:r>
            <a:r>
              <a:rPr b="0" i="1" lang="en-US" sz="1800" spc="-1" strike="noStrike">
                <a:solidFill>
                  <a:schemeClr val="dk1"/>
                </a:solidFill>
                <a:latin typeface="Calibri"/>
              </a:rPr>
              <a:t>self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.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Python adds the </a:t>
            </a:r>
            <a:r>
              <a:rPr b="0" i="1" lang="en-US" sz="1800" spc="-1" strike="noStrike">
                <a:solidFill>
                  <a:schemeClr val="dk1"/>
                </a:solidFill>
                <a:latin typeface="Calibri"/>
              </a:rPr>
              <a:t>self</a:t>
            </a: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 argument to the list for you; you do not need to include it when you call the methods.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5" name="Picture 2" descr=""/>
          <p:cNvPicPr/>
          <p:nvPr/>
        </p:nvPicPr>
        <p:blipFill>
          <a:blip r:embed="rId1"/>
          <a:stretch/>
        </p:blipFill>
        <p:spPr>
          <a:xfrm>
            <a:off x="1562040" y="152280"/>
            <a:ext cx="7387560" cy="396180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Picture 2" descr=""/>
          <p:cNvPicPr/>
          <p:nvPr/>
        </p:nvPicPr>
        <p:blipFill>
          <a:blip r:embed="rId1"/>
          <a:stretch/>
        </p:blipFill>
        <p:spPr>
          <a:xfrm>
            <a:off x="152280" y="609480"/>
            <a:ext cx="6171480" cy="5087520"/>
          </a:xfrm>
          <a:prstGeom prst="rect">
            <a:avLst/>
          </a:prstGeom>
          <a:ln w="9525">
            <a:noFill/>
          </a:ln>
        </p:spPr>
      </p:pic>
      <p:pic>
        <p:nvPicPr>
          <p:cNvPr id="247" name="Picture 3" descr=""/>
          <p:cNvPicPr/>
          <p:nvPr/>
        </p:nvPicPr>
        <p:blipFill>
          <a:blip r:embed="rId2"/>
          <a:stretch/>
        </p:blipFill>
        <p:spPr>
          <a:xfrm>
            <a:off x="6095880" y="5943600"/>
            <a:ext cx="2742480" cy="664560"/>
          </a:xfrm>
          <a:prstGeom prst="rect">
            <a:avLst/>
          </a:prstGeom>
          <a:ln w="9525">
            <a:noFill/>
          </a:ln>
        </p:spPr>
      </p:pic>
      <p:cxnSp>
        <p:nvCxnSpPr>
          <p:cNvPr id="248" name="Elbow Connector 6"/>
          <p:cNvCxnSpPr/>
          <p:nvPr/>
        </p:nvCxnSpPr>
        <p:spPr>
          <a:xfrm flipH="1" flipV="1" rot="10800000">
            <a:off x="6247800" y="5409720"/>
            <a:ext cx="610560" cy="610200"/>
          </a:xfrm>
          <a:prstGeom prst="bentConnector3">
            <a:avLst>
              <a:gd name="adj1" fmla="val -471"/>
            </a:avLst>
          </a:prstGeom>
          <a:ln w="0">
            <a:solidFill>
              <a:srgbClr val="c0504d"/>
            </a:solidFill>
            <a:tailEnd len="med" type="arrow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buNone/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304920" y="1600200"/>
            <a:ext cx="8686080" cy="837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You can add, remove, or modify attributes of classes and objects at any time.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1" name="Picture 2" descr=""/>
          <p:cNvPicPr/>
          <p:nvPr/>
        </p:nvPicPr>
        <p:blipFill>
          <a:blip r:embed="rId1"/>
          <a:stretch/>
        </p:blipFill>
        <p:spPr>
          <a:xfrm>
            <a:off x="1143000" y="2819520"/>
            <a:ext cx="6836040" cy="129456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533520" y="152280"/>
            <a:ext cx="8228880" cy="456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89999"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Date Formats:  strftime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152280" y="762120"/>
            <a:ext cx="8838360" cy="380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3888"/>
          </a:bodyPr>
          <a:p>
            <a:pPr marL="34308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Examples are based on datetime.datetime(2013, 9, 3, 9, 6, 5)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1" name="Picture 2" descr=""/>
          <p:cNvPicPr/>
          <p:nvPr/>
        </p:nvPicPr>
        <p:blipFill>
          <a:blip r:embed="rId1"/>
          <a:stretch/>
        </p:blipFill>
        <p:spPr>
          <a:xfrm>
            <a:off x="228600" y="1219320"/>
            <a:ext cx="8305200" cy="5472720"/>
          </a:xfrm>
          <a:prstGeom prst="rect">
            <a:avLst/>
          </a:prstGeom>
          <a:ln w="9525">
            <a:noFill/>
          </a:ln>
        </p:spPr>
      </p:pic>
      <p:sp>
        <p:nvSpPr>
          <p:cNvPr id="132" name="Rectangle 4"/>
          <p:cNvSpPr/>
          <p:nvPr/>
        </p:nvSpPr>
        <p:spPr>
          <a:xfrm>
            <a:off x="0" y="3657600"/>
            <a:ext cx="8762400" cy="38016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33" name="Rectangle 5"/>
          <p:cNvSpPr/>
          <p:nvPr/>
        </p:nvSpPr>
        <p:spPr>
          <a:xfrm>
            <a:off x="0" y="5334120"/>
            <a:ext cx="8914680" cy="380160"/>
          </a:xfrm>
          <a:prstGeom prst="rect">
            <a:avLst/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Picture 2" descr=""/>
          <p:cNvPicPr/>
          <p:nvPr/>
        </p:nvPicPr>
        <p:blipFill>
          <a:blip r:embed="rId1"/>
          <a:stretch/>
        </p:blipFill>
        <p:spPr>
          <a:xfrm>
            <a:off x="76320" y="0"/>
            <a:ext cx="6552360" cy="4952520"/>
          </a:xfrm>
          <a:prstGeom prst="rect">
            <a:avLst/>
          </a:prstGeom>
          <a:ln w="9525">
            <a:noFill/>
          </a:ln>
        </p:spPr>
      </p:pic>
      <p:pic>
        <p:nvPicPr>
          <p:cNvPr id="253" name="Picture 3" descr=""/>
          <p:cNvPicPr/>
          <p:nvPr/>
        </p:nvPicPr>
        <p:blipFill>
          <a:blip r:embed="rId2"/>
          <a:stretch/>
        </p:blipFill>
        <p:spPr>
          <a:xfrm rot="47400">
            <a:off x="5235480" y="25920"/>
            <a:ext cx="3790440" cy="234432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Picture 2" descr=""/>
          <p:cNvPicPr/>
          <p:nvPr/>
        </p:nvPicPr>
        <p:blipFill>
          <a:blip r:embed="rId1"/>
          <a:stretch/>
        </p:blipFill>
        <p:spPr>
          <a:xfrm>
            <a:off x="0" y="533520"/>
            <a:ext cx="9078480" cy="3199680"/>
          </a:xfrm>
          <a:prstGeom prst="rect">
            <a:avLst/>
          </a:prstGeom>
          <a:ln w="9525">
            <a:noFill/>
          </a:ln>
        </p:spPr>
      </p:pic>
      <p:pic>
        <p:nvPicPr>
          <p:cNvPr id="135" name="Picture 3" descr=""/>
          <p:cNvPicPr/>
          <p:nvPr/>
        </p:nvPicPr>
        <p:blipFill>
          <a:blip r:embed="rId2"/>
          <a:stretch/>
        </p:blipFill>
        <p:spPr>
          <a:xfrm>
            <a:off x="1143000" y="4114800"/>
            <a:ext cx="4494960" cy="2492640"/>
          </a:xfrm>
          <a:prstGeom prst="rect">
            <a:avLst/>
          </a:prstGeom>
          <a:ln w="9525">
            <a:noFill/>
          </a:ln>
        </p:spPr>
      </p:pic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33520" y="152280"/>
            <a:ext cx="8228880" cy="33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68333" lnSpcReduction="10000"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Date and time: datetime Example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Picture 2" descr=""/>
          <p:cNvPicPr/>
          <p:nvPr/>
        </p:nvPicPr>
        <p:blipFill>
          <a:blip r:embed="rId1"/>
          <a:stretch/>
        </p:blipFill>
        <p:spPr>
          <a:xfrm>
            <a:off x="152280" y="152280"/>
            <a:ext cx="6426360" cy="4419000"/>
          </a:xfrm>
          <a:prstGeom prst="rect">
            <a:avLst/>
          </a:prstGeom>
          <a:ln w="9525">
            <a:noFill/>
          </a:ln>
        </p:spPr>
      </p:pic>
      <p:pic>
        <p:nvPicPr>
          <p:cNvPr id="138" name="Picture 3" descr=""/>
          <p:cNvPicPr/>
          <p:nvPr/>
        </p:nvPicPr>
        <p:blipFill>
          <a:blip r:embed="rId2"/>
          <a:stretch/>
        </p:blipFill>
        <p:spPr>
          <a:xfrm>
            <a:off x="228600" y="4800600"/>
            <a:ext cx="4876200" cy="1940040"/>
          </a:xfrm>
          <a:prstGeom prst="rect">
            <a:avLst/>
          </a:prstGeom>
          <a:ln w="9525">
            <a:noFill/>
          </a:ln>
        </p:spPr>
      </p:pic>
      <p:sp>
        <p:nvSpPr>
          <p:cNvPr id="139" name="Down Arrow 5"/>
          <p:cNvSpPr/>
          <p:nvPr/>
        </p:nvSpPr>
        <p:spPr>
          <a:xfrm>
            <a:off x="2362320" y="4572000"/>
            <a:ext cx="151560" cy="2278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>
            <a:solidFill>
              <a:srgbClr val="3a5f8b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486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 fontScale="96666"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Date Comparison in python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1" name="Picture 2" descr=""/>
          <p:cNvPicPr/>
          <p:nvPr/>
        </p:nvPicPr>
        <p:blipFill>
          <a:blip r:embed="rId1"/>
          <a:stretch/>
        </p:blipFill>
        <p:spPr>
          <a:xfrm>
            <a:off x="76320" y="990720"/>
            <a:ext cx="5817240" cy="5562000"/>
          </a:xfrm>
          <a:prstGeom prst="rect">
            <a:avLst/>
          </a:prstGeom>
          <a:ln w="9525">
            <a:noFill/>
          </a:ln>
        </p:spPr>
      </p:pic>
      <p:pic>
        <p:nvPicPr>
          <p:cNvPr id="142" name="Picture 3" descr=""/>
          <p:cNvPicPr/>
          <p:nvPr/>
        </p:nvPicPr>
        <p:blipFill>
          <a:blip r:embed="rId2"/>
          <a:stretch/>
        </p:blipFill>
        <p:spPr>
          <a:xfrm>
            <a:off x="5105520" y="1143000"/>
            <a:ext cx="4012560" cy="198036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Picture 2" descr=""/>
          <p:cNvPicPr/>
          <p:nvPr/>
        </p:nvPicPr>
        <p:blipFill>
          <a:blip r:embed="rId1"/>
          <a:stretch/>
        </p:blipFill>
        <p:spPr>
          <a:xfrm>
            <a:off x="380880" y="762120"/>
            <a:ext cx="8000280" cy="3100320"/>
          </a:xfrm>
          <a:prstGeom prst="rect">
            <a:avLst/>
          </a:prstGeom>
          <a:ln w="9525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715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chemeClr val="dk1"/>
                </a:solidFill>
                <a:latin typeface="Calibri"/>
              </a:rPr>
              <a:t>time module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2361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There is a  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time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 module available in Python which provides functions for working with times, and for converting between representations. 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The function </a:t>
            </a:r>
            <a:r>
              <a:rPr b="0" i="1" lang="en-US" sz="2400" spc="-1" strike="noStrike">
                <a:solidFill>
                  <a:schemeClr val="dk1"/>
                </a:solidFill>
                <a:latin typeface="Calibri"/>
              </a:rPr>
              <a:t>time.time()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 returns the current system time in ticks since 12:00am, January 1, 1970.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1468</TotalTime>
  <Application>LibreOffice/7.6.0.3$Windows_X86_64 LibreOffice_project/69edd8b8ebc41d00b4de3915dc82f8f0fc3b6265</Application>
  <AppVersion>15.0000</AppVersion>
  <Words>2018</Words>
  <Paragraphs>166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cdac</dc:creator>
  <dc:description/>
  <dc:language>en-IN</dc:language>
  <cp:lastModifiedBy/>
  <dcterms:modified xsi:type="dcterms:W3CDTF">2025-09-01T14:40:19Z</dcterms:modified>
  <cp:revision>70</cp:revision>
  <dc:subject/>
  <dc:title>Python Objects and Class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40</vt:i4>
  </property>
</Properties>
</file>