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7" r:id="rId2"/>
    <p:sldId id="258" r:id="rId3"/>
    <p:sldId id="259" r:id="rId4"/>
    <p:sldId id="260" r:id="rId5"/>
    <p:sldId id="312" r:id="rId6"/>
    <p:sldId id="291" r:id="rId7"/>
    <p:sldId id="313" r:id="rId8"/>
    <p:sldId id="261" r:id="rId9"/>
    <p:sldId id="262" r:id="rId10"/>
    <p:sldId id="263"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8" d="100"/>
          <a:sy n="78" d="100"/>
        </p:scale>
        <p:origin x="-2574" y="-76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2ADAB8-DC00-402D-8B21-08B3137C353C}" type="datetimeFigureOut">
              <a:rPr lang="en-US" smtClean="0"/>
              <a:pPr/>
              <a:t>8/22/2025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A73B8C-47B5-48C6-9ACA-7C93F70843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86165" y="71717"/>
            <a:ext cx="993566" cy="70098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86165" y="71717"/>
            <a:ext cx="993566" cy="7009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086165" y="71717"/>
            <a:ext cx="993566" cy="7009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6679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8/22/2025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2"/>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alphaModFix amt="30000"/>
            <a:lum/>
          </a:blip>
          <a:srcRect/>
          <a:stretch>
            <a:fillRect l="-4000" r="-4000"/>
          </a:stretch>
        </a:blipFill>
        <a:effectLst/>
      </p:bgPr>
    </p:bg>
    <p:spTree>
      <p:nvGrpSpPr>
        <p:cNvPr id="1" name=""/>
        <p:cNvGrpSpPr/>
        <p:nvPr/>
      </p:nvGrpSpPr>
      <p:grpSpPr>
        <a:xfrm>
          <a:off x="0" y="0"/>
          <a:ext cx="0" cy="0"/>
          <a:chOff x="0" y="0"/>
          <a:chExt cx="0" cy="0"/>
        </a:xfrm>
      </p:grpSpPr>
      <p:sp>
        <p:nvSpPr>
          <p:cNvPr id="2" name="TextBox 1"/>
          <p:cNvSpPr txBox="1"/>
          <p:nvPr/>
        </p:nvSpPr>
        <p:spPr>
          <a:xfrm>
            <a:off x="6629400" y="6560626"/>
            <a:ext cx="2445028" cy="276999"/>
          </a:xfrm>
          <a:prstGeom prst="rect">
            <a:avLst/>
          </a:prstGeom>
          <a:noFill/>
        </p:spPr>
        <p:txBody>
          <a:bodyPr wrap="none" rtlCol="0">
            <a:spAutoFit/>
          </a:bodyPr>
          <a:lstStyle/>
          <a:p>
            <a:r>
              <a:rPr lang="en-US" sz="1200" b="0" i="0" dirty="0">
                <a:solidFill>
                  <a:schemeClr val="bg1">
                    <a:lumMod val="50000"/>
                  </a:schemeClr>
                </a:solidFill>
                <a:latin typeface="+mj-lt"/>
                <a:ea typeface="Lucida Grande"/>
                <a:cs typeface="Lucida Grande"/>
              </a:rPr>
              <a:t>Confidential@ CDAC Copyright 2014</a:t>
            </a:r>
            <a:endParaRPr lang="en-US" sz="1200" dirty="0">
              <a:solidFill>
                <a:schemeClr val="bg1">
                  <a:lumMod val="50000"/>
                </a:schemeClr>
              </a:solidFill>
              <a:latin typeface="+mj-lt"/>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8074234" y="61018"/>
            <a:ext cx="993566" cy="700982"/>
          </a:xfrm>
          <a:prstGeom prst="rect">
            <a:avLst/>
          </a:prstGeom>
        </p:spPr>
      </p:pic>
      <p:sp>
        <p:nvSpPr>
          <p:cNvPr id="4" name="Slide Number Placeholder 3">
            <a:extLst>
              <a:ext uri="{FF2B5EF4-FFF2-40B4-BE49-F238E27FC236}">
                <a16:creationId xmlns:a16="http://schemas.microsoft.com/office/drawing/2014/main" xmlns="" id="{140CAB6F-91FD-4557-AF0A-E6A4E36F7B22}"/>
              </a:ext>
            </a:extLst>
          </p:cNvPr>
          <p:cNvSpPr>
            <a:spLocks noGrp="1"/>
          </p:cNvSpPr>
          <p:nvPr>
            <p:ph type="sldNum" sz="quarter" idx="4"/>
          </p:nvPr>
        </p:nvSpPr>
        <p:spPr>
          <a:xfrm>
            <a:off x="6705600" y="643786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smtClean="0"/>
              <a:t>Python Programming – I</a:t>
            </a:r>
            <a:br>
              <a:rPr lang="en-US" dirty="0" smtClean="0"/>
            </a:br>
            <a:r>
              <a:rPr lang="en-US" dirty="0" smtClean="0"/>
              <a:t>(Introduction)</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sz="2400" b="1" dirty="0" smtClean="0"/>
              <a:t>- By </a:t>
            </a:r>
            <a:r>
              <a:rPr lang="en-US" sz="2400" b="1" dirty="0" err="1" smtClean="0"/>
              <a:t>Nimesh</a:t>
            </a:r>
            <a:r>
              <a:rPr lang="en-US" sz="2400" b="1" dirty="0" smtClean="0"/>
              <a:t> Kumar </a:t>
            </a:r>
            <a:r>
              <a:rPr lang="en-US" sz="2400" b="1" dirty="0" err="1" smtClean="0"/>
              <a:t>Dagur</a:t>
            </a:r>
            <a:r>
              <a:rPr lang="en-US" sz="2400" b="1" dirty="0" smtClean="0"/>
              <a:t>, CDAC </a:t>
            </a:r>
            <a:r>
              <a:rPr lang="en-US" sz="2400" b="1" dirty="0" err="1" smtClean="0"/>
              <a:t>Noida</a:t>
            </a:r>
            <a:r>
              <a:rPr lang="en-US" sz="2400" b="1" dirty="0" smtClean="0"/>
              <a:t>, India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smtClean="0"/>
              <a:t>A Python identifier is a name used to identify a variable, function, class, module or other object. </a:t>
            </a:r>
          </a:p>
          <a:p>
            <a:pPr eaLnBrk="1" fontAlgn="auto" hangingPunct="1">
              <a:spcAft>
                <a:spcPts val="0"/>
              </a:spcAft>
              <a:buFont typeface="Arial" pitchFamily="34" charset="0"/>
              <a:buChar char="•"/>
              <a:defRPr/>
            </a:pPr>
            <a:r>
              <a:rPr lang="en-US" dirty="0" smtClean="0"/>
              <a:t>An identifier starts with a letter A to Z or a to z or an underscore (_) followed by zero or more letters, underscores and digits (0 to 9). </a:t>
            </a:r>
          </a:p>
          <a:p>
            <a:pPr eaLnBrk="1" fontAlgn="auto" hangingPunct="1">
              <a:spcAft>
                <a:spcPts val="0"/>
              </a:spcAft>
              <a:buFont typeface="Arial" pitchFamily="34" charset="0"/>
              <a:buChar char="•"/>
              <a:defRPr/>
            </a:pPr>
            <a:r>
              <a:rPr lang="en-US" dirty="0" smtClean="0"/>
              <a:t>Python does not allow punctuation characters such as @, $ and % within identifiers.</a:t>
            </a:r>
          </a:p>
          <a:p>
            <a:pPr eaLnBrk="1" fontAlgn="auto" hangingPunct="1">
              <a:spcAft>
                <a:spcPts val="0"/>
              </a:spcAft>
              <a:buFont typeface="Arial" pitchFamily="34" charset="0"/>
              <a:buChar char="•"/>
              <a:defRPr/>
            </a:pPr>
            <a:r>
              <a:rPr lang="en-US" dirty="0" smtClean="0"/>
              <a:t> Python is a </a:t>
            </a:r>
            <a:r>
              <a:rPr lang="en-US" dirty="0" smtClean="0">
                <a:solidFill>
                  <a:srgbClr val="FF0000"/>
                </a:solidFill>
              </a:rPr>
              <a:t>case sensitive programming </a:t>
            </a:r>
            <a:r>
              <a:rPr lang="en-US" dirty="0" smtClean="0"/>
              <a:t>language. Thus, </a:t>
            </a:r>
            <a:r>
              <a:rPr lang="en-US" b="1" dirty="0" smtClean="0"/>
              <a:t>Manpower and manpower are two different identifiers in Python. </a:t>
            </a:r>
          </a:p>
        </p:txBody>
      </p:sp>
      <p:sp>
        <p:nvSpPr>
          <p:cNvPr id="8194" name="Title 1"/>
          <p:cNvSpPr>
            <a:spLocks noGrp="1"/>
          </p:cNvSpPr>
          <p:nvPr>
            <p:ph type="title" idx="4294967295"/>
          </p:nvPr>
        </p:nvSpPr>
        <p:spPr>
          <a:xfrm>
            <a:off x="0" y="274638"/>
            <a:ext cx="8229600" cy="1143000"/>
          </a:xfrm>
          <a:prstGeom prst="rect">
            <a:avLst/>
          </a:prstGeom>
        </p:spPr>
        <p:txBody>
          <a:bodyPr/>
          <a:lstStyle/>
          <a:p>
            <a:pPr eaLnBrk="1" hangingPunct="1"/>
            <a:r>
              <a:rPr lang="en-US" smtClean="0"/>
              <a:t>Python Identifiers: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lstStyle/>
          <a:p>
            <a:pPr eaLnBrk="1" hangingPunct="1"/>
            <a:r>
              <a:rPr lang="en-US" sz="2800" dirty="0" smtClean="0"/>
              <a:t>Reserved words may not be used as constant or variable or any other identifier names. </a:t>
            </a:r>
          </a:p>
          <a:p>
            <a:pPr eaLnBrk="1" hangingPunct="1"/>
            <a:r>
              <a:rPr lang="en-US" sz="2800" dirty="0" smtClean="0"/>
              <a:t>All the Python keywords contain lowercase letters only. </a:t>
            </a:r>
          </a:p>
        </p:txBody>
      </p:sp>
      <p:sp>
        <p:nvSpPr>
          <p:cNvPr id="10242" name="Title 1"/>
          <p:cNvSpPr>
            <a:spLocks noGrp="1"/>
          </p:cNvSpPr>
          <p:nvPr>
            <p:ph type="title" idx="4294967295"/>
          </p:nvPr>
        </p:nvSpPr>
        <p:spPr>
          <a:xfrm>
            <a:off x="0" y="274638"/>
            <a:ext cx="8229600" cy="1143000"/>
          </a:xfrm>
          <a:prstGeom prst="rect">
            <a:avLst/>
          </a:prstGeom>
        </p:spPr>
        <p:txBody>
          <a:bodyPr/>
          <a:lstStyle/>
          <a:p>
            <a:pPr eaLnBrk="1" hangingPunct="1"/>
            <a:r>
              <a:rPr lang="en-US" sz="3200" b="1" dirty="0" smtClean="0"/>
              <a:t>Reserved Words: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eaLnBrk="1" hangingPunct="1"/>
            <a:r>
              <a:rPr lang="en-US" sz="3200" dirty="0" smtClean="0"/>
              <a:t>Reserved Words: </a:t>
            </a:r>
          </a:p>
        </p:txBody>
      </p:sp>
      <p:pic>
        <p:nvPicPr>
          <p:cNvPr id="1026" name="Picture 2"/>
          <p:cNvPicPr>
            <a:picLocks noChangeAspect="1" noChangeArrowheads="1"/>
          </p:cNvPicPr>
          <p:nvPr/>
        </p:nvPicPr>
        <p:blipFill>
          <a:blip r:embed="rId2"/>
          <a:srcRect/>
          <a:stretch>
            <a:fillRect/>
          </a:stretch>
        </p:blipFill>
        <p:spPr bwMode="auto">
          <a:xfrm>
            <a:off x="990600" y="1822754"/>
            <a:ext cx="5943600" cy="457804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838200" y="1066800"/>
            <a:ext cx="3034748" cy="30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z="3200" b="1" smtClean="0"/>
              <a:t>Lines and Indentation: </a:t>
            </a:r>
          </a:p>
        </p:txBody>
      </p:sp>
      <p:sp>
        <p:nvSpPr>
          <p:cNvPr id="12291" name="Content Placeholder 2"/>
          <p:cNvSpPr>
            <a:spLocks noGrp="1"/>
          </p:cNvSpPr>
          <p:nvPr>
            <p:ph idx="1"/>
          </p:nvPr>
        </p:nvSpPr>
        <p:spPr>
          <a:xfrm>
            <a:off x="457200" y="1295400"/>
            <a:ext cx="8382000" cy="3657600"/>
          </a:xfrm>
        </p:spPr>
        <p:txBody>
          <a:bodyPr/>
          <a:lstStyle/>
          <a:p>
            <a:pPr eaLnBrk="1" hangingPunct="1"/>
            <a:r>
              <a:rPr lang="en-US" sz="2800" smtClean="0"/>
              <a:t>One of the first caveats programmers encounter when learning Python is the fact that there are no braces to indicate blocks of code for class and function definitions or flow control. Blocks of code are denoted by line indentation, which is rigidly enforced. </a:t>
            </a:r>
          </a:p>
          <a:p>
            <a:pPr eaLnBrk="1" hangingPunct="1"/>
            <a:r>
              <a:rPr lang="en-US" sz="2800" smtClean="0"/>
              <a:t>The number of spaces in the indentation is variable, but all statements within the block must be indented the same amount. </a:t>
            </a:r>
          </a:p>
        </p:txBody>
      </p:sp>
      <p:pic>
        <p:nvPicPr>
          <p:cNvPr id="12292" name="Picture 2"/>
          <p:cNvPicPr>
            <a:picLocks noChangeAspect="1" noChangeArrowheads="1"/>
          </p:cNvPicPr>
          <p:nvPr/>
        </p:nvPicPr>
        <p:blipFill>
          <a:blip r:embed="rId2"/>
          <a:srcRect/>
          <a:stretch>
            <a:fillRect/>
          </a:stretch>
        </p:blipFill>
        <p:spPr bwMode="auto">
          <a:xfrm>
            <a:off x="2286000" y="4953000"/>
            <a:ext cx="4010025" cy="1371600"/>
          </a:xfrm>
          <a:prstGeom prst="rect">
            <a:avLst/>
          </a:prstGeom>
          <a:noFill/>
          <a:ln w="9525">
            <a:noFill/>
            <a:miter lim="800000"/>
            <a:headEnd/>
            <a:tailEnd/>
          </a:ln>
        </p:spPr>
      </p:pic>
      <p:sp>
        <p:nvSpPr>
          <p:cNvPr id="6" name="Rectangle 5"/>
          <p:cNvSpPr/>
          <p:nvPr/>
        </p:nvSpPr>
        <p:spPr>
          <a:xfrm>
            <a:off x="3657600" y="5334000"/>
            <a:ext cx="255198" cy="369332"/>
          </a:xfrm>
          <a:prstGeom prst="rect">
            <a:avLst/>
          </a:prstGeom>
        </p:spPr>
        <p:txBody>
          <a:bodyPr wrap="none">
            <a:spAutoFit/>
          </a:bodyPr>
          <a:lstStyle/>
          <a:p>
            <a:r>
              <a:rPr lang="en-US" dirty="0" smtClean="0"/>
              <a:t>(</a:t>
            </a:r>
            <a:endParaRPr lang="en-US" dirty="0"/>
          </a:p>
        </p:txBody>
      </p:sp>
      <p:sp>
        <p:nvSpPr>
          <p:cNvPr id="7" name="Rectangle 6"/>
          <p:cNvSpPr/>
          <p:nvPr/>
        </p:nvSpPr>
        <p:spPr>
          <a:xfrm>
            <a:off x="4495800" y="5334000"/>
            <a:ext cx="255198" cy="369332"/>
          </a:xfrm>
          <a:prstGeom prst="rect">
            <a:avLst/>
          </a:prstGeom>
        </p:spPr>
        <p:txBody>
          <a:bodyPr wrap="none">
            <a:spAutoFit/>
          </a:bodyPr>
          <a:lstStyle/>
          <a:p>
            <a:r>
              <a:rPr lang="en-US" dirty="0" smtClean="0"/>
              <a:t>)</a:t>
            </a:r>
            <a:endParaRPr lang="en-US" dirty="0"/>
          </a:p>
        </p:txBody>
      </p:sp>
      <p:sp>
        <p:nvSpPr>
          <p:cNvPr id="8" name="Rectangle 7"/>
          <p:cNvSpPr/>
          <p:nvPr/>
        </p:nvSpPr>
        <p:spPr>
          <a:xfrm>
            <a:off x="3429000" y="5802868"/>
            <a:ext cx="255198" cy="369332"/>
          </a:xfrm>
          <a:prstGeom prst="rect">
            <a:avLst/>
          </a:prstGeom>
        </p:spPr>
        <p:txBody>
          <a:bodyPr wrap="none">
            <a:spAutoFit/>
          </a:bodyPr>
          <a:lstStyle/>
          <a:p>
            <a:r>
              <a:rPr lang="en-US" dirty="0" smtClean="0"/>
              <a:t>(</a:t>
            </a:r>
            <a:endParaRPr lang="en-US" dirty="0"/>
          </a:p>
        </p:txBody>
      </p:sp>
      <p:sp>
        <p:nvSpPr>
          <p:cNvPr id="9" name="Rectangle 8"/>
          <p:cNvSpPr/>
          <p:nvPr/>
        </p:nvSpPr>
        <p:spPr>
          <a:xfrm>
            <a:off x="4343400" y="5802868"/>
            <a:ext cx="255198" cy="369332"/>
          </a:xfrm>
          <a:prstGeom prst="rect">
            <a:avLst/>
          </a:prstGeom>
        </p:spPr>
        <p:txBody>
          <a:bodyPr wrap="none">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Multi-Line Statements</a:t>
            </a:r>
            <a:endParaRPr lang="en-US" sz="3200" b="1" dirty="0"/>
          </a:p>
        </p:txBody>
      </p:sp>
      <p:sp>
        <p:nvSpPr>
          <p:cNvPr id="3" name="Content Placeholder 2"/>
          <p:cNvSpPr>
            <a:spLocks noGrp="1"/>
          </p:cNvSpPr>
          <p:nvPr>
            <p:ph idx="1"/>
          </p:nvPr>
        </p:nvSpPr>
        <p:spPr>
          <a:xfrm>
            <a:off x="457200" y="1600201"/>
            <a:ext cx="8229600" cy="1371600"/>
          </a:xfrm>
        </p:spPr>
        <p:txBody>
          <a:bodyPr/>
          <a:lstStyle/>
          <a:p>
            <a:r>
              <a:rPr lang="en-US" sz="2400" dirty="0" smtClean="0"/>
              <a:t>Statements in Python typically end with a new line. </a:t>
            </a:r>
          </a:p>
          <a:p>
            <a:r>
              <a:rPr lang="en-US" sz="2400" dirty="0" smtClean="0"/>
              <a:t>Python does, however, allow the use of the line continuation character (\) to denote that the line should continue. </a:t>
            </a:r>
            <a:endParaRPr lang="en-US" sz="2400" dirty="0"/>
          </a:p>
        </p:txBody>
      </p:sp>
      <p:pic>
        <p:nvPicPr>
          <p:cNvPr id="92162" name="Picture 2"/>
          <p:cNvPicPr>
            <a:picLocks noChangeAspect="1" noChangeArrowheads="1"/>
          </p:cNvPicPr>
          <p:nvPr/>
        </p:nvPicPr>
        <p:blipFill>
          <a:blip r:embed="rId2"/>
          <a:srcRect/>
          <a:stretch>
            <a:fillRect/>
          </a:stretch>
        </p:blipFill>
        <p:spPr bwMode="auto">
          <a:xfrm>
            <a:off x="1905000" y="3124200"/>
            <a:ext cx="5370094"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z="3200" b="1" dirty="0" smtClean="0"/>
              <a:t>Multi-Line Statements</a:t>
            </a:r>
            <a:endParaRPr lang="en-US" sz="3200" b="1" dirty="0"/>
          </a:p>
        </p:txBody>
      </p:sp>
      <p:sp>
        <p:nvSpPr>
          <p:cNvPr id="3" name="Content Placeholder 2"/>
          <p:cNvSpPr>
            <a:spLocks noGrp="1"/>
          </p:cNvSpPr>
          <p:nvPr>
            <p:ph idx="1"/>
          </p:nvPr>
        </p:nvSpPr>
        <p:spPr>
          <a:xfrm>
            <a:off x="457200" y="1600201"/>
            <a:ext cx="8229600" cy="1066800"/>
          </a:xfrm>
        </p:spPr>
        <p:txBody>
          <a:bodyPr/>
          <a:lstStyle/>
          <a:p>
            <a:r>
              <a:rPr lang="en-US" sz="2400" dirty="0" smtClean="0"/>
              <a:t>Statements contained within the [], {} or () brackets do not need to use the line continuation character </a:t>
            </a:r>
            <a:endParaRPr lang="en-US" sz="2400" dirty="0"/>
          </a:p>
        </p:txBody>
      </p:sp>
      <p:pic>
        <p:nvPicPr>
          <p:cNvPr id="93186" name="Picture 2"/>
          <p:cNvPicPr>
            <a:picLocks noChangeAspect="1" noChangeArrowheads="1"/>
          </p:cNvPicPr>
          <p:nvPr/>
        </p:nvPicPr>
        <p:blipFill>
          <a:blip r:embed="rId2"/>
          <a:srcRect/>
          <a:stretch>
            <a:fillRect/>
          </a:stretch>
        </p:blipFill>
        <p:spPr bwMode="auto">
          <a:xfrm>
            <a:off x="533400" y="3048000"/>
            <a:ext cx="8229600" cy="12607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229600" cy="715962"/>
          </a:xfrm>
        </p:spPr>
        <p:txBody>
          <a:bodyPr/>
          <a:lstStyle/>
          <a:p>
            <a:pPr eaLnBrk="1" hangingPunct="1"/>
            <a:r>
              <a:rPr lang="en-US" sz="3200" b="1" smtClean="0"/>
              <a:t>Quotation in Python:</a:t>
            </a:r>
          </a:p>
        </p:txBody>
      </p:sp>
      <p:sp>
        <p:nvSpPr>
          <p:cNvPr id="13315" name="Content Placeholder 2"/>
          <p:cNvSpPr>
            <a:spLocks noGrp="1"/>
          </p:cNvSpPr>
          <p:nvPr>
            <p:ph idx="1"/>
          </p:nvPr>
        </p:nvSpPr>
        <p:spPr>
          <a:xfrm>
            <a:off x="228600" y="1219200"/>
            <a:ext cx="8610600" cy="2514600"/>
          </a:xfrm>
        </p:spPr>
        <p:txBody>
          <a:bodyPr/>
          <a:lstStyle/>
          <a:p>
            <a:pPr eaLnBrk="1" hangingPunct="1"/>
            <a:r>
              <a:rPr lang="en-US" sz="2800" smtClean="0"/>
              <a:t>Python accepts single ('), double (") and triple (''' or """') quotes to denote string literals, as long as the same type of quote starts and ends the string. </a:t>
            </a:r>
          </a:p>
          <a:p>
            <a:pPr eaLnBrk="1" hangingPunct="1"/>
            <a:r>
              <a:rPr lang="en-US" sz="2800" smtClean="0"/>
              <a:t>The triple quotes can be used to span the string across multiple lines.</a:t>
            </a:r>
          </a:p>
        </p:txBody>
      </p:sp>
      <p:pic>
        <p:nvPicPr>
          <p:cNvPr id="13316" name="Picture 2"/>
          <p:cNvPicPr>
            <a:picLocks noChangeAspect="1" noChangeArrowheads="1"/>
          </p:cNvPicPr>
          <p:nvPr/>
        </p:nvPicPr>
        <p:blipFill>
          <a:blip r:embed="rId2"/>
          <a:srcRect/>
          <a:stretch>
            <a:fillRect/>
          </a:stretch>
        </p:blipFill>
        <p:spPr bwMode="auto">
          <a:xfrm>
            <a:off x="228600" y="3810000"/>
            <a:ext cx="8478838"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868362"/>
          </a:xfrm>
        </p:spPr>
        <p:txBody>
          <a:bodyPr/>
          <a:lstStyle/>
          <a:p>
            <a:pPr eaLnBrk="1" hangingPunct="1"/>
            <a:r>
              <a:rPr lang="en-US" sz="3200" b="1" smtClean="0"/>
              <a:t>Comments in Python:</a:t>
            </a:r>
          </a:p>
        </p:txBody>
      </p:sp>
      <p:sp>
        <p:nvSpPr>
          <p:cNvPr id="14339" name="Content Placeholder 2"/>
          <p:cNvSpPr>
            <a:spLocks noGrp="1"/>
          </p:cNvSpPr>
          <p:nvPr>
            <p:ph idx="1"/>
          </p:nvPr>
        </p:nvSpPr>
        <p:spPr>
          <a:xfrm>
            <a:off x="228600" y="1371600"/>
            <a:ext cx="8610600" cy="2438400"/>
          </a:xfrm>
        </p:spPr>
        <p:txBody>
          <a:bodyPr/>
          <a:lstStyle/>
          <a:p>
            <a:pPr eaLnBrk="1" hangingPunct="1"/>
            <a:r>
              <a:rPr lang="en-US" sz="2800" dirty="0" smtClean="0"/>
              <a:t>A hash sign (#) that is not inside a string literal begins a comment. </a:t>
            </a:r>
          </a:p>
          <a:p>
            <a:pPr eaLnBrk="1" hangingPunct="1"/>
            <a:r>
              <a:rPr lang="en-US" sz="2800" dirty="0" smtClean="0"/>
              <a:t>All characters after the # and up to the physical line end are part of the comment and the Python interpreter ignores them.</a:t>
            </a:r>
          </a:p>
        </p:txBody>
      </p:sp>
      <p:pic>
        <p:nvPicPr>
          <p:cNvPr id="14340" name="Picture 2"/>
          <p:cNvPicPr>
            <a:picLocks noChangeAspect="1" noChangeArrowheads="1"/>
          </p:cNvPicPr>
          <p:nvPr/>
        </p:nvPicPr>
        <p:blipFill>
          <a:blip r:embed="rId2"/>
          <a:srcRect/>
          <a:stretch>
            <a:fillRect/>
          </a:stretch>
        </p:blipFill>
        <p:spPr bwMode="auto">
          <a:xfrm>
            <a:off x="838200" y="3810000"/>
            <a:ext cx="7391400" cy="2605088"/>
          </a:xfrm>
          <a:prstGeom prst="rect">
            <a:avLst/>
          </a:prstGeom>
          <a:noFill/>
          <a:ln w="9525">
            <a:noFill/>
            <a:miter lim="800000"/>
            <a:headEnd/>
            <a:tailEnd/>
          </a:ln>
        </p:spPr>
      </p:pic>
      <p:sp>
        <p:nvSpPr>
          <p:cNvPr id="5" name="Rectangle 4"/>
          <p:cNvSpPr/>
          <p:nvPr/>
        </p:nvSpPr>
        <p:spPr>
          <a:xfrm>
            <a:off x="1828800" y="3745468"/>
            <a:ext cx="255198" cy="369332"/>
          </a:xfrm>
          <a:prstGeom prst="rect">
            <a:avLst/>
          </a:prstGeom>
        </p:spPr>
        <p:txBody>
          <a:bodyPr wrap="none">
            <a:spAutoFit/>
          </a:bodyPr>
          <a:lstStyle/>
          <a:p>
            <a:r>
              <a:rPr lang="en-US" dirty="0" smtClean="0"/>
              <a:t>(</a:t>
            </a:r>
            <a:endParaRPr lang="en-US" dirty="0"/>
          </a:p>
        </p:txBody>
      </p:sp>
      <p:sp>
        <p:nvSpPr>
          <p:cNvPr id="6" name="Rectangle 5"/>
          <p:cNvSpPr/>
          <p:nvPr/>
        </p:nvSpPr>
        <p:spPr>
          <a:xfrm>
            <a:off x="4038600" y="3733800"/>
            <a:ext cx="255198" cy="369332"/>
          </a:xfrm>
          <a:prstGeom prst="rect">
            <a:avLst/>
          </a:prstGeom>
        </p:spPr>
        <p:txBody>
          <a:bodyPr wrap="none">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
          <p:cNvPicPr>
            <a:picLocks noGrp="1" noChangeAspect="1" noChangeArrowheads="1"/>
          </p:cNvPicPr>
          <p:nvPr>
            <p:ph idx="1"/>
          </p:nvPr>
        </p:nvPicPr>
        <p:blipFill>
          <a:blip r:embed="rId2"/>
          <a:stretch>
            <a:fillRect/>
          </a:stretch>
        </p:blipFill>
        <p:spPr>
          <a:xfrm>
            <a:off x="1524000" y="1752600"/>
            <a:ext cx="5747117" cy="205740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Variables are nothing but reserved memory locations to store values. </a:t>
            </a:r>
          </a:p>
          <a:p>
            <a:r>
              <a:rPr lang="en-US" sz="2400" dirty="0" smtClean="0"/>
              <a:t>when you create a variable you reserve some space in memory. </a:t>
            </a:r>
          </a:p>
          <a:p>
            <a:r>
              <a:rPr lang="en-US" sz="2400" dirty="0" smtClean="0"/>
              <a:t>Based on the data type of a variable, the interpreter allocates memory and decides what can be stored in the reserved memory. </a:t>
            </a:r>
          </a:p>
          <a:p>
            <a:r>
              <a:rPr lang="en-US" sz="2400" dirty="0" smtClean="0"/>
              <a:t>Therefore, by assigning different data types to variables, you can store integers, decimals or characters in these variables.</a:t>
            </a:r>
            <a:endParaRPr lang="en-US" sz="2400" dirty="0"/>
          </a:p>
        </p:txBody>
      </p:sp>
      <p:sp>
        <p:nvSpPr>
          <p:cNvPr id="2" name="Title 1"/>
          <p:cNvSpPr>
            <a:spLocks noGrp="1"/>
          </p:cNvSpPr>
          <p:nvPr>
            <p:ph type="title" idx="4294967295"/>
          </p:nvPr>
        </p:nvSpPr>
        <p:spPr>
          <a:xfrm>
            <a:off x="0" y="274638"/>
            <a:ext cx="8229600" cy="715962"/>
          </a:xfrm>
          <a:prstGeom prst="rect">
            <a:avLst/>
          </a:prstGeom>
        </p:spPr>
        <p:txBody>
          <a:bodyPr>
            <a:normAutofit/>
          </a:bodyPr>
          <a:lstStyle/>
          <a:p>
            <a:r>
              <a:rPr lang="en-US" sz="3200" b="1" dirty="0" smtClean="0"/>
              <a:t>Python variable</a:t>
            </a:r>
            <a:endParaRPr lang="en-US" sz="3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z="3200" b="1" smtClean="0"/>
              <a:t>Introduction to Python programming</a:t>
            </a:r>
          </a:p>
        </p:txBody>
      </p:sp>
      <p:sp>
        <p:nvSpPr>
          <p:cNvPr id="3075" name="Content Placeholder 2"/>
          <p:cNvSpPr>
            <a:spLocks noGrp="1"/>
          </p:cNvSpPr>
          <p:nvPr>
            <p:ph idx="1"/>
          </p:nvPr>
        </p:nvSpPr>
        <p:spPr>
          <a:xfrm>
            <a:off x="457200" y="1295400"/>
            <a:ext cx="8229600" cy="4830763"/>
          </a:xfrm>
        </p:spPr>
        <p:txBody>
          <a:bodyPr/>
          <a:lstStyle/>
          <a:p>
            <a:pPr eaLnBrk="1" hangingPunct="1"/>
            <a:r>
              <a:rPr lang="en-US" sz="2400" b="1" dirty="0" smtClean="0"/>
              <a:t>Python</a:t>
            </a:r>
            <a:r>
              <a:rPr lang="en-US" sz="2400" dirty="0" smtClean="0"/>
              <a:t> is a widely used general-purpose, high-level programming language.</a:t>
            </a:r>
            <a:endParaRPr lang="en-US" sz="2400" baseline="30000" dirty="0" smtClean="0"/>
          </a:p>
          <a:p>
            <a:pPr eaLnBrk="1" hangingPunct="1"/>
            <a:r>
              <a:rPr lang="en-US" sz="2400" dirty="0" smtClean="0"/>
              <a:t>Its design philosophy emphasizes code readability, and its syntax allows programmers to express concepts in fewer lines of code than would be possible in languages such as C.</a:t>
            </a:r>
            <a:endParaRPr lang="en-US" sz="2400" baseline="30000" dirty="0" smtClean="0"/>
          </a:p>
          <a:p>
            <a:pPr eaLnBrk="1" hangingPunct="1"/>
            <a:r>
              <a:rPr lang="en-US" sz="2400" dirty="0" smtClean="0"/>
              <a:t> Python supports multiple programming paradigms, including object-oriented and functional programming or procedural styles.</a:t>
            </a:r>
          </a:p>
          <a:p>
            <a:pPr eaLnBrk="1" hangingPunct="1"/>
            <a:r>
              <a:rPr lang="en-US" sz="2400" dirty="0" smtClean="0"/>
              <a:t>Python was developed by Guido van </a:t>
            </a:r>
            <a:r>
              <a:rPr lang="en-US" sz="2400" dirty="0" err="1" smtClean="0"/>
              <a:t>Rossum</a:t>
            </a:r>
            <a:r>
              <a:rPr lang="en-US" sz="2400" dirty="0" smtClean="0"/>
              <a:t> in the late eighties and early nineties at the National Research Institute for Mathematics and Computer Science in the Netherlands. </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Python variables do not have to be explicitly declared to reserve memory space. </a:t>
            </a:r>
          </a:p>
          <a:p>
            <a:r>
              <a:rPr lang="en-US" sz="2400" dirty="0" smtClean="0"/>
              <a:t>The declaration happens automatically when you assign a value to a variable. </a:t>
            </a:r>
          </a:p>
          <a:p>
            <a:r>
              <a:rPr lang="en-US" sz="2400" dirty="0" smtClean="0"/>
              <a:t>The equal sign (=) is used to assign values to variables.</a:t>
            </a:r>
            <a:endParaRPr lang="en-US" sz="2400" dirty="0"/>
          </a:p>
        </p:txBody>
      </p:sp>
      <p:sp>
        <p:nvSpPr>
          <p:cNvPr id="2" name="Title 1"/>
          <p:cNvSpPr>
            <a:spLocks noGrp="1"/>
          </p:cNvSpPr>
          <p:nvPr>
            <p:ph type="title" idx="4294967295"/>
          </p:nvPr>
        </p:nvSpPr>
        <p:spPr>
          <a:xfrm>
            <a:off x="0" y="274638"/>
            <a:ext cx="8229600" cy="868362"/>
          </a:xfrm>
          <a:prstGeom prst="rect">
            <a:avLst/>
          </a:prstGeom>
        </p:spPr>
        <p:txBody>
          <a:bodyPr>
            <a:normAutofit/>
          </a:bodyPr>
          <a:lstStyle/>
          <a:p>
            <a:r>
              <a:rPr lang="en-US" sz="3200" b="1" dirty="0" smtClean="0"/>
              <a:t>Assigning Values to Variables:</a:t>
            </a:r>
            <a:endParaRPr lang="en-US" sz="32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944562"/>
          </a:xfrm>
        </p:spPr>
        <p:txBody>
          <a:bodyPr>
            <a:normAutofit/>
          </a:bodyPr>
          <a:lstStyle/>
          <a:p>
            <a:r>
              <a:rPr lang="en-US" sz="3200" b="1" dirty="0" smtClean="0"/>
              <a:t>Assigning Values to Variables:</a:t>
            </a:r>
            <a:endParaRPr lang="en-US" sz="3200" b="1" dirty="0"/>
          </a:p>
        </p:txBody>
      </p:sp>
      <p:pic>
        <p:nvPicPr>
          <p:cNvPr id="1026" name="Picture 2"/>
          <p:cNvPicPr>
            <a:picLocks noGrp="1" noChangeAspect="1" noChangeArrowheads="1"/>
          </p:cNvPicPr>
          <p:nvPr>
            <p:ph idx="1"/>
          </p:nvPr>
        </p:nvPicPr>
        <p:blipFill>
          <a:blip r:embed="rId2"/>
          <a:srcRect/>
          <a:stretch>
            <a:fillRect/>
          </a:stretch>
        </p:blipFill>
        <p:spPr bwMode="auto">
          <a:xfrm>
            <a:off x="838200" y="1905000"/>
            <a:ext cx="6934200" cy="2135259"/>
          </a:xfrm>
          <a:prstGeom prst="rect">
            <a:avLst/>
          </a:prstGeom>
          <a:noFill/>
          <a:ln w="9525">
            <a:noFill/>
            <a:miter lim="800000"/>
            <a:headEnd/>
            <a:tailEnd/>
          </a:ln>
          <a:effectLst/>
        </p:spPr>
      </p:pic>
      <p:sp>
        <p:nvSpPr>
          <p:cNvPr id="5" name="Down Arrow 4"/>
          <p:cNvSpPr/>
          <p:nvPr/>
        </p:nvSpPr>
        <p:spPr>
          <a:xfrm>
            <a:off x="4191000" y="4038600"/>
            <a:ext cx="4572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3276600" y="4724400"/>
            <a:ext cx="1905000" cy="1555992"/>
          </a:xfrm>
          <a:prstGeom prst="rect">
            <a:avLst/>
          </a:prstGeom>
          <a:noFill/>
          <a:ln w="9525">
            <a:noFill/>
            <a:miter lim="800000"/>
            <a:headEnd/>
            <a:tailEnd/>
          </a:ln>
          <a:effectLst/>
        </p:spPr>
      </p:pic>
      <p:sp>
        <p:nvSpPr>
          <p:cNvPr id="6" name="Rectangle 5"/>
          <p:cNvSpPr/>
          <p:nvPr/>
        </p:nvSpPr>
        <p:spPr>
          <a:xfrm>
            <a:off x="1676400" y="3048000"/>
            <a:ext cx="255198" cy="369332"/>
          </a:xfrm>
          <a:prstGeom prst="rect">
            <a:avLst/>
          </a:prstGeom>
        </p:spPr>
        <p:txBody>
          <a:bodyPr wrap="none">
            <a:spAutoFit/>
          </a:bodyPr>
          <a:lstStyle/>
          <a:p>
            <a:r>
              <a:rPr lang="en-US" dirty="0" smtClean="0"/>
              <a:t>(</a:t>
            </a:r>
            <a:endParaRPr lang="en-US" dirty="0"/>
          </a:p>
        </p:txBody>
      </p:sp>
      <p:sp>
        <p:nvSpPr>
          <p:cNvPr id="8" name="Rectangle 7"/>
          <p:cNvSpPr/>
          <p:nvPr/>
        </p:nvSpPr>
        <p:spPr>
          <a:xfrm>
            <a:off x="2716602" y="3048000"/>
            <a:ext cx="255198" cy="369332"/>
          </a:xfrm>
          <a:prstGeom prst="rect">
            <a:avLst/>
          </a:prstGeom>
        </p:spPr>
        <p:txBody>
          <a:bodyPr wrap="none">
            <a:spAutoFit/>
          </a:bodyPr>
          <a:lstStyle/>
          <a:p>
            <a:r>
              <a:rPr lang="en-US" dirty="0" smtClean="0"/>
              <a:t>)</a:t>
            </a:r>
            <a:endParaRPr lang="en-US" dirty="0"/>
          </a:p>
        </p:txBody>
      </p:sp>
      <p:sp>
        <p:nvSpPr>
          <p:cNvPr id="9" name="Rectangle 8"/>
          <p:cNvSpPr/>
          <p:nvPr/>
        </p:nvSpPr>
        <p:spPr>
          <a:xfrm>
            <a:off x="1649802" y="3352800"/>
            <a:ext cx="255198" cy="369332"/>
          </a:xfrm>
          <a:prstGeom prst="rect">
            <a:avLst/>
          </a:prstGeom>
        </p:spPr>
        <p:txBody>
          <a:bodyPr wrap="none">
            <a:spAutoFit/>
          </a:bodyPr>
          <a:lstStyle/>
          <a:p>
            <a:r>
              <a:rPr lang="en-US" dirty="0" smtClean="0"/>
              <a:t>(</a:t>
            </a:r>
            <a:endParaRPr lang="en-US" dirty="0"/>
          </a:p>
        </p:txBody>
      </p:sp>
      <p:sp>
        <p:nvSpPr>
          <p:cNvPr id="10" name="Rectangle 9"/>
          <p:cNvSpPr/>
          <p:nvPr/>
        </p:nvSpPr>
        <p:spPr>
          <a:xfrm>
            <a:off x="2438400" y="3352800"/>
            <a:ext cx="255198" cy="369332"/>
          </a:xfrm>
          <a:prstGeom prst="rect">
            <a:avLst/>
          </a:prstGeom>
        </p:spPr>
        <p:txBody>
          <a:bodyPr wrap="none">
            <a:spAutoFit/>
          </a:bodyPr>
          <a:lstStyle/>
          <a:p>
            <a:r>
              <a:rPr lang="en-US" dirty="0" smtClean="0"/>
              <a:t>)</a:t>
            </a:r>
            <a:endParaRPr lang="en-US" dirty="0"/>
          </a:p>
        </p:txBody>
      </p:sp>
      <p:sp>
        <p:nvSpPr>
          <p:cNvPr id="11" name="Rectangle 10"/>
          <p:cNvSpPr/>
          <p:nvPr/>
        </p:nvSpPr>
        <p:spPr>
          <a:xfrm>
            <a:off x="1649802" y="3657600"/>
            <a:ext cx="255198" cy="369332"/>
          </a:xfrm>
          <a:prstGeom prst="rect">
            <a:avLst/>
          </a:prstGeom>
        </p:spPr>
        <p:txBody>
          <a:bodyPr wrap="none">
            <a:spAutoFit/>
          </a:bodyPr>
          <a:lstStyle/>
          <a:p>
            <a:r>
              <a:rPr lang="en-US" dirty="0" smtClean="0"/>
              <a:t>(</a:t>
            </a:r>
            <a:endParaRPr lang="en-US" dirty="0"/>
          </a:p>
        </p:txBody>
      </p:sp>
      <p:sp>
        <p:nvSpPr>
          <p:cNvPr id="12" name="Rectangle 11"/>
          <p:cNvSpPr/>
          <p:nvPr/>
        </p:nvSpPr>
        <p:spPr>
          <a:xfrm>
            <a:off x="2335602" y="3593068"/>
            <a:ext cx="255198" cy="369332"/>
          </a:xfrm>
          <a:prstGeom prst="rect">
            <a:avLst/>
          </a:prstGeom>
        </p:spPr>
        <p:txBody>
          <a:bodyPr wrap="none">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Multiple Assignment:</a:t>
            </a:r>
            <a:endParaRPr lang="en-US" sz="3200" b="1" dirty="0"/>
          </a:p>
        </p:txBody>
      </p:sp>
      <p:sp>
        <p:nvSpPr>
          <p:cNvPr id="3" name="Content Placeholder 2"/>
          <p:cNvSpPr>
            <a:spLocks noGrp="1"/>
          </p:cNvSpPr>
          <p:nvPr>
            <p:ph idx="1"/>
          </p:nvPr>
        </p:nvSpPr>
        <p:spPr>
          <a:xfrm>
            <a:off x="457200" y="1600201"/>
            <a:ext cx="8229600" cy="838200"/>
          </a:xfrm>
        </p:spPr>
        <p:txBody>
          <a:bodyPr>
            <a:normAutofit/>
          </a:bodyPr>
          <a:lstStyle/>
          <a:p>
            <a:r>
              <a:rPr lang="en-US" sz="2400" dirty="0" smtClean="0"/>
              <a:t>Python allows you to assign a single value to several variables simultaneously</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2286000" y="2590800"/>
            <a:ext cx="3200400" cy="655320"/>
          </a:xfrm>
          <a:prstGeom prst="rect">
            <a:avLst/>
          </a:prstGeom>
          <a:noFill/>
          <a:ln w="9525">
            <a:noFill/>
            <a:miter lim="800000"/>
            <a:headEnd/>
            <a:tailEnd/>
          </a:ln>
          <a:effectLst/>
        </p:spPr>
      </p:pic>
      <p:sp>
        <p:nvSpPr>
          <p:cNvPr id="5" name="Rectangle 4"/>
          <p:cNvSpPr/>
          <p:nvPr/>
        </p:nvSpPr>
        <p:spPr>
          <a:xfrm>
            <a:off x="381000" y="3810000"/>
            <a:ext cx="8458200" cy="1200329"/>
          </a:xfrm>
          <a:prstGeom prst="rect">
            <a:avLst/>
          </a:prstGeom>
        </p:spPr>
        <p:txBody>
          <a:bodyPr wrap="square">
            <a:spAutoFit/>
          </a:bodyPr>
          <a:lstStyle/>
          <a:p>
            <a:pPr>
              <a:buFont typeface="Arial" pitchFamily="34" charset="0"/>
              <a:buChar char="•"/>
            </a:pPr>
            <a:r>
              <a:rPr lang="en-US" sz="2400" dirty="0" smtClean="0"/>
              <a:t> Here, an integer object is created with the value 1, and all three variables are assigned to the same memory location. </a:t>
            </a:r>
          </a:p>
          <a:p>
            <a:pPr>
              <a:buFont typeface="Arial" pitchFamily="34" charset="0"/>
              <a:buChar char="•"/>
            </a:pPr>
            <a:r>
              <a:rPr lang="en-US" sz="2400" dirty="0" smtClean="0"/>
              <a:t> You can also assign multiple objects to multiple variables. </a:t>
            </a:r>
          </a:p>
        </p:txBody>
      </p:sp>
      <p:pic>
        <p:nvPicPr>
          <p:cNvPr id="2051" name="Picture 3"/>
          <p:cNvPicPr>
            <a:picLocks noChangeAspect="1" noChangeArrowheads="1"/>
          </p:cNvPicPr>
          <p:nvPr/>
        </p:nvPicPr>
        <p:blipFill>
          <a:blip r:embed="rId3"/>
          <a:srcRect/>
          <a:stretch>
            <a:fillRect/>
          </a:stretch>
        </p:blipFill>
        <p:spPr bwMode="auto">
          <a:xfrm>
            <a:off x="2209800" y="5181600"/>
            <a:ext cx="5034395" cy="68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The data stored in memory can be of many types. </a:t>
            </a:r>
          </a:p>
          <a:p>
            <a:r>
              <a:rPr lang="en-US" sz="2400" dirty="0" smtClean="0"/>
              <a:t>For example, a person's age is stored as a numeric value and his or her address is stored as alphanumeric characters.</a:t>
            </a:r>
          </a:p>
          <a:p>
            <a:r>
              <a:rPr lang="en-US" sz="2400" dirty="0" smtClean="0"/>
              <a:t>Python has various standard types that are used to define the operations possible on them and the storage method for each of them.</a:t>
            </a:r>
            <a:endParaRPr lang="en-US" sz="2400" dirty="0"/>
          </a:p>
        </p:txBody>
      </p:sp>
      <p:sp>
        <p:nvSpPr>
          <p:cNvPr id="2" name="Title 1"/>
          <p:cNvSpPr>
            <a:spLocks noGrp="1"/>
          </p:cNvSpPr>
          <p:nvPr>
            <p:ph type="title" idx="4294967295"/>
          </p:nvPr>
        </p:nvSpPr>
        <p:spPr>
          <a:xfrm>
            <a:off x="0" y="274638"/>
            <a:ext cx="8229600" cy="1143000"/>
          </a:xfrm>
          <a:prstGeom prst="rect">
            <a:avLst/>
          </a:prstGeom>
        </p:spPr>
        <p:txBody>
          <a:bodyPr>
            <a:normAutofit/>
          </a:bodyPr>
          <a:lstStyle/>
          <a:p>
            <a:r>
              <a:rPr lang="en-US" sz="3200" b="1" dirty="0" smtClean="0"/>
              <a:t>Standard Data Types:</a:t>
            </a:r>
            <a:endParaRPr lang="en-US" sz="32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800" b="1" dirty="0" smtClean="0"/>
              <a:t>Python has following  standard data types:</a:t>
            </a:r>
          </a:p>
          <a:p>
            <a:endParaRPr lang="en-US" sz="2800" dirty="0" smtClean="0"/>
          </a:p>
          <a:p>
            <a:r>
              <a:rPr lang="en-US" sz="2800" dirty="0" smtClean="0"/>
              <a:t>Numbers </a:t>
            </a:r>
          </a:p>
          <a:p>
            <a:r>
              <a:rPr lang="en-US" sz="2800" dirty="0" smtClean="0"/>
              <a:t>String </a:t>
            </a:r>
          </a:p>
          <a:p>
            <a:r>
              <a:rPr lang="en-US" sz="2800" dirty="0" smtClean="0"/>
              <a:t>List </a:t>
            </a:r>
          </a:p>
          <a:p>
            <a:r>
              <a:rPr lang="en-US" sz="2800" dirty="0" smtClean="0"/>
              <a:t>Tuple </a:t>
            </a:r>
          </a:p>
          <a:p>
            <a:r>
              <a:rPr lang="en-US" sz="2800" dirty="0" smtClean="0"/>
              <a:t>Dictionary</a:t>
            </a:r>
          </a:p>
          <a:p>
            <a:r>
              <a:rPr lang="en-US" sz="2800" dirty="0" smtClean="0"/>
              <a:t>set </a:t>
            </a:r>
          </a:p>
          <a:p>
            <a:pPr>
              <a:buNone/>
            </a:pPr>
            <a:endParaRPr lang="en-US" sz="2800" b="1" dirty="0"/>
          </a:p>
        </p:txBody>
      </p:sp>
      <p:sp>
        <p:nvSpPr>
          <p:cNvPr id="4" name="Title 1"/>
          <p:cNvSpPr>
            <a:spLocks noGrp="1"/>
          </p:cNvSpPr>
          <p:nvPr>
            <p:ph type="title" idx="4294967295"/>
          </p:nvPr>
        </p:nvSpPr>
        <p:spPr>
          <a:xfrm>
            <a:off x="0" y="274638"/>
            <a:ext cx="8229600" cy="944562"/>
          </a:xfrm>
          <a:prstGeom prst="rect">
            <a:avLst/>
          </a:prstGeom>
        </p:spPr>
        <p:txBody>
          <a:bodyPr>
            <a:normAutofit/>
          </a:bodyPr>
          <a:lstStyle/>
          <a:p>
            <a:r>
              <a:rPr lang="en-US" sz="3200" b="1" dirty="0" smtClean="0"/>
              <a:t>Standard Data Types:</a:t>
            </a:r>
            <a:endParaRPr lang="en-US" sz="32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p:txBody>
          <a:bodyPr/>
          <a:lstStyle/>
          <a:p>
            <a:pPr eaLnBrk="1" hangingPunct="1"/>
            <a:r>
              <a:rPr lang="en-US" sz="2800" dirty="0" smtClean="0"/>
              <a:t>The interpreter acts as a simple calculator: you can type an expression at it and it will write the value. </a:t>
            </a:r>
          </a:p>
          <a:p>
            <a:pPr eaLnBrk="1" hangingPunct="1"/>
            <a:r>
              <a:rPr lang="en-US" sz="2800" dirty="0" smtClean="0"/>
              <a:t>Expression syntax is straightforward: </a:t>
            </a:r>
          </a:p>
          <a:p>
            <a:pPr eaLnBrk="1" hangingPunct="1"/>
            <a:r>
              <a:rPr lang="en-US" sz="2800" dirty="0" smtClean="0"/>
              <a:t>operators +, -, * and / work just like in most other languages (for example, C); </a:t>
            </a:r>
          </a:p>
          <a:p>
            <a:pPr eaLnBrk="1" hangingPunct="1"/>
            <a:r>
              <a:rPr lang="en-US" sz="2800" dirty="0" smtClean="0"/>
              <a:t>parentheses can be used for grouping.</a:t>
            </a:r>
            <a:endParaRPr lang="en-US" sz="2800" u="sng" dirty="0" smtClean="0"/>
          </a:p>
        </p:txBody>
      </p:sp>
      <p:sp>
        <p:nvSpPr>
          <p:cNvPr id="20482" name="Title 1"/>
          <p:cNvSpPr>
            <a:spLocks noGrp="1"/>
          </p:cNvSpPr>
          <p:nvPr>
            <p:ph type="title" idx="4294967295"/>
          </p:nvPr>
        </p:nvSpPr>
        <p:spPr>
          <a:xfrm>
            <a:off x="0" y="274638"/>
            <a:ext cx="8229600" cy="1143000"/>
          </a:xfrm>
          <a:prstGeom prst="rect">
            <a:avLst/>
          </a:prstGeom>
        </p:spPr>
        <p:txBody>
          <a:bodyPr/>
          <a:lstStyle/>
          <a:p>
            <a:pPr eaLnBrk="1" hangingPunct="1"/>
            <a:r>
              <a:rPr lang="en-US" b="1" smtClean="0"/>
              <a:t>Working With Numbers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Examples</a:t>
            </a:r>
          </a:p>
        </p:txBody>
      </p:sp>
      <p:pic>
        <p:nvPicPr>
          <p:cNvPr id="21507" name="Picture 4"/>
          <p:cNvPicPr>
            <a:picLocks noChangeAspect="1" noChangeArrowheads="1"/>
          </p:cNvPicPr>
          <p:nvPr/>
        </p:nvPicPr>
        <p:blipFill>
          <a:blip r:embed="rId2"/>
          <a:srcRect/>
          <a:stretch>
            <a:fillRect/>
          </a:stretch>
        </p:blipFill>
        <p:spPr bwMode="auto">
          <a:xfrm>
            <a:off x="914400" y="1676400"/>
            <a:ext cx="6735763"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t>Python Numbers</a:t>
            </a:r>
            <a:endParaRPr lang="en-US" sz="3200" dirty="0"/>
          </a:p>
        </p:txBody>
      </p:sp>
      <p:sp>
        <p:nvSpPr>
          <p:cNvPr id="3" name="Content Placeholder 2"/>
          <p:cNvSpPr>
            <a:spLocks noGrp="1"/>
          </p:cNvSpPr>
          <p:nvPr>
            <p:ph idx="1"/>
          </p:nvPr>
        </p:nvSpPr>
        <p:spPr>
          <a:xfrm>
            <a:off x="228600" y="1143000"/>
            <a:ext cx="8686800" cy="5486400"/>
          </a:xfrm>
        </p:spPr>
        <p:txBody>
          <a:bodyPr>
            <a:normAutofit fontScale="92500" lnSpcReduction="20000"/>
          </a:bodyPr>
          <a:lstStyle/>
          <a:p>
            <a:pPr>
              <a:buNone/>
            </a:pPr>
            <a:r>
              <a:rPr lang="en-US" sz="2400" b="1" dirty="0" smtClean="0"/>
              <a:t>Python supports following different numerical types </a:t>
            </a:r>
          </a:p>
          <a:p>
            <a:r>
              <a:rPr lang="en-US" sz="2400" b="1" dirty="0" err="1" smtClean="0"/>
              <a:t>int</a:t>
            </a:r>
            <a:r>
              <a:rPr lang="en-US" sz="2400" b="1" dirty="0" smtClean="0"/>
              <a:t> (signed integers)</a:t>
            </a:r>
            <a:r>
              <a:rPr lang="en-US" sz="2400" dirty="0" smtClean="0"/>
              <a:t>: positive or negative whole numbers with no decimal point. </a:t>
            </a:r>
          </a:p>
          <a:p>
            <a:endParaRPr lang="en-US" sz="2400" dirty="0" smtClean="0"/>
          </a:p>
          <a:p>
            <a:r>
              <a:rPr lang="en-US" sz="2400" b="1" dirty="0" smtClean="0"/>
              <a:t>long (long integers )</a:t>
            </a:r>
            <a:r>
              <a:rPr lang="en-US" sz="2400" dirty="0" smtClean="0"/>
              <a:t>: integers of unlimited size, written like integers and followed by an uppercase or lowercase L. </a:t>
            </a:r>
            <a:r>
              <a:rPr lang="en-US" sz="2400" dirty="0" smtClean="0">
                <a:solidFill>
                  <a:srgbClr val="FF0000"/>
                </a:solidFill>
              </a:rPr>
              <a:t>It is not</a:t>
            </a:r>
            <a:r>
              <a:rPr lang="en-US" sz="2400" dirty="0" smtClean="0"/>
              <a:t> </a:t>
            </a:r>
            <a:r>
              <a:rPr lang="en-US" sz="2400" dirty="0" smtClean="0">
                <a:solidFill>
                  <a:srgbClr val="FF0000"/>
                </a:solidFill>
              </a:rPr>
              <a:t>supported in Python 3.x version.</a:t>
            </a:r>
          </a:p>
          <a:p>
            <a:endParaRPr lang="en-US" sz="2400" dirty="0" smtClean="0"/>
          </a:p>
          <a:p>
            <a:r>
              <a:rPr lang="en-US" sz="2400" b="1" dirty="0" smtClean="0"/>
              <a:t>float (floating point real values)</a:t>
            </a:r>
            <a:r>
              <a:rPr lang="en-US" sz="2400" dirty="0" smtClean="0"/>
              <a:t> :represent real numbers and are written with a decimal point dividing the integer and fractional parts.</a:t>
            </a:r>
          </a:p>
          <a:p>
            <a:r>
              <a:rPr lang="en-US" sz="2400" dirty="0" smtClean="0"/>
              <a:t>Floats may also be in scientific notation, with E or e indicating the power of 10 (2.5e2 = 2.5 x 10</a:t>
            </a:r>
            <a:r>
              <a:rPr lang="en-US" sz="2400" baseline="30000" dirty="0" smtClean="0"/>
              <a:t>2</a:t>
            </a:r>
            <a:r>
              <a:rPr lang="en-US" sz="2400" dirty="0" smtClean="0"/>
              <a:t> = 250). </a:t>
            </a:r>
          </a:p>
          <a:p>
            <a:endParaRPr lang="en-US" sz="2400" dirty="0" smtClean="0"/>
          </a:p>
          <a:p>
            <a:r>
              <a:rPr lang="en-US" sz="2400" b="1" dirty="0" smtClean="0"/>
              <a:t>complex (complex numbers)</a:t>
            </a:r>
            <a:r>
              <a:rPr lang="en-US" sz="2400" dirty="0" smtClean="0"/>
              <a:t> : are of the form a + </a:t>
            </a:r>
            <a:r>
              <a:rPr lang="en-US" sz="2400" dirty="0" err="1" smtClean="0"/>
              <a:t>bJ</a:t>
            </a:r>
            <a:r>
              <a:rPr lang="en-US" sz="2400" dirty="0" smtClean="0"/>
              <a:t>, where a and b are floats and J (or j) represents the square root of -1 (which is an imaginary number). </a:t>
            </a:r>
          </a:p>
          <a:p>
            <a:r>
              <a:rPr lang="en-US" sz="2400" dirty="0" smtClean="0"/>
              <a:t>The real part of the number is a, and the imaginary part is b. </a:t>
            </a:r>
          </a:p>
          <a:p>
            <a:pPr>
              <a:buNone/>
            </a:pPr>
            <a:endParaRPr lang="en-US" sz="24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b="1" smtClean="0"/>
              <a:t>Working With Numbers</a:t>
            </a:r>
            <a:endParaRPr lang="en-US" smtClean="0"/>
          </a:p>
        </p:txBody>
      </p:sp>
      <p:sp>
        <p:nvSpPr>
          <p:cNvPr id="22531" name="Content Placeholder 2"/>
          <p:cNvSpPr>
            <a:spLocks noGrp="1"/>
          </p:cNvSpPr>
          <p:nvPr>
            <p:ph idx="1"/>
          </p:nvPr>
        </p:nvSpPr>
        <p:spPr>
          <a:xfrm>
            <a:off x="457200" y="1600200"/>
            <a:ext cx="8229600" cy="1371600"/>
          </a:xfrm>
        </p:spPr>
        <p:txBody>
          <a:bodyPr/>
          <a:lstStyle/>
          <a:p>
            <a:pPr eaLnBrk="1" hangingPunct="1"/>
            <a:r>
              <a:rPr lang="en-US" sz="2800" smtClean="0"/>
              <a:t>The equal sign (’=’) is used to assign a value to a variable. Afterwards, no result is displayed before the next interactive prompt:</a:t>
            </a:r>
          </a:p>
        </p:txBody>
      </p:sp>
      <p:pic>
        <p:nvPicPr>
          <p:cNvPr id="22532" name="Picture 2"/>
          <p:cNvPicPr>
            <a:picLocks noChangeAspect="1" noChangeArrowheads="1"/>
          </p:cNvPicPr>
          <p:nvPr/>
        </p:nvPicPr>
        <p:blipFill>
          <a:blip r:embed="rId2"/>
          <a:srcRect/>
          <a:stretch>
            <a:fillRect/>
          </a:stretch>
        </p:blipFill>
        <p:spPr bwMode="auto">
          <a:xfrm>
            <a:off x="2514600" y="3429000"/>
            <a:ext cx="4364038"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b="1" smtClean="0"/>
              <a:t>Working With Numbers</a:t>
            </a:r>
            <a:endParaRPr lang="en-US" smtClean="0"/>
          </a:p>
        </p:txBody>
      </p:sp>
      <p:sp>
        <p:nvSpPr>
          <p:cNvPr id="23555" name="Content Placeholder 2"/>
          <p:cNvSpPr>
            <a:spLocks noGrp="1"/>
          </p:cNvSpPr>
          <p:nvPr>
            <p:ph idx="1"/>
          </p:nvPr>
        </p:nvSpPr>
        <p:spPr>
          <a:xfrm>
            <a:off x="457200" y="1600200"/>
            <a:ext cx="8229600" cy="2133600"/>
          </a:xfrm>
        </p:spPr>
        <p:txBody>
          <a:bodyPr/>
          <a:lstStyle/>
          <a:p>
            <a:pPr eaLnBrk="1" hangingPunct="1"/>
            <a:r>
              <a:rPr lang="en-US" sz="2800" smtClean="0"/>
              <a:t>A value can be assigned to several variables simultaneously:</a:t>
            </a:r>
          </a:p>
        </p:txBody>
      </p:sp>
      <p:pic>
        <p:nvPicPr>
          <p:cNvPr id="23556" name="Picture 2"/>
          <p:cNvPicPr>
            <a:picLocks noChangeAspect="1" noChangeArrowheads="1"/>
          </p:cNvPicPr>
          <p:nvPr/>
        </p:nvPicPr>
        <p:blipFill>
          <a:blip r:embed="rId2"/>
          <a:srcRect/>
          <a:stretch>
            <a:fillRect/>
          </a:stretch>
        </p:blipFill>
        <p:spPr bwMode="auto">
          <a:xfrm>
            <a:off x="1219200" y="3124200"/>
            <a:ext cx="6040438"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33400" y="1600201"/>
            <a:ext cx="8229600" cy="1752600"/>
          </a:xfrm>
        </p:spPr>
        <p:txBody>
          <a:bodyPr/>
          <a:lstStyle/>
          <a:p>
            <a:pPr eaLnBrk="1" hangingPunct="1"/>
            <a:r>
              <a:rPr lang="en-US" sz="2400" b="1" dirty="0" smtClean="0"/>
              <a:t>Python is Interpreted</a:t>
            </a:r>
            <a:endParaRPr lang="en-US" sz="2400" dirty="0" smtClean="0"/>
          </a:p>
          <a:p>
            <a:pPr eaLnBrk="1" hangingPunct="1"/>
            <a:r>
              <a:rPr lang="en-US" sz="2400" b="1" dirty="0" smtClean="0"/>
              <a:t>Python is Interactive</a:t>
            </a:r>
            <a:endParaRPr lang="en-US" sz="2400" dirty="0" smtClean="0"/>
          </a:p>
          <a:p>
            <a:pPr eaLnBrk="1" hangingPunct="1"/>
            <a:r>
              <a:rPr lang="en-US" sz="2400" b="1" dirty="0" smtClean="0"/>
              <a:t>Python is Object-Oriented</a:t>
            </a:r>
            <a:endParaRPr lang="en-US" sz="2400" dirty="0" smtClean="0"/>
          </a:p>
          <a:p>
            <a:pPr eaLnBrk="1" hangingPunct="1"/>
            <a:r>
              <a:rPr lang="en-US" sz="2400" b="1" dirty="0" smtClean="0"/>
              <a:t>Python is Beginner's Language</a:t>
            </a:r>
            <a:endParaRPr lang="en-US" sz="2400" dirty="0" smtClean="0"/>
          </a:p>
          <a:p>
            <a:pPr eaLnBrk="1" hangingPunct="1"/>
            <a:endParaRPr lang="en-US" dirty="0" smtClean="0"/>
          </a:p>
        </p:txBody>
      </p:sp>
      <p:sp>
        <p:nvSpPr>
          <p:cNvPr id="4098" name="Title 1"/>
          <p:cNvSpPr>
            <a:spLocks noGrp="1"/>
          </p:cNvSpPr>
          <p:nvPr>
            <p:ph type="title" idx="4294967295"/>
          </p:nvPr>
        </p:nvSpPr>
        <p:spPr>
          <a:xfrm>
            <a:off x="0" y="274638"/>
            <a:ext cx="8229600" cy="1143000"/>
          </a:xfrm>
          <a:prstGeom prst="rect">
            <a:avLst/>
          </a:prstGeom>
        </p:spPr>
        <p:txBody>
          <a:bodyPr/>
          <a:lstStyle/>
          <a:p>
            <a:pPr eaLnBrk="1" hangingPunct="1"/>
            <a:r>
              <a:rPr lang="en-US" sz="3200" b="1" smtClean="0"/>
              <a:t>Introduction to Python programming</a:t>
            </a:r>
            <a:endParaRPr lang="en-US" sz="32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2"/>
          <p:cNvPicPr>
            <a:picLocks noGrp="1" noChangeAspect="1" noChangeArrowheads="1"/>
          </p:cNvPicPr>
          <p:nvPr>
            <p:ph idx="1"/>
          </p:nvPr>
        </p:nvPicPr>
        <p:blipFill>
          <a:blip r:embed="rId2"/>
          <a:stretch>
            <a:fillRect/>
          </a:stretch>
        </p:blipFill>
        <p:spPr>
          <a:xfrm>
            <a:off x="2105025" y="3258344"/>
            <a:ext cx="4933950" cy="1209675"/>
          </a:xfrm>
        </p:spPr>
      </p:pic>
      <p:sp>
        <p:nvSpPr>
          <p:cNvPr id="24578" name="Title 1"/>
          <p:cNvSpPr>
            <a:spLocks noGrp="1"/>
          </p:cNvSpPr>
          <p:nvPr>
            <p:ph type="title" idx="4294967295"/>
          </p:nvPr>
        </p:nvSpPr>
        <p:spPr>
          <a:xfrm>
            <a:off x="0" y="274638"/>
            <a:ext cx="8229600" cy="1143000"/>
          </a:xfrm>
          <a:prstGeom prst="rect">
            <a:avLst/>
          </a:prstGeom>
        </p:spPr>
        <p:txBody>
          <a:bodyPr/>
          <a:lstStyle/>
          <a:p>
            <a:pPr eaLnBrk="1" hangingPunct="1"/>
            <a:r>
              <a:rPr lang="en-US" b="1" smtClean="0"/>
              <a:t>Working With Numbers</a:t>
            </a:r>
            <a:endParaRPr lang="en-US" smtClean="0"/>
          </a:p>
        </p:txBody>
      </p:sp>
      <p:sp>
        <p:nvSpPr>
          <p:cNvPr id="24580" name="Rectangle 4"/>
          <p:cNvSpPr>
            <a:spLocks noChangeArrowheads="1"/>
          </p:cNvSpPr>
          <p:nvPr/>
        </p:nvSpPr>
        <p:spPr bwMode="auto">
          <a:xfrm>
            <a:off x="533400" y="1752600"/>
            <a:ext cx="7924800" cy="954088"/>
          </a:xfrm>
          <a:prstGeom prst="rect">
            <a:avLst/>
          </a:prstGeom>
          <a:noFill/>
          <a:ln w="9525">
            <a:noFill/>
            <a:miter lim="800000"/>
            <a:headEnd/>
            <a:tailEnd/>
          </a:ln>
        </p:spPr>
        <p:txBody>
          <a:bodyPr>
            <a:spAutoFit/>
          </a:bodyPr>
          <a:lstStyle/>
          <a:p>
            <a:r>
              <a:rPr lang="en-US" sz="2800"/>
              <a:t>Variables must be “defined” (assigned a value) before they can be used, or an error will occur: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b="1" smtClean="0"/>
              <a:t>Working With Numbers</a:t>
            </a:r>
            <a:endParaRPr lang="en-US" smtClean="0"/>
          </a:p>
        </p:txBody>
      </p:sp>
      <p:sp>
        <p:nvSpPr>
          <p:cNvPr id="25603" name="Content Placeholder 2"/>
          <p:cNvSpPr>
            <a:spLocks noGrp="1"/>
          </p:cNvSpPr>
          <p:nvPr>
            <p:ph idx="1"/>
          </p:nvPr>
        </p:nvSpPr>
        <p:spPr>
          <a:xfrm>
            <a:off x="457200" y="1600200"/>
            <a:ext cx="8229600" cy="1524000"/>
          </a:xfrm>
        </p:spPr>
        <p:txBody>
          <a:bodyPr/>
          <a:lstStyle/>
          <a:p>
            <a:pPr eaLnBrk="1" hangingPunct="1"/>
            <a:r>
              <a:rPr lang="en-US" sz="2800" smtClean="0"/>
              <a:t>There is full support for floating point; operators with mixed type operands convert the integer operand to floating point:</a:t>
            </a:r>
          </a:p>
        </p:txBody>
      </p:sp>
      <p:pic>
        <p:nvPicPr>
          <p:cNvPr id="25604" name="Picture 2"/>
          <p:cNvPicPr>
            <a:picLocks noChangeAspect="1" noChangeArrowheads="1"/>
          </p:cNvPicPr>
          <p:nvPr/>
        </p:nvPicPr>
        <p:blipFill>
          <a:blip r:embed="rId2"/>
          <a:srcRect/>
          <a:stretch>
            <a:fillRect/>
          </a:stretch>
        </p:blipFill>
        <p:spPr bwMode="auto">
          <a:xfrm>
            <a:off x="2438400" y="3352800"/>
            <a:ext cx="3505200" cy="1370013"/>
          </a:xfrm>
          <a:prstGeom prst="rect">
            <a:avLst/>
          </a:prstGeom>
          <a:noFill/>
          <a:ln w="9525">
            <a:noFill/>
            <a:miter lim="800000"/>
            <a:headEnd/>
            <a:tailEnd/>
          </a:ln>
        </p:spPr>
      </p:pic>
      <p:sp>
        <p:nvSpPr>
          <p:cNvPr id="5" name="TextBox 4"/>
          <p:cNvSpPr txBox="1"/>
          <p:nvPr/>
        </p:nvSpPr>
        <p:spPr>
          <a:xfrm>
            <a:off x="914400" y="5029200"/>
            <a:ext cx="587020" cy="923330"/>
          </a:xfrm>
          <a:prstGeom prst="rect">
            <a:avLst/>
          </a:prstGeom>
          <a:noFill/>
        </p:spPr>
        <p:txBody>
          <a:bodyPr wrap="none" rtlCol="0">
            <a:spAutoFit/>
          </a:bodyPr>
          <a:lstStyle/>
          <a:p>
            <a:r>
              <a:rPr lang="en-US" dirty="0" err="1" smtClean="0"/>
              <a:t>a+bj</a:t>
            </a:r>
            <a:endParaRPr lang="en-US" dirty="0" smtClean="0"/>
          </a:p>
          <a:p>
            <a:endParaRPr lang="en-US" dirty="0" smtClean="0"/>
          </a:p>
          <a:p>
            <a:r>
              <a:rPr lang="en-US" dirty="0" smtClean="0"/>
              <a:t>0+1j</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639762"/>
          </a:xfrm>
        </p:spPr>
        <p:txBody>
          <a:bodyPr>
            <a:normAutofit fontScale="90000"/>
          </a:bodyPr>
          <a:lstStyle/>
          <a:p>
            <a:pPr eaLnBrk="1" hangingPunct="1"/>
            <a:r>
              <a:rPr lang="en-US" b="1" smtClean="0"/>
              <a:t>Working With Numbers</a:t>
            </a:r>
            <a:endParaRPr lang="en-US" smtClean="0"/>
          </a:p>
        </p:txBody>
      </p:sp>
      <p:sp>
        <p:nvSpPr>
          <p:cNvPr id="26627" name="Content Placeholder 2"/>
          <p:cNvSpPr>
            <a:spLocks noGrp="1"/>
          </p:cNvSpPr>
          <p:nvPr>
            <p:ph idx="1"/>
          </p:nvPr>
        </p:nvSpPr>
        <p:spPr>
          <a:xfrm>
            <a:off x="381000" y="1066800"/>
            <a:ext cx="8229600" cy="2590800"/>
          </a:xfrm>
        </p:spPr>
        <p:txBody>
          <a:bodyPr/>
          <a:lstStyle/>
          <a:p>
            <a:pPr eaLnBrk="1" hangingPunct="1"/>
            <a:r>
              <a:rPr lang="en-US" sz="2400" dirty="0" smtClean="0"/>
              <a:t>Complex numbers are also supported; </a:t>
            </a:r>
          </a:p>
          <a:p>
            <a:pPr eaLnBrk="1" hangingPunct="1"/>
            <a:r>
              <a:rPr lang="en-US" sz="2400" dirty="0" smtClean="0"/>
              <a:t>imaginary numbers are written with a suffix of j or J. </a:t>
            </a:r>
          </a:p>
          <a:p>
            <a:pPr eaLnBrk="1" hangingPunct="1"/>
            <a:r>
              <a:rPr lang="en-US" sz="2400" dirty="0" smtClean="0"/>
              <a:t>Complex numbers with a nonzero real component are written as </a:t>
            </a:r>
            <a:r>
              <a:rPr lang="en-US" sz="2400" b="1" i="1" dirty="0" smtClean="0"/>
              <a:t>(</a:t>
            </a:r>
            <a:r>
              <a:rPr lang="en-US" sz="2400" b="1" i="1" dirty="0" err="1" smtClean="0"/>
              <a:t>real+imagj</a:t>
            </a:r>
            <a:r>
              <a:rPr lang="en-US" sz="2400" b="1" i="1" dirty="0" smtClean="0"/>
              <a:t>), </a:t>
            </a:r>
            <a:r>
              <a:rPr lang="en-US" sz="2400" dirty="0" smtClean="0"/>
              <a:t>or can be created with the </a:t>
            </a:r>
            <a:r>
              <a:rPr lang="en-US" sz="2400" b="1" i="1" dirty="0" smtClean="0"/>
              <a:t>complex(real, </a:t>
            </a:r>
            <a:r>
              <a:rPr lang="en-US" sz="2400" b="1" i="1" dirty="0" err="1" smtClean="0"/>
              <a:t>imag</a:t>
            </a:r>
            <a:r>
              <a:rPr lang="en-US" sz="2400" b="1" i="1" dirty="0" smtClean="0"/>
              <a:t>)</a:t>
            </a:r>
            <a:r>
              <a:rPr lang="en-US" sz="2400" dirty="0" smtClean="0"/>
              <a:t> function.</a:t>
            </a:r>
          </a:p>
        </p:txBody>
      </p:sp>
      <p:pic>
        <p:nvPicPr>
          <p:cNvPr id="26628" name="Picture 2"/>
          <p:cNvPicPr>
            <a:picLocks noChangeAspect="1" noChangeArrowheads="1"/>
          </p:cNvPicPr>
          <p:nvPr/>
        </p:nvPicPr>
        <p:blipFill>
          <a:blip r:embed="rId2"/>
          <a:srcRect/>
          <a:stretch>
            <a:fillRect/>
          </a:stretch>
        </p:blipFill>
        <p:spPr bwMode="auto">
          <a:xfrm>
            <a:off x="1981200" y="3429000"/>
            <a:ext cx="3657600" cy="3071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b="1" smtClean="0"/>
              <a:t>Working With Numbers</a:t>
            </a:r>
            <a:endParaRPr lang="en-US" smtClean="0"/>
          </a:p>
        </p:txBody>
      </p:sp>
      <p:sp>
        <p:nvSpPr>
          <p:cNvPr id="27651" name="Content Placeholder 2"/>
          <p:cNvSpPr>
            <a:spLocks noGrp="1"/>
          </p:cNvSpPr>
          <p:nvPr>
            <p:ph idx="1"/>
          </p:nvPr>
        </p:nvSpPr>
        <p:spPr>
          <a:xfrm>
            <a:off x="457200" y="1600200"/>
            <a:ext cx="8229600" cy="1828800"/>
          </a:xfrm>
        </p:spPr>
        <p:txBody>
          <a:bodyPr/>
          <a:lstStyle/>
          <a:p>
            <a:pPr eaLnBrk="1" hangingPunct="1"/>
            <a:r>
              <a:rPr lang="en-US" sz="2400" smtClean="0"/>
              <a:t>Complex numbers are always represented as two floating point numbers, the real and imaginary part. </a:t>
            </a:r>
          </a:p>
          <a:p>
            <a:pPr eaLnBrk="1" hangingPunct="1"/>
            <a:r>
              <a:rPr lang="en-US" sz="2400" smtClean="0"/>
              <a:t>To extract these parts from a complex number </a:t>
            </a:r>
            <a:r>
              <a:rPr lang="en-US" sz="2400" i="1" smtClean="0"/>
              <a:t>z, use </a:t>
            </a:r>
            <a:r>
              <a:rPr lang="en-US" sz="2400" b="1" i="1" smtClean="0"/>
              <a:t>z.real</a:t>
            </a:r>
            <a:r>
              <a:rPr lang="en-US" sz="2400" i="1" smtClean="0"/>
              <a:t> and </a:t>
            </a:r>
            <a:r>
              <a:rPr lang="en-US" sz="2400" b="1" i="1" smtClean="0"/>
              <a:t>z.imag</a:t>
            </a:r>
            <a:r>
              <a:rPr lang="en-US" sz="2400" i="1" smtClean="0"/>
              <a:t>.</a:t>
            </a:r>
            <a:endParaRPr lang="en-US" sz="2400" smtClean="0"/>
          </a:p>
        </p:txBody>
      </p:sp>
      <p:pic>
        <p:nvPicPr>
          <p:cNvPr id="27652" name="Picture 2"/>
          <p:cNvPicPr>
            <a:picLocks noChangeAspect="1" noChangeArrowheads="1"/>
          </p:cNvPicPr>
          <p:nvPr/>
        </p:nvPicPr>
        <p:blipFill>
          <a:blip r:embed="rId2"/>
          <a:srcRect/>
          <a:stretch>
            <a:fillRect/>
          </a:stretch>
        </p:blipFill>
        <p:spPr bwMode="auto">
          <a:xfrm>
            <a:off x="2286000" y="3581400"/>
            <a:ext cx="3200400" cy="2000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563562"/>
          </a:xfrm>
        </p:spPr>
        <p:txBody>
          <a:bodyPr>
            <a:normAutofit fontScale="90000"/>
          </a:bodyPr>
          <a:lstStyle/>
          <a:p>
            <a:pPr eaLnBrk="1" hangingPunct="1"/>
            <a:r>
              <a:rPr lang="en-US" b="1" smtClean="0"/>
              <a:t>Working With Numbers</a:t>
            </a:r>
            <a:endParaRPr lang="en-US" smtClean="0"/>
          </a:p>
        </p:txBody>
      </p:sp>
      <p:sp>
        <p:nvSpPr>
          <p:cNvPr id="28675" name="Content Placeholder 2"/>
          <p:cNvSpPr>
            <a:spLocks noGrp="1"/>
          </p:cNvSpPr>
          <p:nvPr>
            <p:ph idx="1"/>
          </p:nvPr>
        </p:nvSpPr>
        <p:spPr>
          <a:xfrm>
            <a:off x="381000" y="990600"/>
            <a:ext cx="8229600" cy="2514600"/>
          </a:xfrm>
        </p:spPr>
        <p:txBody>
          <a:bodyPr/>
          <a:lstStyle/>
          <a:p>
            <a:pPr eaLnBrk="1" hangingPunct="1"/>
            <a:r>
              <a:rPr lang="en-US" sz="2400" smtClean="0"/>
              <a:t>The conversion functions to floating point and integer (float(), int() and long()) don’t work for complex numbers — there is no one correct way to convert a complex number to a real number. </a:t>
            </a:r>
          </a:p>
          <a:p>
            <a:pPr eaLnBrk="1" hangingPunct="1"/>
            <a:r>
              <a:rPr lang="en-US" sz="2400" smtClean="0"/>
              <a:t>Use </a:t>
            </a:r>
            <a:r>
              <a:rPr lang="en-US" sz="2400" b="1" smtClean="0"/>
              <a:t>abs(z) </a:t>
            </a:r>
            <a:r>
              <a:rPr lang="en-US" sz="2400" smtClean="0"/>
              <a:t>to get its magnitude (as a float) or </a:t>
            </a:r>
            <a:r>
              <a:rPr lang="en-US" sz="2400" b="1" i="1" smtClean="0"/>
              <a:t>z.real</a:t>
            </a:r>
            <a:r>
              <a:rPr lang="en-US" sz="2400" smtClean="0"/>
              <a:t> to get its real part.</a:t>
            </a:r>
          </a:p>
        </p:txBody>
      </p:sp>
      <p:pic>
        <p:nvPicPr>
          <p:cNvPr id="28676" name="Picture 2"/>
          <p:cNvPicPr>
            <a:picLocks noChangeAspect="1" noChangeArrowheads="1"/>
          </p:cNvPicPr>
          <p:nvPr/>
        </p:nvPicPr>
        <p:blipFill>
          <a:blip r:embed="rId2"/>
          <a:srcRect/>
          <a:stretch>
            <a:fillRect/>
          </a:stretch>
        </p:blipFill>
        <p:spPr bwMode="auto">
          <a:xfrm>
            <a:off x="923925" y="3505200"/>
            <a:ext cx="7237413"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b="1" dirty="0" smtClean="0"/>
              <a:t>Mathematical Functions</a:t>
            </a:r>
            <a:endParaRPr lang="en-US" sz="2800" dirty="0"/>
          </a:p>
        </p:txBody>
      </p:sp>
      <p:sp>
        <p:nvSpPr>
          <p:cNvPr id="3" name="Content Placeholder 2"/>
          <p:cNvSpPr>
            <a:spLocks noGrp="1"/>
          </p:cNvSpPr>
          <p:nvPr>
            <p:ph idx="1"/>
          </p:nvPr>
        </p:nvSpPr>
        <p:spPr>
          <a:xfrm>
            <a:off x="457200" y="1600201"/>
            <a:ext cx="8229600" cy="1295400"/>
          </a:xfrm>
        </p:spPr>
        <p:txBody>
          <a:bodyPr>
            <a:normAutofit/>
          </a:bodyPr>
          <a:lstStyle/>
          <a:p>
            <a:r>
              <a:rPr lang="en-US" sz="2400" b="1" dirty="0" smtClean="0"/>
              <a:t>abs() : </a:t>
            </a:r>
            <a:r>
              <a:rPr lang="en-US" sz="2400" dirty="0" smtClean="0"/>
              <a:t>The method </a:t>
            </a:r>
            <a:r>
              <a:rPr lang="en-US" sz="2400" b="1" dirty="0" smtClean="0"/>
              <a:t>abs()</a:t>
            </a:r>
            <a:r>
              <a:rPr lang="en-US" sz="2400" dirty="0" smtClean="0"/>
              <a:t> returns absolute value of </a:t>
            </a:r>
            <a:r>
              <a:rPr lang="en-US" sz="2400" b="1" dirty="0" smtClean="0"/>
              <a:t>x</a:t>
            </a:r>
            <a:r>
              <a:rPr lang="en-US" sz="2400" dirty="0" smtClean="0"/>
              <a:t> - the (positive) distance between x and zero.</a:t>
            </a:r>
            <a:endParaRPr lang="en-US" sz="2400" dirty="0"/>
          </a:p>
        </p:txBody>
      </p:sp>
      <p:sp>
        <p:nvSpPr>
          <p:cNvPr id="4" name="Rectangle 3"/>
          <p:cNvSpPr/>
          <p:nvPr/>
        </p:nvSpPr>
        <p:spPr>
          <a:xfrm>
            <a:off x="990600" y="2514600"/>
            <a:ext cx="816121" cy="369332"/>
          </a:xfrm>
          <a:prstGeom prst="rect">
            <a:avLst/>
          </a:prstGeom>
        </p:spPr>
        <p:txBody>
          <a:bodyPr wrap="none">
            <a:spAutoFit/>
          </a:bodyPr>
          <a:lstStyle/>
          <a:p>
            <a:r>
              <a:rPr lang="en-US" b="1" dirty="0" smtClean="0"/>
              <a:t>Syntax</a:t>
            </a:r>
            <a:endParaRPr lang="en-US" b="1" dirty="0"/>
          </a:p>
        </p:txBody>
      </p:sp>
      <p:pic>
        <p:nvPicPr>
          <p:cNvPr id="3074" name="Picture 2"/>
          <p:cNvPicPr>
            <a:picLocks noChangeAspect="1" noChangeArrowheads="1"/>
          </p:cNvPicPr>
          <p:nvPr/>
        </p:nvPicPr>
        <p:blipFill>
          <a:blip r:embed="rId2"/>
          <a:srcRect/>
          <a:stretch>
            <a:fillRect/>
          </a:stretch>
        </p:blipFill>
        <p:spPr bwMode="auto">
          <a:xfrm>
            <a:off x="1981200" y="2895600"/>
            <a:ext cx="1371600" cy="633046"/>
          </a:xfrm>
          <a:prstGeom prst="rect">
            <a:avLst/>
          </a:prstGeom>
          <a:noFill/>
          <a:ln w="9525">
            <a:noFill/>
            <a:miter lim="800000"/>
            <a:headEnd/>
            <a:tailEnd/>
          </a:ln>
          <a:effectLst/>
        </p:spPr>
      </p:pic>
      <p:sp>
        <p:nvSpPr>
          <p:cNvPr id="6" name="Rectangle 5"/>
          <p:cNvSpPr/>
          <p:nvPr/>
        </p:nvSpPr>
        <p:spPr>
          <a:xfrm>
            <a:off x="990600" y="3733800"/>
            <a:ext cx="995401" cy="369332"/>
          </a:xfrm>
          <a:prstGeom prst="rect">
            <a:avLst/>
          </a:prstGeom>
        </p:spPr>
        <p:txBody>
          <a:bodyPr wrap="none">
            <a:spAutoFit/>
          </a:bodyPr>
          <a:lstStyle/>
          <a:p>
            <a:r>
              <a:rPr lang="en-US" b="1" dirty="0" smtClean="0"/>
              <a:t>Example</a:t>
            </a:r>
            <a:endParaRPr lang="en-US" b="1" dirty="0"/>
          </a:p>
        </p:txBody>
      </p:sp>
      <p:pic>
        <p:nvPicPr>
          <p:cNvPr id="3075" name="Picture 3"/>
          <p:cNvPicPr>
            <a:picLocks noChangeAspect="1" noChangeArrowheads="1"/>
          </p:cNvPicPr>
          <p:nvPr/>
        </p:nvPicPr>
        <p:blipFill>
          <a:blip r:embed="rId3"/>
          <a:srcRect/>
          <a:stretch>
            <a:fillRect/>
          </a:stretch>
        </p:blipFill>
        <p:spPr bwMode="auto">
          <a:xfrm>
            <a:off x="2362200" y="4038600"/>
            <a:ext cx="4569460" cy="1066800"/>
          </a:xfrm>
          <a:prstGeom prst="rect">
            <a:avLst/>
          </a:prstGeom>
          <a:noFill/>
          <a:ln w="9525">
            <a:noFill/>
            <a:miter lim="800000"/>
            <a:headEnd/>
            <a:tailEnd/>
          </a:ln>
          <a:effectLst/>
        </p:spPr>
      </p:pic>
      <p:sp>
        <p:nvSpPr>
          <p:cNvPr id="8" name="Down Arrow 7"/>
          <p:cNvSpPr/>
          <p:nvPr/>
        </p:nvSpPr>
        <p:spPr>
          <a:xfrm>
            <a:off x="4648200" y="5105400"/>
            <a:ext cx="228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a:blip r:embed="rId4"/>
          <a:srcRect/>
          <a:stretch>
            <a:fillRect/>
          </a:stretch>
        </p:blipFill>
        <p:spPr bwMode="auto">
          <a:xfrm>
            <a:off x="2971800" y="5486400"/>
            <a:ext cx="3429000" cy="12834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457200" y="274638"/>
            <a:ext cx="8229600" cy="715962"/>
          </a:xfrm>
        </p:spPr>
        <p:txBody>
          <a:bodyPr>
            <a:normAutofit/>
          </a:bodyPr>
          <a:lstStyle/>
          <a:p>
            <a:r>
              <a:rPr lang="en-US" sz="2800" b="1" dirty="0" smtClean="0"/>
              <a:t>Mathematical Functions</a:t>
            </a:r>
            <a:endParaRPr lang="en-US" sz="2800" dirty="0"/>
          </a:p>
        </p:txBody>
      </p:sp>
      <p:sp>
        <p:nvSpPr>
          <p:cNvPr id="3" name="Content Placeholder 2"/>
          <p:cNvSpPr>
            <a:spLocks noGrp="1"/>
          </p:cNvSpPr>
          <p:nvPr>
            <p:ph idx="1"/>
          </p:nvPr>
        </p:nvSpPr>
        <p:spPr>
          <a:xfrm>
            <a:off x="381000" y="1295400"/>
            <a:ext cx="8229600" cy="838200"/>
          </a:xfrm>
        </p:spPr>
        <p:txBody>
          <a:bodyPr>
            <a:normAutofit/>
          </a:bodyPr>
          <a:lstStyle/>
          <a:p>
            <a:r>
              <a:rPr lang="en-US" sz="2400" b="1" dirty="0" smtClean="0"/>
              <a:t>ceil()</a:t>
            </a:r>
            <a:r>
              <a:rPr lang="en-US" sz="2400" dirty="0" smtClean="0"/>
              <a:t> : The method </a:t>
            </a:r>
            <a:r>
              <a:rPr lang="en-US" sz="2400" b="1" dirty="0" smtClean="0"/>
              <a:t>ceil()</a:t>
            </a:r>
            <a:r>
              <a:rPr lang="en-US" sz="2400" dirty="0" smtClean="0"/>
              <a:t> returns ceiling value of </a:t>
            </a:r>
            <a:r>
              <a:rPr lang="en-US" sz="2400" b="1" dirty="0" smtClean="0"/>
              <a:t>x</a:t>
            </a:r>
            <a:r>
              <a:rPr lang="en-US" sz="2400" dirty="0" smtClean="0"/>
              <a:t> - the smallest integer not less than x.</a:t>
            </a:r>
            <a:endParaRPr lang="en-US" sz="2400" dirty="0"/>
          </a:p>
        </p:txBody>
      </p:sp>
      <p:sp>
        <p:nvSpPr>
          <p:cNvPr id="4" name="Rectangle 3"/>
          <p:cNvSpPr/>
          <p:nvPr/>
        </p:nvSpPr>
        <p:spPr>
          <a:xfrm>
            <a:off x="990600" y="2286000"/>
            <a:ext cx="816121" cy="369332"/>
          </a:xfrm>
          <a:prstGeom prst="rect">
            <a:avLst/>
          </a:prstGeom>
        </p:spPr>
        <p:txBody>
          <a:bodyPr wrap="none">
            <a:spAutoFit/>
          </a:bodyPr>
          <a:lstStyle/>
          <a:p>
            <a:r>
              <a:rPr lang="en-US" b="1" dirty="0" smtClean="0"/>
              <a:t>Syntax</a:t>
            </a:r>
            <a:endParaRPr lang="en-US" b="1" dirty="0"/>
          </a:p>
        </p:txBody>
      </p:sp>
      <p:pic>
        <p:nvPicPr>
          <p:cNvPr id="4098" name="Picture 2"/>
          <p:cNvPicPr>
            <a:picLocks noChangeAspect="1" noChangeArrowheads="1"/>
          </p:cNvPicPr>
          <p:nvPr/>
        </p:nvPicPr>
        <p:blipFill>
          <a:blip r:embed="rId2"/>
          <a:srcRect/>
          <a:stretch>
            <a:fillRect/>
          </a:stretch>
        </p:blipFill>
        <p:spPr bwMode="auto">
          <a:xfrm>
            <a:off x="1981200" y="2667000"/>
            <a:ext cx="2209800" cy="1096466"/>
          </a:xfrm>
          <a:prstGeom prst="rect">
            <a:avLst/>
          </a:prstGeom>
          <a:noFill/>
          <a:ln w="9525">
            <a:noFill/>
            <a:miter lim="800000"/>
            <a:headEnd/>
            <a:tailEnd/>
          </a:ln>
          <a:effectLst/>
        </p:spPr>
      </p:pic>
      <p:sp>
        <p:nvSpPr>
          <p:cNvPr id="6" name="Rectangle 5"/>
          <p:cNvSpPr/>
          <p:nvPr/>
        </p:nvSpPr>
        <p:spPr>
          <a:xfrm>
            <a:off x="1524000" y="3810000"/>
            <a:ext cx="2642005" cy="369332"/>
          </a:xfrm>
          <a:prstGeom prst="rect">
            <a:avLst/>
          </a:prstGeom>
        </p:spPr>
        <p:txBody>
          <a:bodyPr wrap="none">
            <a:spAutoFit/>
          </a:bodyPr>
          <a:lstStyle/>
          <a:p>
            <a:r>
              <a:rPr lang="en-US" b="1" dirty="0" smtClean="0"/>
              <a:t>x</a:t>
            </a:r>
            <a:r>
              <a:rPr lang="en-US" dirty="0" smtClean="0"/>
              <a:t>  is a numeric expression.</a:t>
            </a:r>
            <a:endParaRPr lang="en-US" dirty="0"/>
          </a:p>
        </p:txBody>
      </p:sp>
      <p:pic>
        <p:nvPicPr>
          <p:cNvPr id="4101" name="Picture 5"/>
          <p:cNvPicPr>
            <a:picLocks noChangeAspect="1" noChangeArrowheads="1"/>
          </p:cNvPicPr>
          <p:nvPr/>
        </p:nvPicPr>
        <p:blipFill>
          <a:blip r:embed="rId3"/>
          <a:srcRect/>
          <a:stretch>
            <a:fillRect/>
          </a:stretch>
        </p:blipFill>
        <p:spPr bwMode="auto">
          <a:xfrm>
            <a:off x="152400" y="4876800"/>
            <a:ext cx="8807370" cy="1752600"/>
          </a:xfrm>
          <a:prstGeom prst="rect">
            <a:avLst/>
          </a:prstGeom>
          <a:noFill/>
          <a:ln w="9525">
            <a:noFill/>
            <a:miter lim="800000"/>
            <a:headEnd/>
            <a:tailEnd/>
          </a:ln>
          <a:effectLst/>
        </p:spPr>
      </p:pic>
      <p:sp>
        <p:nvSpPr>
          <p:cNvPr id="12" name="Rectangle 11"/>
          <p:cNvSpPr/>
          <p:nvPr/>
        </p:nvSpPr>
        <p:spPr>
          <a:xfrm>
            <a:off x="228600" y="4267200"/>
            <a:ext cx="995401" cy="369332"/>
          </a:xfrm>
          <a:prstGeom prst="rect">
            <a:avLst/>
          </a:prstGeom>
        </p:spPr>
        <p:txBody>
          <a:bodyPr wrap="none">
            <a:spAutoFit/>
          </a:bodyPr>
          <a:lstStyle/>
          <a:p>
            <a:r>
              <a:rPr lang="en-US" b="1" dirty="0" smtClean="0"/>
              <a:t>Example</a:t>
            </a:r>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04800" y="152400"/>
            <a:ext cx="8229600" cy="715962"/>
          </a:xfrm>
        </p:spPr>
        <p:txBody>
          <a:bodyPr>
            <a:normAutofit/>
          </a:bodyPr>
          <a:lstStyle/>
          <a:p>
            <a:r>
              <a:rPr lang="en-US" sz="2800" b="1" dirty="0" smtClean="0"/>
              <a:t>Mathematical Functions</a:t>
            </a:r>
            <a:endParaRPr lang="en-US" sz="2800" dirty="0"/>
          </a:p>
        </p:txBody>
      </p:sp>
      <p:sp>
        <p:nvSpPr>
          <p:cNvPr id="3" name="Content Placeholder 2"/>
          <p:cNvSpPr>
            <a:spLocks noGrp="1"/>
          </p:cNvSpPr>
          <p:nvPr>
            <p:ph idx="1"/>
          </p:nvPr>
        </p:nvSpPr>
        <p:spPr>
          <a:xfrm>
            <a:off x="152400" y="1600200"/>
            <a:ext cx="8763000" cy="838199"/>
          </a:xfrm>
        </p:spPr>
        <p:txBody>
          <a:bodyPr>
            <a:normAutofit/>
          </a:bodyPr>
          <a:lstStyle/>
          <a:p>
            <a:r>
              <a:rPr lang="en-US" sz="2400" b="1" dirty="0" smtClean="0"/>
              <a:t>floor()</a:t>
            </a:r>
            <a:r>
              <a:rPr lang="en-US" sz="2400" dirty="0" smtClean="0"/>
              <a:t> : The method </a:t>
            </a:r>
            <a:r>
              <a:rPr lang="en-US" sz="2400" b="1" dirty="0" smtClean="0"/>
              <a:t>floor()</a:t>
            </a:r>
            <a:r>
              <a:rPr lang="en-US" sz="2400" dirty="0" smtClean="0"/>
              <a:t> returns floor of </a:t>
            </a:r>
            <a:r>
              <a:rPr lang="en-US" sz="2400" b="1" dirty="0" smtClean="0"/>
              <a:t>x</a:t>
            </a:r>
            <a:r>
              <a:rPr lang="en-US" sz="2400" dirty="0" smtClean="0"/>
              <a:t> - the largest integer not greater than x.</a:t>
            </a:r>
            <a:endParaRPr lang="en-US" sz="2400" dirty="0"/>
          </a:p>
        </p:txBody>
      </p:sp>
      <p:pic>
        <p:nvPicPr>
          <p:cNvPr id="5122" name="Picture 2"/>
          <p:cNvPicPr>
            <a:picLocks noChangeAspect="1" noChangeArrowheads="1"/>
          </p:cNvPicPr>
          <p:nvPr/>
        </p:nvPicPr>
        <p:blipFill>
          <a:blip r:embed="rId2"/>
          <a:srcRect/>
          <a:stretch>
            <a:fillRect/>
          </a:stretch>
        </p:blipFill>
        <p:spPr bwMode="auto">
          <a:xfrm>
            <a:off x="2362200" y="2590800"/>
            <a:ext cx="2438400" cy="1159239"/>
          </a:xfrm>
          <a:prstGeom prst="rect">
            <a:avLst/>
          </a:prstGeom>
          <a:noFill/>
          <a:ln w="9525">
            <a:noFill/>
            <a:miter lim="800000"/>
            <a:headEnd/>
            <a:tailEnd/>
          </a:ln>
          <a:effectLst/>
        </p:spPr>
      </p:pic>
      <p:pic>
        <p:nvPicPr>
          <p:cNvPr id="5125" name="Picture 5"/>
          <p:cNvPicPr>
            <a:picLocks noChangeAspect="1" noChangeArrowheads="1"/>
          </p:cNvPicPr>
          <p:nvPr/>
        </p:nvPicPr>
        <p:blipFill>
          <a:blip r:embed="rId3"/>
          <a:srcRect/>
          <a:stretch>
            <a:fillRect/>
          </a:stretch>
        </p:blipFill>
        <p:spPr bwMode="auto">
          <a:xfrm>
            <a:off x="91068" y="4648200"/>
            <a:ext cx="8976732" cy="1828800"/>
          </a:xfrm>
          <a:prstGeom prst="rect">
            <a:avLst/>
          </a:prstGeom>
          <a:noFill/>
          <a:ln w="9525">
            <a:noFill/>
            <a:miter lim="800000"/>
            <a:headEnd/>
            <a:tailEnd/>
          </a:ln>
          <a:effectLst/>
        </p:spPr>
      </p:pic>
      <p:sp>
        <p:nvSpPr>
          <p:cNvPr id="9" name="Rectangle 8"/>
          <p:cNvSpPr/>
          <p:nvPr/>
        </p:nvSpPr>
        <p:spPr>
          <a:xfrm>
            <a:off x="228600" y="3886200"/>
            <a:ext cx="995401" cy="369332"/>
          </a:xfrm>
          <a:prstGeom prst="rect">
            <a:avLst/>
          </a:prstGeom>
        </p:spPr>
        <p:txBody>
          <a:bodyPr wrap="none">
            <a:spAutoFit/>
          </a:bodyPr>
          <a:lstStyle/>
          <a:p>
            <a:r>
              <a:rPr lang="en-US" b="1" dirty="0" smtClean="0"/>
              <a:t>Example</a:t>
            </a:r>
            <a:endParaRPr lang="en-US"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4800" y="152400"/>
            <a:ext cx="8229600" cy="715962"/>
          </a:xfrm>
        </p:spPr>
        <p:txBody>
          <a:bodyPr>
            <a:normAutofit/>
          </a:bodyPr>
          <a:lstStyle/>
          <a:p>
            <a:r>
              <a:rPr lang="en-US" sz="2800" b="1" dirty="0" smtClean="0"/>
              <a:t>Mathematical Functions</a:t>
            </a:r>
            <a:endParaRPr lang="en-US" sz="2800" dirty="0"/>
          </a:p>
        </p:txBody>
      </p:sp>
      <p:pic>
        <p:nvPicPr>
          <p:cNvPr id="1026" name="Picture 2"/>
          <p:cNvPicPr>
            <a:picLocks noChangeAspect="1" noChangeArrowheads="1"/>
          </p:cNvPicPr>
          <p:nvPr/>
        </p:nvPicPr>
        <p:blipFill>
          <a:blip r:embed="rId2"/>
          <a:srcRect/>
          <a:stretch>
            <a:fillRect/>
          </a:stretch>
        </p:blipFill>
        <p:spPr bwMode="auto">
          <a:xfrm>
            <a:off x="152400" y="1439907"/>
            <a:ext cx="8839200" cy="37416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371600"/>
            <a:ext cx="7848600" cy="5181600"/>
          </a:xfrm>
        </p:spPr>
        <p:txBody>
          <a:bodyPr>
            <a:normAutofit/>
          </a:bodyPr>
          <a:lstStyle/>
          <a:p>
            <a:r>
              <a:rPr lang="en-US" sz="2400" b="1" dirty="0" smtClean="0"/>
              <a:t>Easy-to-learn:  </a:t>
            </a:r>
            <a:r>
              <a:rPr lang="en-US" sz="2400" dirty="0" smtClean="0"/>
              <a:t>relatively few keywords, simple structure, and a clearly defined syntax </a:t>
            </a:r>
          </a:p>
          <a:p>
            <a:r>
              <a:rPr lang="en-US" sz="2400" b="1" dirty="0" smtClean="0"/>
              <a:t>Easy-to-read:  </a:t>
            </a:r>
            <a:r>
              <a:rPr lang="en-US" sz="2400" dirty="0" smtClean="0"/>
              <a:t>much more clearly defined and visible to the eyes </a:t>
            </a:r>
          </a:p>
          <a:p>
            <a:r>
              <a:rPr lang="en-US" sz="2400" b="1" dirty="0" smtClean="0"/>
              <a:t>Easy-to-maintain:  </a:t>
            </a:r>
            <a:r>
              <a:rPr lang="en-US" sz="2400" dirty="0" smtClean="0"/>
              <a:t>source code is fairly easy-to-maintain. (</a:t>
            </a:r>
            <a:r>
              <a:rPr lang="en-US" sz="2400" b="1" dirty="0" smtClean="0"/>
              <a:t>Module &amp; package</a:t>
            </a:r>
            <a:r>
              <a:rPr lang="en-US" sz="2400" dirty="0" smtClean="0"/>
              <a:t>)</a:t>
            </a:r>
          </a:p>
          <a:p>
            <a:r>
              <a:rPr lang="en-US" sz="2400" b="1" dirty="0" smtClean="0"/>
              <a:t>A broad standard library:  </a:t>
            </a:r>
            <a:r>
              <a:rPr lang="en-US" sz="2400" dirty="0" smtClean="0"/>
              <a:t>bulk of the library is very portable and cross-platform compatible on UNIX, Windows and Macintosh </a:t>
            </a:r>
          </a:p>
          <a:p>
            <a:r>
              <a:rPr lang="en-US" sz="2400" b="1" dirty="0" smtClean="0"/>
              <a:t>Portable :  </a:t>
            </a:r>
            <a:r>
              <a:rPr lang="en-US" sz="2400" dirty="0" smtClean="0"/>
              <a:t>run on a wide variety of hardware platforms and has the same interface on all platforms. </a:t>
            </a:r>
          </a:p>
          <a:p>
            <a:pPr eaLnBrk="1" hangingPunct="1"/>
            <a:endParaRPr lang="en-US" sz="2400" dirty="0" smtClean="0"/>
          </a:p>
          <a:p>
            <a:pPr eaLnBrk="1" hangingPunct="1"/>
            <a:endParaRPr lang="en-US" dirty="0" smtClean="0"/>
          </a:p>
        </p:txBody>
      </p:sp>
      <p:sp>
        <p:nvSpPr>
          <p:cNvPr id="5122" name="Title 1"/>
          <p:cNvSpPr>
            <a:spLocks noGrp="1"/>
          </p:cNvSpPr>
          <p:nvPr>
            <p:ph type="title" idx="4294967295"/>
          </p:nvPr>
        </p:nvSpPr>
        <p:spPr>
          <a:xfrm>
            <a:off x="0" y="274638"/>
            <a:ext cx="8229600" cy="1143000"/>
          </a:xfrm>
          <a:prstGeom prst="rect">
            <a:avLst/>
          </a:prstGeom>
        </p:spPr>
        <p:txBody>
          <a:bodyPr/>
          <a:lstStyle/>
          <a:p>
            <a:pPr eaLnBrk="1" hangingPunct="1"/>
            <a:r>
              <a:rPr lang="en-US" sz="3200" b="1" dirty="0" smtClean="0"/>
              <a:t>Python's feature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0" y="685800"/>
            <a:ext cx="1524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Package</a:t>
            </a:r>
            <a:endParaRPr lang="en-US" dirty="0"/>
          </a:p>
        </p:txBody>
      </p:sp>
      <p:cxnSp>
        <p:nvCxnSpPr>
          <p:cNvPr id="5" name="Straight Connector 4"/>
          <p:cNvCxnSpPr>
            <a:stCxn id="3" idx="2"/>
          </p:cNvCxnSpPr>
          <p:nvPr/>
        </p:nvCxnSpPr>
        <p:spPr>
          <a:xfrm rot="5400000">
            <a:off x="3962400" y="16002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905000" y="1752600"/>
            <a:ext cx="5334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1714500" y="2019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7047706" y="19423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71600" y="2286000"/>
            <a:ext cx="1477071" cy="369332"/>
          </a:xfrm>
          <a:prstGeom prst="rect">
            <a:avLst/>
          </a:prstGeom>
          <a:noFill/>
        </p:spPr>
        <p:txBody>
          <a:bodyPr wrap="none" rtlCol="0">
            <a:spAutoFit/>
          </a:bodyPr>
          <a:lstStyle/>
          <a:p>
            <a:r>
              <a:rPr lang="en-US" dirty="0" smtClean="0"/>
              <a:t>Sub-Package1</a:t>
            </a:r>
            <a:endParaRPr lang="en-US" dirty="0"/>
          </a:p>
        </p:txBody>
      </p:sp>
      <p:sp>
        <p:nvSpPr>
          <p:cNvPr id="13" name="TextBox 12"/>
          <p:cNvSpPr txBox="1"/>
          <p:nvPr/>
        </p:nvSpPr>
        <p:spPr>
          <a:xfrm>
            <a:off x="6600129" y="2209800"/>
            <a:ext cx="1477071" cy="369332"/>
          </a:xfrm>
          <a:prstGeom prst="rect">
            <a:avLst/>
          </a:prstGeom>
          <a:noFill/>
        </p:spPr>
        <p:txBody>
          <a:bodyPr wrap="none" rtlCol="0">
            <a:spAutoFit/>
          </a:bodyPr>
          <a:lstStyle/>
          <a:p>
            <a:r>
              <a:rPr lang="en-US" dirty="0" smtClean="0"/>
              <a:t>Sub-Package2</a:t>
            </a:r>
            <a:endParaRPr lang="en-US" dirty="0"/>
          </a:p>
        </p:txBody>
      </p:sp>
      <p:cxnSp>
        <p:nvCxnSpPr>
          <p:cNvPr id="15" name="Straight Arrow Connector 14"/>
          <p:cNvCxnSpPr>
            <a:stCxn id="12" idx="2"/>
          </p:cNvCxnSpPr>
          <p:nvPr/>
        </p:nvCxnSpPr>
        <p:spPr>
          <a:xfrm rot="5400000">
            <a:off x="1277834" y="2520498"/>
            <a:ext cx="697468" cy="967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2"/>
          </p:cNvCxnSpPr>
          <p:nvPr/>
        </p:nvCxnSpPr>
        <p:spPr>
          <a:xfrm rot="16200000" flipH="1">
            <a:off x="2192234" y="2573234"/>
            <a:ext cx="773668" cy="937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3400" y="3429000"/>
            <a:ext cx="1085554" cy="369332"/>
          </a:xfrm>
          <a:prstGeom prst="rect">
            <a:avLst/>
          </a:prstGeom>
          <a:noFill/>
        </p:spPr>
        <p:txBody>
          <a:bodyPr wrap="none" rtlCol="0">
            <a:spAutoFit/>
          </a:bodyPr>
          <a:lstStyle/>
          <a:p>
            <a:r>
              <a:rPr lang="en-US" dirty="0" smtClean="0"/>
              <a:t>Module 1</a:t>
            </a:r>
            <a:endParaRPr lang="en-US" dirty="0"/>
          </a:p>
        </p:txBody>
      </p:sp>
      <p:sp>
        <p:nvSpPr>
          <p:cNvPr id="19" name="TextBox 18"/>
          <p:cNvSpPr txBox="1"/>
          <p:nvPr/>
        </p:nvSpPr>
        <p:spPr>
          <a:xfrm>
            <a:off x="2267246" y="3352800"/>
            <a:ext cx="1085554" cy="369332"/>
          </a:xfrm>
          <a:prstGeom prst="rect">
            <a:avLst/>
          </a:prstGeom>
          <a:noFill/>
        </p:spPr>
        <p:txBody>
          <a:bodyPr wrap="none" rtlCol="0">
            <a:spAutoFit/>
          </a:bodyPr>
          <a:lstStyle/>
          <a:p>
            <a:r>
              <a:rPr lang="en-US" dirty="0" smtClean="0"/>
              <a:t>Module 2</a:t>
            </a:r>
            <a:endParaRPr lang="en-US" dirty="0"/>
          </a:p>
        </p:txBody>
      </p:sp>
      <p:cxnSp>
        <p:nvCxnSpPr>
          <p:cNvPr id="20" name="Straight Arrow Connector 19"/>
          <p:cNvCxnSpPr/>
          <p:nvPr/>
        </p:nvCxnSpPr>
        <p:spPr>
          <a:xfrm rot="5400000">
            <a:off x="6535634" y="2455967"/>
            <a:ext cx="697468" cy="967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7450034" y="2508703"/>
            <a:ext cx="773668" cy="9378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91200" y="3364469"/>
            <a:ext cx="1085554" cy="369332"/>
          </a:xfrm>
          <a:prstGeom prst="rect">
            <a:avLst/>
          </a:prstGeom>
          <a:noFill/>
        </p:spPr>
        <p:txBody>
          <a:bodyPr wrap="none" rtlCol="0">
            <a:spAutoFit/>
          </a:bodyPr>
          <a:lstStyle/>
          <a:p>
            <a:r>
              <a:rPr lang="en-US" dirty="0" smtClean="0"/>
              <a:t>Module 3</a:t>
            </a:r>
            <a:endParaRPr lang="en-US" dirty="0"/>
          </a:p>
        </p:txBody>
      </p:sp>
      <p:sp>
        <p:nvSpPr>
          <p:cNvPr id="23" name="TextBox 22"/>
          <p:cNvSpPr txBox="1"/>
          <p:nvPr/>
        </p:nvSpPr>
        <p:spPr>
          <a:xfrm>
            <a:off x="7525046" y="3288269"/>
            <a:ext cx="1117614" cy="369332"/>
          </a:xfrm>
          <a:prstGeom prst="rect">
            <a:avLst/>
          </a:prstGeom>
          <a:noFill/>
        </p:spPr>
        <p:txBody>
          <a:bodyPr wrap="none" rtlCol="0">
            <a:spAutoFit/>
          </a:bodyPr>
          <a:lstStyle/>
          <a:p>
            <a:r>
              <a:rPr lang="en-US" dirty="0" smtClean="0"/>
              <a:t>Module N</a:t>
            </a:r>
            <a:endParaRPr lang="en-US" dirty="0"/>
          </a:p>
        </p:txBody>
      </p:sp>
      <p:cxnSp>
        <p:nvCxnSpPr>
          <p:cNvPr id="25" name="Straight Arrow Connector 24"/>
          <p:cNvCxnSpPr>
            <a:stCxn id="19" idx="2"/>
          </p:cNvCxnSpPr>
          <p:nvPr/>
        </p:nvCxnSpPr>
        <p:spPr>
          <a:xfrm rot="5400000">
            <a:off x="1513478" y="3275455"/>
            <a:ext cx="849868" cy="17432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28600" y="4724400"/>
            <a:ext cx="3474669" cy="369332"/>
          </a:xfrm>
          <a:prstGeom prst="rect">
            <a:avLst/>
          </a:prstGeom>
          <a:noFill/>
        </p:spPr>
        <p:txBody>
          <a:bodyPr wrap="none" rtlCol="0">
            <a:spAutoFit/>
          </a:bodyPr>
          <a:lstStyle/>
          <a:p>
            <a:r>
              <a:rPr lang="en-US" dirty="0" smtClean="0"/>
              <a:t>Simple Code expression, statement</a:t>
            </a:r>
            <a:endParaRPr lang="en-US" dirty="0"/>
          </a:p>
        </p:txBody>
      </p:sp>
      <p:cxnSp>
        <p:nvCxnSpPr>
          <p:cNvPr id="28" name="Straight Arrow Connector 27"/>
          <p:cNvCxnSpPr>
            <a:stCxn id="19" idx="2"/>
          </p:cNvCxnSpPr>
          <p:nvPr/>
        </p:nvCxnSpPr>
        <p:spPr>
          <a:xfrm rot="16200000" flipH="1">
            <a:off x="3494677" y="3037477"/>
            <a:ext cx="1078468" cy="24477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4800600"/>
            <a:ext cx="1095172" cy="369332"/>
          </a:xfrm>
          <a:prstGeom prst="rect">
            <a:avLst/>
          </a:prstGeom>
          <a:noFill/>
        </p:spPr>
        <p:txBody>
          <a:bodyPr wrap="none" rtlCol="0">
            <a:spAutoFit/>
          </a:bodyPr>
          <a:lstStyle/>
          <a:p>
            <a:r>
              <a:rPr lang="en-US" dirty="0" smtClean="0"/>
              <a:t>Functions</a:t>
            </a:r>
            <a:endParaRPr lang="en-US" dirty="0"/>
          </a:p>
        </p:txBody>
      </p:sp>
      <p:cxnSp>
        <p:nvCxnSpPr>
          <p:cNvPr id="31" name="Straight Arrow Connector 30"/>
          <p:cNvCxnSpPr>
            <a:stCxn id="19" idx="2"/>
          </p:cNvCxnSpPr>
          <p:nvPr/>
        </p:nvCxnSpPr>
        <p:spPr>
          <a:xfrm rot="16200000" flipH="1">
            <a:off x="4828177" y="1703977"/>
            <a:ext cx="1002268" cy="50385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543800" y="4876800"/>
            <a:ext cx="651140" cy="369332"/>
          </a:xfrm>
          <a:prstGeom prst="rect">
            <a:avLst/>
          </a:prstGeom>
          <a:noFill/>
        </p:spPr>
        <p:txBody>
          <a:bodyPr wrap="none" rtlCol="0">
            <a:spAutoFit/>
          </a:bodyPr>
          <a:lstStyle/>
          <a:p>
            <a:r>
              <a:rPr lang="en-US" dirty="0" smtClean="0"/>
              <a:t>Class</a:t>
            </a:r>
            <a:endParaRPr lang="en-US" dirty="0"/>
          </a:p>
        </p:txBody>
      </p:sp>
      <p:cxnSp>
        <p:nvCxnSpPr>
          <p:cNvPr id="34" name="Straight Arrow Connector 33"/>
          <p:cNvCxnSpPr>
            <a:stCxn id="29" idx="2"/>
          </p:cNvCxnSpPr>
          <p:nvPr/>
        </p:nvCxnSpPr>
        <p:spPr>
          <a:xfrm rot="5400000">
            <a:off x="4763759" y="5130573"/>
            <a:ext cx="392668" cy="471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9" idx="2"/>
          </p:cNvCxnSpPr>
          <p:nvPr/>
        </p:nvCxnSpPr>
        <p:spPr>
          <a:xfrm rot="16200000" flipH="1">
            <a:off x="5411459" y="4954259"/>
            <a:ext cx="392668" cy="8240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429000" y="5638800"/>
            <a:ext cx="1827744" cy="369332"/>
          </a:xfrm>
          <a:prstGeom prst="rect">
            <a:avLst/>
          </a:prstGeom>
          <a:noFill/>
        </p:spPr>
        <p:txBody>
          <a:bodyPr wrap="none" rtlCol="0">
            <a:spAutoFit/>
          </a:bodyPr>
          <a:lstStyle/>
          <a:p>
            <a:r>
              <a:rPr lang="en-US" dirty="0" smtClean="0"/>
              <a:t>Built-In Functions</a:t>
            </a:r>
            <a:endParaRPr lang="en-US" dirty="0"/>
          </a:p>
        </p:txBody>
      </p:sp>
      <p:sp>
        <p:nvSpPr>
          <p:cNvPr id="38" name="TextBox 37"/>
          <p:cNvSpPr txBox="1"/>
          <p:nvPr/>
        </p:nvSpPr>
        <p:spPr>
          <a:xfrm>
            <a:off x="5638800" y="5638800"/>
            <a:ext cx="1426544" cy="646331"/>
          </a:xfrm>
          <a:prstGeom prst="rect">
            <a:avLst/>
          </a:prstGeom>
          <a:noFill/>
        </p:spPr>
        <p:txBody>
          <a:bodyPr wrap="none" rtlCol="0">
            <a:spAutoFit/>
          </a:bodyPr>
          <a:lstStyle/>
          <a:p>
            <a:r>
              <a:rPr lang="en-US" dirty="0" smtClean="0"/>
              <a:t>User-Defined</a:t>
            </a:r>
          </a:p>
          <a:p>
            <a:r>
              <a:rPr lang="en-US" dirty="0" smtClean="0"/>
              <a:t>Function</a:t>
            </a:r>
            <a:endParaRPr lang="en-US" dirty="0"/>
          </a:p>
        </p:txBody>
      </p:sp>
      <p:cxnSp>
        <p:nvCxnSpPr>
          <p:cNvPr id="40" name="Straight Arrow Connector 39"/>
          <p:cNvCxnSpPr>
            <a:stCxn id="32" idx="2"/>
          </p:cNvCxnSpPr>
          <p:nvPr/>
        </p:nvCxnSpPr>
        <p:spPr>
          <a:xfrm rot="16200000" flipH="1">
            <a:off x="7776951" y="5338551"/>
            <a:ext cx="240268" cy="55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696200" y="5638800"/>
            <a:ext cx="1292341" cy="923330"/>
          </a:xfrm>
          <a:prstGeom prst="rect">
            <a:avLst/>
          </a:prstGeom>
          <a:noFill/>
        </p:spPr>
        <p:txBody>
          <a:bodyPr wrap="none" rtlCol="0">
            <a:spAutoFit/>
          </a:bodyPr>
          <a:lstStyle/>
          <a:p>
            <a:r>
              <a:rPr lang="en-US" dirty="0" smtClean="0"/>
              <a:t>Variable,</a:t>
            </a:r>
          </a:p>
          <a:p>
            <a:r>
              <a:rPr lang="en-US" dirty="0" smtClean="0"/>
              <a:t>Methods,</a:t>
            </a:r>
          </a:p>
          <a:p>
            <a:r>
              <a:rPr lang="en-US" dirty="0" smtClean="0"/>
              <a:t>Constructor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z="2800" b="1" dirty="0" smtClean="0"/>
              <a:t>Extendable: </a:t>
            </a:r>
            <a:r>
              <a:rPr lang="en-US" sz="2800" dirty="0" smtClean="0"/>
              <a:t>You can add low-level modules to the Python interpreter. These modules enable programmers to add to or customize their tools to be more efficient. </a:t>
            </a:r>
          </a:p>
          <a:p>
            <a:r>
              <a:rPr lang="en-US" sz="2800" b="1" dirty="0" smtClean="0"/>
              <a:t>Databases: </a:t>
            </a:r>
            <a:r>
              <a:rPr lang="en-US" sz="2800" dirty="0" smtClean="0"/>
              <a:t>Python provides interfaces to all major commercial databases. </a:t>
            </a:r>
          </a:p>
          <a:p>
            <a:r>
              <a:rPr lang="en-US" sz="2800" b="1" dirty="0" smtClean="0"/>
              <a:t>GUI Programming: </a:t>
            </a:r>
            <a:r>
              <a:rPr lang="en-US" sz="2800" dirty="0" smtClean="0"/>
              <a:t>Python supports GUI applications that can be created and ported to many system calls, libraries and windows systems.</a:t>
            </a:r>
          </a:p>
          <a:p>
            <a:r>
              <a:rPr lang="en-US" sz="2800" b="1" dirty="0" smtClean="0"/>
              <a:t>Scalable: </a:t>
            </a:r>
            <a:r>
              <a:rPr lang="en-US" sz="2800" dirty="0" smtClean="0"/>
              <a:t>Python provides a better structure and support for large programs. </a:t>
            </a:r>
          </a:p>
          <a:p>
            <a:endParaRPr lang="en-US" dirty="0"/>
          </a:p>
        </p:txBody>
      </p:sp>
      <p:sp>
        <p:nvSpPr>
          <p:cNvPr id="4" name="Title 1"/>
          <p:cNvSpPr>
            <a:spLocks noGrp="1"/>
          </p:cNvSpPr>
          <p:nvPr>
            <p:ph type="title" idx="4294967295"/>
          </p:nvPr>
        </p:nvSpPr>
        <p:spPr>
          <a:xfrm>
            <a:off x="0" y="274638"/>
            <a:ext cx="8229600" cy="1143000"/>
          </a:xfrm>
          <a:prstGeom prst="rect">
            <a:avLst/>
          </a:prstGeom>
        </p:spPr>
        <p:txBody>
          <a:bodyPr/>
          <a:lstStyle/>
          <a:p>
            <a:pPr eaLnBrk="1" hangingPunct="1"/>
            <a:r>
              <a:rPr lang="en-US" sz="3200" b="1" dirty="0" smtClean="0"/>
              <a:t>Python's feature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 y="838200"/>
            <a:ext cx="8991600" cy="5715485"/>
          </a:xfrm>
          <a:prstGeom prst="rect">
            <a:avLst/>
          </a:prstGeom>
          <a:noFill/>
          <a:ln w="9525">
            <a:noFill/>
            <a:miter lim="800000"/>
            <a:headEnd/>
            <a:tailEnd/>
          </a:ln>
          <a:effectLst/>
        </p:spPr>
      </p:pic>
      <p:sp>
        <p:nvSpPr>
          <p:cNvPr id="4" name="TextBox 3"/>
          <p:cNvSpPr txBox="1"/>
          <p:nvPr/>
        </p:nvSpPr>
        <p:spPr>
          <a:xfrm>
            <a:off x="3581400" y="228600"/>
            <a:ext cx="1860125" cy="523220"/>
          </a:xfrm>
          <a:prstGeom prst="rect">
            <a:avLst/>
          </a:prstGeom>
          <a:noFill/>
        </p:spPr>
        <p:txBody>
          <a:bodyPr wrap="none" rtlCol="0">
            <a:spAutoFit/>
          </a:bodyPr>
          <a:lstStyle/>
          <a:p>
            <a:r>
              <a:rPr lang="en-IN" sz="2800" b="1" dirty="0" smtClean="0"/>
              <a:t>Installation</a:t>
            </a:r>
            <a:endParaRPr lang="en-IN"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Running Python: </a:t>
            </a:r>
          </a:p>
        </p:txBody>
      </p:sp>
      <p:sp>
        <p:nvSpPr>
          <p:cNvPr id="6147" name="Content Placeholder 2"/>
          <p:cNvSpPr>
            <a:spLocks noGrp="1"/>
          </p:cNvSpPr>
          <p:nvPr>
            <p:ph idx="1"/>
          </p:nvPr>
        </p:nvSpPr>
        <p:spPr>
          <a:xfrm>
            <a:off x="228600" y="1524000"/>
            <a:ext cx="8686800" cy="5029200"/>
          </a:xfrm>
        </p:spPr>
        <p:txBody>
          <a:bodyPr/>
          <a:lstStyle/>
          <a:p>
            <a:pPr eaLnBrk="1" hangingPunct="1">
              <a:buFont typeface="Arial" charset="0"/>
              <a:buNone/>
            </a:pPr>
            <a:r>
              <a:rPr lang="en-US" sz="2800" dirty="0" smtClean="0"/>
              <a:t>There are three different ways to start Python: </a:t>
            </a:r>
          </a:p>
          <a:p>
            <a:pPr eaLnBrk="1" hangingPunct="1">
              <a:buFont typeface="Arial" charset="0"/>
              <a:buNone/>
            </a:pPr>
            <a:r>
              <a:rPr lang="en-US" sz="2800" b="1" dirty="0" smtClean="0"/>
              <a:t>(1) Interactive Interpreter: </a:t>
            </a:r>
            <a:r>
              <a:rPr lang="en-US" sz="2800" dirty="0" smtClean="0"/>
              <a:t>You can enter python and start coding right away in the interactive interpreter by starting it from the command line. </a:t>
            </a:r>
          </a:p>
          <a:p>
            <a:pPr eaLnBrk="1" hangingPunct="1">
              <a:buFont typeface="Arial" charset="0"/>
              <a:buNone/>
            </a:pPr>
            <a:r>
              <a:rPr lang="en-US" sz="2800" dirty="0" smtClean="0"/>
              <a:t>          </a:t>
            </a:r>
            <a:r>
              <a:rPr lang="en-US" sz="2800" b="1" i="1" dirty="0" smtClean="0"/>
              <a:t>C:&gt;python</a:t>
            </a:r>
          </a:p>
          <a:p>
            <a:pPr eaLnBrk="1" hangingPunct="1">
              <a:buFont typeface="Arial" charset="0"/>
              <a:buNone/>
            </a:pPr>
            <a:r>
              <a:rPr lang="en-US" sz="2800" b="1" dirty="0" smtClean="0"/>
              <a:t>(2) Script from the Command-line: </a:t>
            </a:r>
            <a:r>
              <a:rPr lang="en-US" sz="2800" dirty="0" smtClean="0"/>
              <a:t>A Python script can be executed at command line by invoking the interpreter on your application, as in the following: </a:t>
            </a:r>
          </a:p>
          <a:p>
            <a:pPr eaLnBrk="1" hangingPunct="1">
              <a:buFont typeface="Arial" charset="0"/>
              <a:buNone/>
            </a:pPr>
            <a:r>
              <a:rPr lang="en-US" sz="2800" b="1" i="1" dirty="0" smtClean="0"/>
              <a:t>            C:&gt;python script.py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152400" y="1600200"/>
            <a:ext cx="8839200" cy="4800600"/>
          </a:xfrm>
        </p:spPr>
        <p:txBody>
          <a:bodyPr/>
          <a:lstStyle/>
          <a:p>
            <a:pPr eaLnBrk="1" hangingPunct="1">
              <a:buFont typeface="Arial" charset="0"/>
              <a:buNone/>
            </a:pPr>
            <a:r>
              <a:rPr lang="en-US" sz="2800" b="1" dirty="0" smtClean="0"/>
              <a:t>(3) Integrated Development Environment : </a:t>
            </a:r>
            <a:r>
              <a:rPr lang="en-US" sz="2800" dirty="0" err="1" smtClean="0"/>
              <a:t>PythonWin</a:t>
            </a:r>
            <a:r>
              <a:rPr lang="en-US" sz="2800" dirty="0" smtClean="0"/>
              <a:t> is the first Windows interface for Python and is an IDE with a GUI. </a:t>
            </a:r>
          </a:p>
          <a:p>
            <a:pPr eaLnBrk="1" hangingPunct="1">
              <a:buFont typeface="Arial" charset="0"/>
              <a:buNone/>
            </a:pPr>
            <a:endParaRPr lang="en-US" b="1" dirty="0" smtClean="0"/>
          </a:p>
          <a:p>
            <a:pPr eaLnBrk="1" hangingPunct="1">
              <a:buFont typeface="Arial" charset="0"/>
              <a:buNone/>
            </a:pPr>
            <a:endParaRPr lang="en-US"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Introduction to databas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theme-Introduction to database</Template>
  <TotalTime>2420</TotalTime>
  <Words>1547</Words>
  <Application>Microsoft Office PowerPoint</Application>
  <PresentationFormat>On-screen Show (4:3)</PresentationFormat>
  <Paragraphs>160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theme-Introduction to database</vt:lpstr>
      <vt:lpstr>Python Programming – I (Introduction)</vt:lpstr>
      <vt:lpstr>Introduction to Python programming</vt:lpstr>
      <vt:lpstr>Introduction to Python programming</vt:lpstr>
      <vt:lpstr>Python's feature </vt:lpstr>
      <vt:lpstr>Slide 5</vt:lpstr>
      <vt:lpstr>Python's feature </vt:lpstr>
      <vt:lpstr>Slide 7</vt:lpstr>
      <vt:lpstr>Running Python: </vt:lpstr>
      <vt:lpstr>Slide 9</vt:lpstr>
      <vt:lpstr>Python Identifiers: </vt:lpstr>
      <vt:lpstr>Reserved Words: </vt:lpstr>
      <vt:lpstr>Reserved Words: </vt:lpstr>
      <vt:lpstr>Lines and Indentation: </vt:lpstr>
      <vt:lpstr>Multi-Line Statements</vt:lpstr>
      <vt:lpstr>Multi-Line Statements</vt:lpstr>
      <vt:lpstr>Quotation in Python:</vt:lpstr>
      <vt:lpstr>Comments in Python:</vt:lpstr>
      <vt:lpstr>Slide 18</vt:lpstr>
      <vt:lpstr>Python variable</vt:lpstr>
      <vt:lpstr>Assigning Values to Variables:</vt:lpstr>
      <vt:lpstr>Assigning Values to Variables:</vt:lpstr>
      <vt:lpstr>Multiple Assignment:</vt:lpstr>
      <vt:lpstr>Standard Data Types:</vt:lpstr>
      <vt:lpstr>Standard Data Types:</vt:lpstr>
      <vt:lpstr>Working With Numbers</vt:lpstr>
      <vt:lpstr>Examples</vt:lpstr>
      <vt:lpstr>Python Numbers</vt:lpstr>
      <vt:lpstr>Working With Numbers</vt:lpstr>
      <vt:lpstr>Working With Numbers</vt:lpstr>
      <vt:lpstr>Working With Numbers</vt:lpstr>
      <vt:lpstr>Working With Numbers</vt:lpstr>
      <vt:lpstr>Working With Numbers</vt:lpstr>
      <vt:lpstr>Working With Numbers</vt:lpstr>
      <vt:lpstr>Working With Numbers</vt:lpstr>
      <vt:lpstr>Mathematical Functions</vt:lpstr>
      <vt:lpstr>Mathematical Functions</vt:lpstr>
      <vt:lpstr>Mathematical Functions</vt:lpstr>
      <vt:lpstr>Mathematical Functions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nimesh</dc:creator>
  <cp:lastModifiedBy>Nimesh Kumar Dagur</cp:lastModifiedBy>
  <cp:revision>210</cp:revision>
  <dcterms:created xsi:type="dcterms:W3CDTF">2006-08-16T00:00:00Z</dcterms:created>
  <dcterms:modified xsi:type="dcterms:W3CDTF">2025-08-22T03:39:25Z</dcterms:modified>
</cp:coreProperties>
</file>