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284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BCE8-39D8-45C0-BA8A-72C37BF6F068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6B7C-EE0F-406A-B96E-A8435DACE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</a:t>
            </a:r>
            <a:r>
              <a:rPr lang="en-US" dirty="0" smtClean="0"/>
              <a:t>, CDAC,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800" smtClean="0"/>
              <a:t>creating a new string with the combined content is easy and efficient: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743200"/>
            <a:ext cx="363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4191000"/>
            <a:ext cx="80772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 Here’s a useful invariant of slice operations: </a:t>
            </a:r>
          </a:p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latin typeface="+mn-lt"/>
                <a:cs typeface="+mn-cs"/>
              </a:rPr>
              <a:t>                   s[:i] + s[i:] equals s.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334000"/>
            <a:ext cx="41148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91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Indices may be negative numbers, to start counting from the right.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85582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800" smtClean="0"/>
              <a:t>The built-in function </a:t>
            </a:r>
            <a:r>
              <a:rPr lang="en-US" sz="2800" b="1" i="1" smtClean="0"/>
              <a:t>len() </a:t>
            </a:r>
            <a:r>
              <a:rPr lang="en-US" sz="2800" smtClean="0"/>
              <a:t>returns the length of a string: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82375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105819"/>
            <a:ext cx="6143625" cy="3514725"/>
          </a:xfrm>
        </p:spPr>
      </p:pic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String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String Formatting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of Python's coolest features is the string format operator </a:t>
            </a:r>
            <a:r>
              <a:rPr lang="en-US" sz="2400" b="1" dirty="0" smtClean="0"/>
              <a:t>%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This operator is unique to strings and makes up for the pack of having functions from C's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() family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14800"/>
            <a:ext cx="733312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105400"/>
            <a:ext cx="426175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962400" y="47244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191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4191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String Formatting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List of set of symbols which can be used along with %</a:t>
            </a:r>
          </a:p>
          <a:p>
            <a:endParaRPr 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54406"/>
            <a:ext cx="6019800" cy="54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295400"/>
            <a:ext cx="87831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Formatting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Example(s)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sz="2400" b="1" dirty="0" smtClean="0"/>
              <a:t>capitalize(): </a:t>
            </a:r>
            <a:r>
              <a:rPr lang="en-US" sz="2400" dirty="0" smtClean="0"/>
              <a:t>It returns a copy of the string with only its first character capitalized.</a:t>
            </a:r>
          </a:p>
          <a:p>
            <a:pPr>
              <a:buNone/>
            </a:pPr>
            <a:r>
              <a:rPr lang="en-US" sz="2400" b="1" i="1" dirty="0" smtClean="0"/>
              <a:t>                           </a:t>
            </a:r>
            <a:r>
              <a:rPr lang="en-US" sz="2400" b="1" i="1" dirty="0" err="1" smtClean="0"/>
              <a:t>str.capitalize</a:t>
            </a:r>
            <a:r>
              <a:rPr lang="en-US" sz="2400" b="1" i="1" dirty="0" smtClean="0"/>
              <a:t> ( )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57513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4572000" y="4800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257800"/>
            <a:ext cx="66244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4126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4191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sz="2400" b="1" dirty="0" smtClean="0"/>
              <a:t>count():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count()</a:t>
            </a:r>
            <a:r>
              <a:rPr lang="en-US" sz="2400" dirty="0" smtClean="0"/>
              <a:t> returns the number of occurrences of substring sub in the range [start, end]. 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470078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962400"/>
            <a:ext cx="6477000" cy="16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943600"/>
            <a:ext cx="2514600" cy="65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3810000" y="5638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sz="2400" b="1" dirty="0" smtClean="0"/>
              <a:t>find(): </a:t>
            </a:r>
            <a:r>
              <a:rPr lang="en-US" sz="2400" dirty="0" smtClean="0"/>
              <a:t>It determines if string </a:t>
            </a:r>
            <a:r>
              <a:rPr lang="en-US" sz="2400" i="1" dirty="0" err="1" smtClean="0"/>
              <a:t>str</a:t>
            </a:r>
            <a:r>
              <a:rPr lang="en-US" sz="2400" dirty="0" smtClean="0"/>
              <a:t> occurs in string, or in a substring of string if starting index </a:t>
            </a:r>
            <a:r>
              <a:rPr lang="en-US" sz="2400" i="1" dirty="0" smtClean="0"/>
              <a:t>beg</a:t>
            </a:r>
            <a:r>
              <a:rPr lang="en-US" sz="2400" dirty="0" smtClean="0"/>
              <a:t> and ending index </a:t>
            </a:r>
            <a:r>
              <a:rPr lang="en-US" sz="2400" i="1" dirty="0" smtClean="0"/>
              <a:t>end</a:t>
            </a:r>
            <a:r>
              <a:rPr lang="en-US" sz="2400" dirty="0" smtClean="0"/>
              <a:t> are given.</a:t>
            </a:r>
            <a:endParaRPr lang="en-US" sz="24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71800"/>
            <a:ext cx="4180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426720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Index if found and -1 otherwise.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014" y="2895600"/>
            <a:ext cx="4365786" cy="380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90800" y="3657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Strings in Python are identified as a contiguous set of characters in between quotation marks. </a:t>
            </a:r>
          </a:p>
          <a:p>
            <a:r>
              <a:rPr lang="en-US" sz="2400" dirty="0" smtClean="0"/>
              <a:t>Python allows for either pairs of single or double quotes. </a:t>
            </a:r>
          </a:p>
          <a:p>
            <a:r>
              <a:rPr lang="en-US" sz="2400" dirty="0" smtClean="0"/>
              <a:t>Subsets of strings can be taken using the slice operator ( [ ] and [ : ] ) with indexes starting at 0 in the beginning of the string and working their way from -1 at the end.</a:t>
            </a:r>
          </a:p>
          <a:p>
            <a:r>
              <a:rPr lang="en-US" sz="2400" dirty="0" smtClean="0"/>
              <a:t>The plus ( + ) sign is the string concatenation operator and the asterisk ( * ) is the repetition operator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Python Strings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sz="2400" b="1" dirty="0" smtClean="0"/>
              <a:t>lower():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lower()</a:t>
            </a:r>
            <a:r>
              <a:rPr lang="en-US" sz="2400" dirty="0" smtClean="0"/>
              <a:t> returns a copy of the string in which all case-based characters have been lowercased.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1981200" cy="72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33800"/>
            <a:ext cx="543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581400" y="46482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105400"/>
            <a:ext cx="408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038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upper()</a:t>
            </a:r>
            <a:r>
              <a:rPr lang="en-US" sz="2400" dirty="0" smtClean="0"/>
              <a:t> :The method </a:t>
            </a:r>
            <a:r>
              <a:rPr lang="en-US" sz="2400" b="1" dirty="0" smtClean="0"/>
              <a:t>upper()</a:t>
            </a:r>
            <a:r>
              <a:rPr lang="en-US" sz="2400" dirty="0" smtClean="0"/>
              <a:t> returns a copy of the string in which all case-based characters have been uppercased.</a:t>
            </a:r>
          </a:p>
          <a:p>
            <a:r>
              <a:rPr lang="en-US" sz="2400" b="1" dirty="0" smtClean="0"/>
              <a:t>swapcase():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swapcase()</a:t>
            </a:r>
            <a:r>
              <a:rPr lang="en-US" sz="2400" dirty="0" smtClean="0"/>
              <a:t> returns a copy of the string in which all the case-based characters have had their case swapped.</a:t>
            </a:r>
          </a:p>
          <a:p>
            <a:r>
              <a:rPr lang="en-US" sz="2400" b="1" dirty="0" smtClean="0"/>
              <a:t>title():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title()</a:t>
            </a:r>
            <a:r>
              <a:rPr lang="en-US" sz="2400" dirty="0" smtClean="0"/>
              <a:t> returns a copy of the string in which first characters of all the words are capitalized.</a:t>
            </a:r>
          </a:p>
          <a:p>
            <a:r>
              <a:rPr lang="en-US" sz="2400" b="1" dirty="0" smtClean="0"/>
              <a:t>replace()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replace()</a:t>
            </a:r>
            <a:r>
              <a:rPr lang="en-US" sz="2400" dirty="0" smtClean="0"/>
              <a:t> returns a copy of the string in which the occurrences of </a:t>
            </a:r>
            <a:r>
              <a:rPr lang="en-US" sz="2400" i="1" dirty="0" smtClean="0"/>
              <a:t>old</a:t>
            </a:r>
            <a:r>
              <a:rPr lang="en-US" sz="2400" dirty="0" smtClean="0"/>
              <a:t> have been replaced with </a:t>
            </a:r>
            <a:r>
              <a:rPr lang="en-US" sz="2400" i="1" dirty="0" smtClean="0"/>
              <a:t>new</a:t>
            </a:r>
            <a:r>
              <a:rPr lang="en-US" sz="2400" dirty="0" smtClean="0"/>
              <a:t>, optionally restricting the number of replacements to </a:t>
            </a:r>
            <a:r>
              <a:rPr lang="en-US" sz="2400" i="1" dirty="0" smtClean="0"/>
              <a:t>max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715000"/>
            <a:ext cx="3962400" cy="7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3886200" cy="614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33399"/>
            <a:ext cx="4114800" cy="224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1257300" y="3467100"/>
            <a:ext cx="61722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Sometimes, you may need to perform conversions between the built-in types. </a:t>
            </a:r>
          </a:p>
          <a:p>
            <a:r>
              <a:rPr lang="en-US" sz="2400" dirty="0" smtClean="0"/>
              <a:t>To convert between types, you simply use the type name as a function.</a:t>
            </a:r>
          </a:p>
          <a:p>
            <a:r>
              <a:rPr lang="en-US" sz="2400" dirty="0" smtClean="0"/>
              <a:t>There are several built-in functions to perform conversion from one data type to another. </a:t>
            </a:r>
          </a:p>
          <a:p>
            <a:r>
              <a:rPr lang="en-US" sz="2400" dirty="0" smtClean="0"/>
              <a:t>These functions return a new object representing the converted value.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86095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2438400"/>
            <a:ext cx="8686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" y="2362200"/>
            <a:ext cx="8153400" cy="1143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228600" y="2286000"/>
            <a:ext cx="7467600" cy="1219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66031"/>
            <a:ext cx="8438147" cy="450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b="1" smtClean="0"/>
              <a:t>Working With  Strings</a:t>
            </a:r>
            <a:endParaRPr lang="en-US" sz="320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1981200"/>
          </a:xfrm>
        </p:spPr>
        <p:txBody>
          <a:bodyPr/>
          <a:lstStyle/>
          <a:p>
            <a:pPr eaLnBrk="1" hangingPunct="1"/>
            <a:r>
              <a:rPr lang="en-US" sz="2400" smtClean="0"/>
              <a:t>Besides numbers, Python can also manipulate strings, which can be expressed in several ways. </a:t>
            </a:r>
          </a:p>
          <a:p>
            <a:pPr eaLnBrk="1" hangingPunct="1"/>
            <a:r>
              <a:rPr lang="en-US" sz="2400" smtClean="0"/>
              <a:t>They can be enclosed in single quotes or double quotes:</a:t>
            </a:r>
            <a:endParaRPr lang="en-US" sz="2400" u="sng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4495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String literals can span multiple lines in several ways. </a:t>
            </a:r>
          </a:p>
          <a:p>
            <a:pPr eaLnBrk="1" hangingPunct="1"/>
            <a:r>
              <a:rPr lang="en-US" sz="2400" dirty="0" smtClean="0"/>
              <a:t>Continuation lines can be used, with a backslash as the last character on the line indicating that the next line is a logical continuation of the line:</a:t>
            </a:r>
          </a:p>
          <a:p>
            <a:pPr eaLnBrk="1" hangingPunct="1"/>
            <a:r>
              <a:rPr lang="en-US" sz="2400" dirty="0" smtClean="0"/>
              <a:t>Note that newlines still need to be embedded in the string using \n; the newline following the trailing backslash is discarded.</a:t>
            </a:r>
          </a:p>
          <a:p>
            <a:pPr eaLnBrk="1" hangingPunct="1"/>
            <a:r>
              <a:rPr lang="en-US" sz="2400" dirty="0" smtClean="0"/>
              <a:t>strings can be surrounded in a pair of matching triple-quotes: """ or ”’. </a:t>
            </a:r>
          </a:p>
          <a:p>
            <a:pPr eaLnBrk="1" hangingPunct="1"/>
            <a:r>
              <a:rPr lang="en-US" sz="2400" dirty="0" smtClean="0"/>
              <a:t>End of lines do not need to be escaped when using triple-quotes, but they will be included in the string.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1809750"/>
            <a:ext cx="6410325" cy="1009650"/>
          </a:xfrm>
        </p:spPr>
      </p:pic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038600" y="32004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038600"/>
            <a:ext cx="7610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Strings can be concatenated with the + operator, and repeated with *: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4878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sz="2400" smtClean="0"/>
              <a:t>Two string literals next to each other are automatically concatenated;</a:t>
            </a:r>
          </a:p>
          <a:p>
            <a:pPr eaLnBrk="1" hangingPunct="1"/>
            <a:r>
              <a:rPr lang="en-US" sz="2400" smtClean="0"/>
              <a:t> the first line above could also have been written </a:t>
            </a:r>
          </a:p>
          <a:p>
            <a:pPr eaLnBrk="1" hangingPunct="1">
              <a:buFont typeface="Arial" charset="0"/>
              <a:buNone/>
            </a:pPr>
            <a:r>
              <a:rPr lang="en-US" sz="2400" b="1" i="1" smtClean="0">
                <a:solidFill>
                  <a:srgbClr val="0070C0"/>
                </a:solidFill>
              </a:rPr>
              <a:t>                 word = ’Help’ ’A’; </a:t>
            </a:r>
          </a:p>
          <a:p>
            <a:pPr eaLnBrk="1" hangingPunct="1"/>
            <a:r>
              <a:rPr lang="en-US" sz="2400" smtClean="0"/>
              <a:t>this only works with two literals, not with arbitrary string expressions: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24400"/>
            <a:ext cx="6534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sz="2400" smtClean="0"/>
              <a:t>Strings can be subscripted (indexed); like in C, the first character of a string has subscript (index) 0.</a:t>
            </a:r>
          </a:p>
          <a:p>
            <a:pPr eaLnBrk="1" hangingPunct="1"/>
            <a:r>
              <a:rPr lang="en-US" sz="2400" smtClean="0"/>
              <a:t>substrings can be specified with the </a:t>
            </a:r>
            <a:r>
              <a:rPr lang="en-US" sz="2400" b="1" i="1" smtClean="0"/>
              <a:t>slice notation:</a:t>
            </a:r>
            <a:r>
              <a:rPr lang="en-US" sz="2400" i="1" smtClean="0"/>
              <a:t> two indices separated by a colon.</a:t>
            </a:r>
            <a:endParaRPr lang="en-US" sz="2400" smtClean="0"/>
          </a:p>
          <a:p>
            <a:pPr eaLnBrk="1" hangingPunct="1"/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267200"/>
            <a:ext cx="3048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3657600"/>
            <a:ext cx="2337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word=“</a:t>
            </a:r>
            <a:r>
              <a:rPr lang="en-IN" sz="2800" b="1" dirty="0" err="1" smtClean="0">
                <a:solidFill>
                  <a:srgbClr val="FF0000"/>
                </a:solidFill>
              </a:rPr>
              <a:t>HelpA</a:t>
            </a:r>
            <a:r>
              <a:rPr lang="en-IN" sz="2800" b="1" dirty="0" smtClean="0">
                <a:solidFill>
                  <a:srgbClr val="FF0000"/>
                </a:solidFill>
              </a:rPr>
              <a:t>”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Slice indices have useful defaults; an omitted first index defaults to zero, an omitted second index defaults to the size of the string being sliced.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7812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786</Words>
  <Application>Microsoft Office PowerPoint</Application>
  <PresentationFormat>On-screen Show (4:3)</PresentationFormat>
  <Paragraphs>72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Python Programming - II</vt:lpstr>
      <vt:lpstr>Python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String Data Type</vt:lpstr>
      <vt:lpstr>String Formatting Operator</vt:lpstr>
      <vt:lpstr>String Formatting Operator</vt:lpstr>
      <vt:lpstr>Slide 16</vt:lpstr>
      <vt:lpstr>Built-in String Methods</vt:lpstr>
      <vt:lpstr>Built-in String Methods</vt:lpstr>
      <vt:lpstr>Built-in String Methods</vt:lpstr>
      <vt:lpstr>Built-in String Methods</vt:lpstr>
      <vt:lpstr>Built-in String Methods</vt:lpstr>
      <vt:lpstr>Slide 22</vt:lpstr>
      <vt:lpstr>Data Type Conversion</vt:lpstr>
      <vt:lpstr>Data Type Conversion</vt:lpstr>
      <vt:lpstr>Data Type Conversion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nimesh</dc:creator>
  <cp:lastModifiedBy>Nimesh Kumar Dagur</cp:lastModifiedBy>
  <cp:revision>91</cp:revision>
  <dcterms:created xsi:type="dcterms:W3CDTF">2006-08-16T00:00:00Z</dcterms:created>
  <dcterms:modified xsi:type="dcterms:W3CDTF">2025-08-22T03:35:39Z</dcterms:modified>
</cp:coreProperties>
</file>