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2" r:id="rId24"/>
    <p:sldId id="278" r:id="rId25"/>
    <p:sldId id="280" r:id="rId26"/>
    <p:sldId id="281" r:id="rId27"/>
    <p:sldId id="294" r:id="rId28"/>
    <p:sldId id="295" r:id="rId29"/>
    <p:sldId id="296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6176" autoAdjust="0"/>
    <p:restoredTop sz="94660"/>
  </p:normalViewPr>
  <p:slideViewPr>
    <p:cSldViewPr>
      <p:cViewPr>
        <p:scale>
          <a:sx n="78" d="100"/>
          <a:sy n="78" d="100"/>
        </p:scale>
        <p:origin x="-3090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E97C7-912C-41D2-A617-3191E7956DA5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D2D95-C486-4AFD-906C-DEA5575C59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DEEBDD-5F32-417C-ADA2-8458607AA8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Programming - </a:t>
            </a:r>
            <a:r>
              <a:rPr lang="en-IN" dirty="0" smtClean="0"/>
              <a:t>V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- By </a:t>
            </a:r>
            <a:r>
              <a:rPr lang="en-IN" dirty="0" err="1" smtClean="0"/>
              <a:t>Nimesh</a:t>
            </a:r>
            <a:r>
              <a:rPr lang="en-IN" dirty="0" smtClean="0"/>
              <a:t> Kumar </a:t>
            </a:r>
            <a:r>
              <a:rPr lang="en-IN" dirty="0" err="1" smtClean="0"/>
              <a:t>Dagur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The import statement</a:t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7696200" cy="300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715000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Import with renaming</a:t>
            </a:r>
            <a:endParaRPr lang="en-IN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2129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The from...import statement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Python's from statement lets you import specific attributes from a module into the current namespace.</a:t>
            </a:r>
          </a:p>
          <a:p>
            <a:r>
              <a:rPr lang="en-IN" sz="2400" b="1" dirty="0" smtClean="0"/>
              <a:t>Syntax:</a:t>
            </a:r>
            <a:endParaRPr lang="en-IN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00400"/>
            <a:ext cx="805524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905000"/>
            <a:ext cx="763647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The from...import statement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15763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The from...import statement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 smtClean="0"/>
              <a:t>Import all names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10600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It is also possible to import all names from a module into the current namespace by using the following import statement:</a:t>
            </a:r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799" y="2895600"/>
            <a:ext cx="5732379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6705600" cy="3087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105400"/>
            <a:ext cx="845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We imported all the definitions from the math module. This makes all names except those beginning with an underscore, visible in our scope.</a:t>
            </a:r>
            <a:endParaRPr lang="en-IN" sz="2000" b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Import all names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Module Search Path – Locating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While importing a module, Python looks at several places.</a:t>
            </a:r>
          </a:p>
          <a:p>
            <a:r>
              <a:rPr lang="en-US" sz="2400" dirty="0" smtClean="0"/>
              <a:t>Interpreter first looks for a built-in module then (if not found) into a list of directories defined in </a:t>
            </a:r>
            <a:r>
              <a:rPr lang="en-US" sz="2400" dirty="0" err="1" smtClean="0"/>
              <a:t>sys.path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The search is in this order: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current directory.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PYTHONPATH (an environment variable with a list of directory).</a:t>
            </a:r>
          </a:p>
          <a:p>
            <a:pPr>
              <a:buFont typeface="Wingdings" pitchFamily="2" charset="2"/>
              <a:buChar char="ü"/>
            </a:pPr>
            <a:r>
              <a:rPr lang="en-US" sz="2400" dirty="0" smtClean="0"/>
              <a:t>The installation-dependent default directory.</a:t>
            </a:r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" y="1600200"/>
            <a:ext cx="883288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Python Module Search Path – Locating Module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Reloading a module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19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Python interpreter imports a module only once during a session. </a:t>
            </a:r>
          </a:p>
          <a:p>
            <a:r>
              <a:rPr lang="en-US" sz="2400" dirty="0" smtClean="0"/>
              <a:t>This makes things more efficient. </a:t>
            </a:r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code in a module named my_module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             </a:t>
            </a:r>
            <a:r>
              <a:rPr lang="en-US" sz="2400" b="1" dirty="0" smtClean="0">
                <a:solidFill>
                  <a:srgbClr val="0070C0"/>
                </a:solidFill>
              </a:rPr>
              <a:t>print("This code got executed")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4724400"/>
            <a:ext cx="2514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3000" y="4343400"/>
            <a:ext cx="133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Module1.py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4876800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Sub(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1000" y="4648200"/>
            <a:ext cx="25146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95800" y="4267200"/>
            <a:ext cx="85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Test.py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4800600"/>
            <a:ext cx="1723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Module1</a:t>
            </a:r>
          </a:p>
          <a:p>
            <a:r>
              <a:rPr lang="en-US" dirty="0" smtClean="0"/>
              <a:t>Module1. </a:t>
            </a:r>
          </a:p>
          <a:p>
            <a:r>
              <a:rPr lang="en-US" dirty="0" smtClean="0"/>
              <a:t>Import Module1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5715000"/>
            <a:ext cx="129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Mul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Div()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 module allows you to logically organize your Python code.</a:t>
            </a:r>
          </a:p>
          <a:p>
            <a:r>
              <a:rPr lang="en-IN" sz="2400" dirty="0" smtClean="0"/>
              <a:t>Grouping related code into a module makes the code easier to understand and use. </a:t>
            </a:r>
          </a:p>
          <a:p>
            <a:r>
              <a:rPr lang="en-IN" sz="2400" dirty="0" smtClean="0"/>
              <a:t>A module is a Python object with arbitrarily named attributes that you can bind and reference. </a:t>
            </a:r>
          </a:p>
          <a:p>
            <a:r>
              <a:rPr lang="en-IN" sz="2400" dirty="0" smtClean="0"/>
              <a:t>Simply, a module is a file consisting of Python code. A module can define functions, classes and variables.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Effect of multiple imports:</a:t>
            </a: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r>
              <a:rPr lang="en-US" sz="2400" dirty="0" smtClean="0"/>
              <a:t>We can see that our code got executed only once. </a:t>
            </a:r>
          </a:p>
          <a:p>
            <a:r>
              <a:rPr lang="en-US" sz="2400" dirty="0" smtClean="0"/>
              <a:t>This goes to say that our module was imported only once.</a:t>
            </a:r>
            <a:endParaRPr lang="en-US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Reloading a module: example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209800"/>
            <a:ext cx="3886200" cy="183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Now if our module changed during the course of the program, we would have to reload it.</a:t>
            </a:r>
          </a:p>
          <a:p>
            <a:r>
              <a:rPr lang="en-US" sz="2400" dirty="0" smtClean="0"/>
              <a:t>One way to do this is to restart the interpreter.</a:t>
            </a:r>
          </a:p>
          <a:p>
            <a:r>
              <a:rPr lang="en-US" sz="2400" dirty="0" smtClean="0"/>
              <a:t>But this does not help much. </a:t>
            </a:r>
          </a:p>
          <a:p>
            <a:r>
              <a:rPr lang="en-US" sz="2400" dirty="0" smtClean="0"/>
              <a:t>Python provides a neat way of doing this. </a:t>
            </a:r>
          </a:p>
          <a:p>
            <a:r>
              <a:rPr lang="en-US" sz="2400" dirty="0" smtClean="0"/>
              <a:t>Use the </a:t>
            </a:r>
            <a:r>
              <a:rPr lang="en-US" sz="2400" b="1" dirty="0" smtClean="0"/>
              <a:t>reload() function </a:t>
            </a:r>
            <a:r>
              <a:rPr lang="en-US" sz="2400" dirty="0" smtClean="0"/>
              <a:t>inside the </a:t>
            </a:r>
            <a:r>
              <a:rPr lang="en-US" sz="2400" b="1" dirty="0" smtClean="0"/>
              <a:t>imp module</a:t>
            </a:r>
            <a:r>
              <a:rPr lang="en-US" sz="2400" dirty="0" smtClean="0"/>
              <a:t> to reload a module.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But Now in latest Python 3 version, we use </a:t>
            </a:r>
            <a:r>
              <a:rPr lang="en-US" sz="2400" b="1" dirty="0" err="1" smtClean="0">
                <a:solidFill>
                  <a:srgbClr val="FF0000"/>
                </a:solidFill>
              </a:rPr>
              <a:t>importlib</a:t>
            </a:r>
            <a:r>
              <a:rPr lang="en-US" sz="2400" dirty="0" smtClean="0">
                <a:solidFill>
                  <a:srgbClr val="FF0000"/>
                </a:solidFill>
              </a:rPr>
              <a:t> in place of imp.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Reloading a module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00200"/>
            <a:ext cx="6096000" cy="472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Reloading a module: Example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Assigning functions to variables</a:t>
            </a:r>
            <a:endParaRPr lang="en-US" sz="3200" b="1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47800"/>
            <a:ext cx="4953000" cy="43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2400" y="3352800"/>
            <a:ext cx="8839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The dir() built-in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1600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use the dir() function to find out names that are defined inside a module</a:t>
            </a:r>
          </a:p>
          <a:p>
            <a:r>
              <a:rPr lang="en-US" sz="2400" b="1" dirty="0" smtClean="0"/>
              <a:t>Example: </a:t>
            </a:r>
            <a:r>
              <a:rPr lang="en-US" sz="2400" dirty="0" smtClean="0"/>
              <a:t>we have defined a function add() in the module example in previous slides.</a:t>
            </a:r>
            <a:endParaRPr lang="en-US" sz="2400" dirty="0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76200" y="4267200"/>
            <a:ext cx="8915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 Here, we can see a sorted list of names (along with add).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 All other names that begin with an underscore are default Python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/>
              <a:t>   attributes associated with the module 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/>
              <a:t> For example, the </a:t>
            </a:r>
            <a:r>
              <a:rPr lang="en-US" sz="2400" b="1" dirty="0" smtClean="0"/>
              <a:t>__name__ </a:t>
            </a:r>
            <a:r>
              <a:rPr lang="en-US" sz="2400" dirty="0" smtClean="0"/>
              <a:t>attribute contains the name of the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 smtClean="0"/>
              <a:t>   module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6019800"/>
            <a:ext cx="31403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848600" y="3352800"/>
            <a:ext cx="1066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9" y="2667000"/>
            <a:ext cx="855837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 the names defined in our current namespace can be found out using the dir() function without any arguments.</a:t>
            </a:r>
            <a:endParaRPr lang="en-US" sz="24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590799"/>
            <a:ext cx="8839200" cy="409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dir() built-in function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dir(__builtins__)</a:t>
            </a:r>
            <a:r>
              <a:rPr lang="en-US" sz="2400" dirty="0" smtClean="0"/>
              <a:t> is used to list all built-in functions</a:t>
            </a:r>
          </a:p>
          <a:p>
            <a:r>
              <a:rPr lang="en-US" sz="2400" b="1" dirty="0" smtClean="0"/>
              <a:t>help() </a:t>
            </a:r>
            <a:r>
              <a:rPr lang="en-US" sz="2400" dirty="0" smtClean="0"/>
              <a:t>is used to Show help menu for an imported module.</a:t>
            </a:r>
          </a:p>
          <a:p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68" y="2667000"/>
            <a:ext cx="882143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953000"/>
            <a:ext cx="6172200" cy="177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The dir() and help() built-in function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__name__  in Python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600" dirty="0" smtClean="0"/>
              <a:t>Since there is no main() function in Python, when the command to run a python program is given to the interpreter, the code that is at level 0 indentation is to be executed. However, before doing that, it will define a few special variables. </a:t>
            </a:r>
          </a:p>
          <a:p>
            <a:pPr fontAlgn="base"/>
            <a:r>
              <a:rPr lang="en-US" sz="2600" b="1" dirty="0" smtClean="0">
                <a:solidFill>
                  <a:srgbClr val="FF0000"/>
                </a:solidFill>
              </a:rPr>
              <a:t>__name__ </a:t>
            </a:r>
            <a:r>
              <a:rPr lang="en-US" sz="2600" dirty="0" smtClean="0"/>
              <a:t>is one such special variable. </a:t>
            </a:r>
          </a:p>
          <a:p>
            <a:pPr fontAlgn="base"/>
            <a:r>
              <a:rPr lang="en-US" sz="2600" dirty="0" smtClean="0"/>
              <a:t>If the source file is executed as the main program, the interpreter sets the __name__ variable to have a value </a:t>
            </a:r>
            <a:r>
              <a:rPr lang="en-US" sz="2600" b="1" dirty="0" smtClean="0">
                <a:solidFill>
                  <a:srgbClr val="FF0000"/>
                </a:solidFill>
              </a:rPr>
              <a:t>“__main__”. </a:t>
            </a:r>
          </a:p>
          <a:p>
            <a:pPr fontAlgn="base"/>
            <a:r>
              <a:rPr lang="en-US" sz="2600" dirty="0" smtClean="0"/>
              <a:t>If this file is being imported from another module, __name__ will be set to the module’s name.</a:t>
            </a:r>
          </a:p>
          <a:p>
            <a:pPr fontAlgn="base"/>
            <a:r>
              <a:rPr lang="en-US" sz="2600" b="1" dirty="0" smtClean="0">
                <a:solidFill>
                  <a:srgbClr val="FF0000"/>
                </a:solidFill>
              </a:rPr>
              <a:t>__name__ is a built-in variable which evaluates to the name of the current module.</a:t>
            </a:r>
            <a:r>
              <a:rPr lang="en-US" sz="2600" dirty="0" smtClean="0">
                <a:solidFill>
                  <a:srgbClr val="FF0000"/>
                </a:solidFill>
              </a:rPr>
              <a:t> </a:t>
            </a:r>
          </a:p>
          <a:p>
            <a:pPr fontAlgn="base"/>
            <a:r>
              <a:rPr lang="en-US" sz="2600" dirty="0" smtClean="0"/>
              <a:t>Thus it can be used to check whether the current script is being run on its own or being imported somewhere else by combining it with if statement,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Package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Python Package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fontScale="47500" lnSpcReduction="20000"/>
          </a:bodyPr>
          <a:lstStyle/>
          <a:p>
            <a:r>
              <a:rPr lang="en-US" sz="4600" dirty="0" smtClean="0"/>
              <a:t>We don't usually store all of our files in our computer in the same location.</a:t>
            </a:r>
          </a:p>
          <a:p>
            <a:r>
              <a:rPr lang="en-US" sz="4600" dirty="0" smtClean="0"/>
              <a:t>We use a well-organized hierarchy of directories for easier access. </a:t>
            </a:r>
          </a:p>
          <a:p>
            <a:r>
              <a:rPr lang="en-US" sz="4600" dirty="0" smtClean="0"/>
              <a:t>Similar files are kept in the same directory, for example, we may keep all the songs in the "music" directory. </a:t>
            </a:r>
          </a:p>
          <a:p>
            <a:r>
              <a:rPr lang="en-US" sz="4600" dirty="0" smtClean="0"/>
              <a:t>Analogous to this, Python has packages for directories and modules for files.</a:t>
            </a:r>
          </a:p>
          <a:p>
            <a:r>
              <a:rPr lang="en-US" sz="4600" dirty="0" smtClean="0"/>
              <a:t>As our application program grows larger in size with a lot of modules, we place similar modules in one package and different modules in different packages. </a:t>
            </a:r>
          </a:p>
          <a:p>
            <a:r>
              <a:rPr lang="en-US" sz="4600" dirty="0" smtClean="0"/>
              <a:t>This makes a project (program) easy to manage and conceptually clear. </a:t>
            </a:r>
          </a:p>
          <a:p>
            <a:r>
              <a:rPr lang="en-US" sz="4600" dirty="0" smtClean="0"/>
              <a:t>Similar, as a directory can contain sub-directories and files, a Python package can have sub-packages and modules.</a:t>
            </a:r>
          </a:p>
          <a:p>
            <a:r>
              <a:rPr lang="en-US" sz="4600" dirty="0" smtClean="0"/>
              <a:t>A directory must contain a file named </a:t>
            </a:r>
            <a:r>
              <a:rPr lang="en-US" sz="4600" b="1" dirty="0" smtClean="0"/>
              <a:t>__init__.py </a:t>
            </a:r>
            <a:r>
              <a:rPr lang="en-US" sz="4600" dirty="0" smtClean="0"/>
              <a:t>in order for Python to consider it as a package. </a:t>
            </a:r>
          </a:p>
          <a:p>
            <a:r>
              <a:rPr lang="en-US" sz="4600" dirty="0" smtClean="0"/>
              <a:t>This file can be left empty but we generally place the initialization code for that package in this file.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Modules refer to a file containing Python statements and definitions. </a:t>
            </a:r>
          </a:p>
          <a:p>
            <a:r>
              <a:rPr lang="en-IN" sz="2600" dirty="0" smtClean="0"/>
              <a:t>A file containing Python code, for e.g.: example.py, is called a module and its module name would be example.</a:t>
            </a:r>
          </a:p>
          <a:p>
            <a:r>
              <a:rPr lang="en-IN" sz="2600" dirty="0" smtClean="0"/>
              <a:t>We use modules to break down large programs into small manageable and organized files. </a:t>
            </a:r>
          </a:p>
          <a:p>
            <a:r>
              <a:rPr lang="en-IN" sz="2600" dirty="0" smtClean="0"/>
              <a:t>Furthermore, modules provide reusability of code. </a:t>
            </a:r>
          </a:p>
          <a:p>
            <a:r>
              <a:rPr lang="en-IN" sz="2600" dirty="0" smtClean="0"/>
              <a:t>We can define our most used functions in a module and import it, instead of copying their definitions into different programs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Python Modules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Example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839200" cy="914400"/>
          </a:xfrm>
        </p:spPr>
        <p:txBody>
          <a:bodyPr/>
          <a:lstStyle/>
          <a:p>
            <a:r>
              <a:rPr lang="en-US" sz="2400" dirty="0" smtClean="0"/>
              <a:t>Suppose we are developing a game, one possible organization of packages and modules could be as shown in the figure below.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4999" y="1905000"/>
            <a:ext cx="6224209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Importing module from a package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91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We can import modules from packages using the dot (.) operator</a:t>
            </a:r>
          </a:p>
          <a:p>
            <a:r>
              <a:rPr lang="en-US" sz="2400" dirty="0" smtClean="0"/>
              <a:t>if want to import the start module in the above example, it is done as follows.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Now if this module contains a function named </a:t>
            </a:r>
            <a:r>
              <a:rPr lang="en-US" sz="2400" b="1" dirty="0" smtClean="0"/>
              <a:t>select_difficulty(), </a:t>
            </a:r>
            <a:r>
              <a:rPr lang="en-US" sz="2400" dirty="0" smtClean="0"/>
              <a:t>we must use the full name to reference it.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While importing packages, Python looks in the list of directories defined in </a:t>
            </a:r>
            <a:r>
              <a:rPr lang="en-US" sz="2400" b="1" dirty="0" smtClean="0"/>
              <a:t>sys.path</a:t>
            </a:r>
            <a:r>
              <a:rPr lang="en-US" sz="2400" dirty="0" smtClean="0"/>
              <a:t>, similar as for module search path.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2133601"/>
            <a:ext cx="3733799" cy="57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343400"/>
            <a:ext cx="7543800" cy="51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Working with Files in Python Programming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File is a named location on disk to store related information</a:t>
            </a:r>
          </a:p>
          <a:p>
            <a:r>
              <a:rPr lang="en-US" sz="2400" dirty="0" smtClean="0"/>
              <a:t>While a program is running, its data is in memory. </a:t>
            </a:r>
          </a:p>
          <a:p>
            <a:r>
              <a:rPr lang="en-US" sz="2400" dirty="0" smtClean="0"/>
              <a:t>When the program ends, or the computer shuts down, data in memory disappears. </a:t>
            </a:r>
          </a:p>
          <a:p>
            <a:r>
              <a:rPr lang="en-US" sz="2400" dirty="0" smtClean="0"/>
              <a:t>To store data permanently, you have to put it in a File. </a:t>
            </a:r>
          </a:p>
          <a:p>
            <a:r>
              <a:rPr lang="en-US" sz="2400" dirty="0" smtClean="0"/>
              <a:t>file is used to permanently store data in a non-volatile memory (e.g. hard disk). </a:t>
            </a:r>
          </a:p>
          <a:p>
            <a:r>
              <a:rPr lang="en-US" sz="2400" dirty="0" smtClean="0"/>
              <a:t>Since, random access memory (RAM) is volatile which loses its data when computer is turned off, we use files for future use of the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Files are usually stored on a hard drive, floppy drive, or CD-ROM.</a:t>
            </a:r>
          </a:p>
          <a:p>
            <a:r>
              <a:rPr lang="en-US" sz="2600" dirty="0" smtClean="0"/>
              <a:t>When there are a large number of files, they are often organized into directories (also called \folders"). </a:t>
            </a:r>
          </a:p>
          <a:p>
            <a:r>
              <a:rPr lang="en-US" sz="2600" dirty="0" smtClean="0"/>
              <a:t>Each file is identified by a unique name, or a combination of a file name and a directory name.</a:t>
            </a:r>
          </a:p>
          <a:p>
            <a:r>
              <a:rPr lang="en-US" sz="2600" dirty="0" smtClean="0"/>
              <a:t>By reading and writing files, programs can exchange information with each other and generate printable formats like PDF.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Working with files is a lot like working with books. </a:t>
            </a:r>
          </a:p>
          <a:p>
            <a:r>
              <a:rPr lang="en-US" dirty="0" smtClean="0"/>
              <a:t>To use a book, you have to open it. When you're done, you have to close it. </a:t>
            </a:r>
          </a:p>
          <a:p>
            <a:r>
              <a:rPr lang="en-US" dirty="0" smtClean="0"/>
              <a:t>While the book is open, you can either write in it or read from it. </a:t>
            </a:r>
          </a:p>
          <a:p>
            <a:r>
              <a:rPr lang="en-US" dirty="0" smtClean="0"/>
              <a:t>In either case, you know where you are in the book. </a:t>
            </a:r>
          </a:p>
          <a:p>
            <a:r>
              <a:rPr lang="en-US" dirty="0" smtClean="0"/>
              <a:t>Most of the time, you read the whole book in its natural order, but you can also skip around.</a:t>
            </a:r>
          </a:p>
          <a:p>
            <a:r>
              <a:rPr lang="en-US" dirty="0" smtClean="0"/>
              <a:t>All of this applies to files as well. To open a file, you specify its name and indicate whether you want to read or write.</a:t>
            </a:r>
          </a:p>
          <a:p>
            <a:r>
              <a:rPr lang="en-US" dirty="0" smtClean="0"/>
              <a:t>Opening a file creates a file object.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Working with Files in Python Programming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Python, a file operation takes place in the following order.</a:t>
            </a:r>
          </a:p>
          <a:p>
            <a:pPr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Open a file</a:t>
            </a:r>
          </a:p>
          <a:p>
            <a:pPr lvl="1">
              <a:buNone/>
            </a:pPr>
            <a:endParaRPr lang="en-US" sz="2000" dirty="0" smtClean="0"/>
          </a:p>
          <a:p>
            <a:pPr lvl="1">
              <a:buFont typeface="Wingdings" pitchFamily="2" charset="2"/>
              <a:buChar char="Ø"/>
            </a:pPr>
            <a:r>
              <a:rPr lang="en-US" sz="2000" dirty="0" smtClean="0"/>
              <a:t> </a:t>
            </a:r>
            <a:r>
              <a:rPr lang="en-US" sz="2400" dirty="0" smtClean="0"/>
              <a:t>Read or write (perform operation)</a:t>
            </a:r>
          </a:p>
          <a:p>
            <a:pPr lvl="1">
              <a:buNone/>
            </a:pPr>
            <a:endParaRPr lang="en-US" sz="2400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 Close the file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Working with Files in Python Programming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Opening a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752601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has a built-in function open() to open a file. </a:t>
            </a:r>
          </a:p>
          <a:p>
            <a:r>
              <a:rPr lang="en-IN" sz="2400" dirty="0" smtClean="0"/>
              <a:t>This function returns a file object, also called a handle, as it is used to read or modify the file accordingly.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743200"/>
            <a:ext cx="8991600" cy="152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" y="475494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Opening a file creates what we call a file </a:t>
            </a:r>
            <a:r>
              <a:rPr lang="en-US" sz="2400" b="1" dirty="0" smtClean="0"/>
              <a:t>handle</a:t>
            </a:r>
            <a:r>
              <a:rPr lang="en-US" sz="2400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In this example, the variable </a:t>
            </a:r>
            <a:r>
              <a:rPr lang="en-US" sz="2400" b="1" dirty="0" smtClean="0"/>
              <a:t>f</a:t>
            </a:r>
            <a:r>
              <a:rPr lang="en-US" sz="2400" dirty="0" smtClean="0"/>
              <a:t> refers to the new handle object.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Our program calls methods on the handle, and this makes changes to</a:t>
            </a:r>
          </a:p>
          <a:p>
            <a:r>
              <a:rPr lang="en-US" sz="2400" dirty="0" smtClean="0"/>
              <a:t>   the actual file which is usually located on our disk.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We can specify the mode while opening a file. </a:t>
            </a:r>
          </a:p>
          <a:p>
            <a:r>
              <a:rPr lang="en-IN" sz="2400" dirty="0" smtClean="0"/>
              <a:t>In mode, we specify whether we want to read 'r', write 'w' or append 'a' to the file. </a:t>
            </a:r>
          </a:p>
          <a:p>
            <a:r>
              <a:rPr lang="en-IN" sz="2400" dirty="0" smtClean="0"/>
              <a:t>We also specify if we want to open the file in text mode or binary mode. </a:t>
            </a:r>
          </a:p>
          <a:p>
            <a:r>
              <a:rPr lang="en-IN" sz="2400" dirty="0" smtClean="0"/>
              <a:t>The default is reading in text mode. </a:t>
            </a:r>
          </a:p>
          <a:p>
            <a:r>
              <a:rPr lang="en-IN" sz="2400" dirty="0" smtClean="0"/>
              <a:t>In text mode, we get strings when reading from the file. </a:t>
            </a:r>
          </a:p>
          <a:p>
            <a:r>
              <a:rPr lang="en-IN" sz="2400" dirty="0" smtClean="0"/>
              <a:t>On the other hand, binary mode returns bytes and this is the mode to be used when dealing with non-text files like image or exe files.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Opening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Closing a File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48307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When we are done with operations to the file, we need to properly close it. </a:t>
            </a:r>
          </a:p>
          <a:p>
            <a:r>
              <a:rPr lang="en-IN" sz="2400" dirty="0" smtClean="0"/>
              <a:t>Python has a garbage collector to clean up unreferenced objects.</a:t>
            </a:r>
          </a:p>
          <a:p>
            <a:r>
              <a:rPr lang="en-IN" sz="2400" dirty="0" smtClean="0"/>
              <a:t>But we must not rely on it to close the file. </a:t>
            </a:r>
          </a:p>
          <a:p>
            <a:r>
              <a:rPr lang="en-IN" sz="2400" dirty="0" smtClean="0"/>
              <a:t>Closing a file will free up the resources that were tied with the file and is done using the close() method.</a:t>
            </a:r>
            <a:endParaRPr lang="en-IN" sz="24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338" y="4038600"/>
            <a:ext cx="876924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Previous method is not entirely safe. </a:t>
            </a:r>
          </a:p>
          <a:p>
            <a:r>
              <a:rPr lang="en-IN" sz="2400" dirty="0" smtClean="0"/>
              <a:t>If an exception occurs when we are performing some operation with the file, the code exits without closing the file. </a:t>
            </a:r>
          </a:p>
          <a:p>
            <a:r>
              <a:rPr lang="en-IN" sz="2400" dirty="0" smtClean="0"/>
              <a:t>A safer way is to use a try...finally block.</a:t>
            </a:r>
            <a:endParaRPr lang="en-IN" sz="24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0"/>
            <a:ext cx="752420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5983069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/>
              <a:t>This way, we are guaranteed that the file is properly closed even if an exception is raised, causing program flow to stop.</a:t>
            </a:r>
            <a:endParaRPr lang="en-IN" b="1" i="1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Closing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sz="2800" b="1" dirty="0" smtClean="0"/>
              <a:t>Example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1295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Type the following and save it as </a:t>
            </a:r>
            <a:r>
              <a:rPr lang="en-IN" sz="2400" b="1" dirty="0" smtClean="0"/>
              <a:t>example.py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Here, we have defined </a:t>
            </a:r>
            <a:r>
              <a:rPr lang="en-IN" sz="2400" b="1" dirty="0" smtClean="0"/>
              <a:t>a function add() inside a module named example</a:t>
            </a:r>
            <a:endParaRPr lang="en-IN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781276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best way to do this is using the with statement. </a:t>
            </a:r>
          </a:p>
          <a:p>
            <a:r>
              <a:rPr lang="en-IN" sz="2400" dirty="0" smtClean="0"/>
              <a:t>This ensures that the file is closed when the block inside with is exited. </a:t>
            </a:r>
          </a:p>
          <a:p>
            <a:r>
              <a:rPr lang="en-IN" sz="2400" dirty="0" smtClean="0"/>
              <a:t>We don't need to explicitly call the close() method. It is done internally.</a:t>
            </a:r>
            <a:endParaRPr lang="en-IN" sz="2400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805" y="4191000"/>
            <a:ext cx="88707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Closing a File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Importing modules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We can import the definitions inside a module to another module or the interactive interpreter in Python. </a:t>
            </a:r>
          </a:p>
          <a:p>
            <a:r>
              <a:rPr lang="en-IN" sz="2400" dirty="0" smtClean="0"/>
              <a:t>You can use any Python source file as a module by executing an import statement in some other Python source file. </a:t>
            </a:r>
          </a:p>
          <a:p>
            <a:r>
              <a:rPr lang="en-IN" sz="2400" dirty="0" smtClean="0"/>
              <a:t>We use the import keyword to do this.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4114800"/>
            <a:ext cx="744582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8839200" cy="42672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import our previously defined module example we type the following in the Python prompt.</a:t>
            </a:r>
          </a:p>
          <a:p>
            <a:endParaRPr lang="en-IN" sz="1000" dirty="0" smtClean="0"/>
          </a:p>
          <a:p>
            <a:pPr>
              <a:buNone/>
            </a:pPr>
            <a:r>
              <a:rPr lang="en-IN" sz="2400" dirty="0" smtClean="0"/>
              <a:t>          </a:t>
            </a:r>
            <a:r>
              <a:rPr lang="en-IN" sz="2800" b="1" dirty="0" smtClean="0"/>
              <a:t>&gt;&gt;&gt; import example</a:t>
            </a:r>
          </a:p>
          <a:p>
            <a:pPr>
              <a:buNone/>
            </a:pPr>
            <a:endParaRPr lang="en-IN" sz="1000" b="1" dirty="0" smtClean="0"/>
          </a:p>
          <a:p>
            <a:r>
              <a:rPr lang="en-IN" sz="2800" dirty="0" smtClean="0"/>
              <a:t>This does not enter the names of the functions defined in example directly in the current symbol table. </a:t>
            </a:r>
          </a:p>
          <a:p>
            <a:r>
              <a:rPr lang="en-IN" sz="2800" dirty="0" smtClean="0"/>
              <a:t>It only enters the module name example there. </a:t>
            </a:r>
          </a:p>
          <a:p>
            <a:r>
              <a:rPr lang="en-IN" sz="2800" dirty="0" smtClean="0"/>
              <a:t>Using the module name we can access the function using dot (.) operation.</a:t>
            </a:r>
            <a:endParaRPr lang="en-IN" sz="28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Importing modules: example</a:t>
            </a:r>
            <a:endParaRPr lang="en-IN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334000"/>
            <a:ext cx="53428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When the interpreter encounters an import statement, it imports the module if the module is present in the search path. </a:t>
            </a:r>
          </a:p>
          <a:p>
            <a:r>
              <a:rPr lang="en-IN" sz="2400" dirty="0" smtClean="0"/>
              <a:t>A search path is a list of directories that the interpreter searches before importing a module. </a:t>
            </a:r>
          </a:p>
          <a:p>
            <a:r>
              <a:rPr lang="en-IN" sz="2400" dirty="0" smtClean="0"/>
              <a:t>A module is loaded only once, regardless of the number of times it is imported. </a:t>
            </a:r>
          </a:p>
          <a:p>
            <a:r>
              <a:rPr lang="en-IN" sz="2400" dirty="0" smtClean="0"/>
              <a:t>This prevents the module execution from happening over and over again if multiple imports occur. 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Importing modules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Python has a ton of standard modules available. </a:t>
            </a:r>
          </a:p>
          <a:p>
            <a:r>
              <a:rPr lang="en-IN" sz="2400" dirty="0" smtClean="0"/>
              <a:t>You can check out the full list of Python standard modules and what they are for. </a:t>
            </a:r>
          </a:p>
          <a:p>
            <a:r>
              <a:rPr lang="en-IN" sz="2400" dirty="0" smtClean="0"/>
              <a:t>These files are in the Lib directory inside the location where you installed Python. </a:t>
            </a:r>
          </a:p>
          <a:p>
            <a:r>
              <a:rPr lang="en-IN" sz="2400" dirty="0" smtClean="0"/>
              <a:t>Standard modules can be imported the same way as we import our user-defined modules.</a:t>
            </a: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Importing modules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/>
              <a:t>There are various ways to import modules:</a:t>
            </a:r>
          </a:p>
          <a:p>
            <a:r>
              <a:rPr lang="en-IN" sz="2400" b="1" dirty="0" smtClean="0"/>
              <a:t>The import statement</a:t>
            </a:r>
          </a:p>
          <a:p>
            <a:r>
              <a:rPr lang="en-IN" sz="2400" b="1" dirty="0" smtClean="0"/>
              <a:t>Import with renaming</a:t>
            </a:r>
          </a:p>
          <a:p>
            <a:r>
              <a:rPr lang="en-IN" sz="2400" b="1" dirty="0" smtClean="0"/>
              <a:t>The from...import statement</a:t>
            </a:r>
          </a:p>
          <a:p>
            <a:r>
              <a:rPr lang="en-IN" sz="2400" b="1" dirty="0" smtClean="0"/>
              <a:t>Import all names by using </a:t>
            </a:r>
            <a:r>
              <a:rPr lang="en-IN" sz="2400" b="1" i="1" dirty="0" smtClean="0"/>
              <a:t>the from...import * Statement</a:t>
            </a:r>
          </a:p>
          <a:p>
            <a:endParaRPr lang="en-IN" sz="24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/>
              <a:t>Importing modules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2035</Words>
  <Application>Microsoft Office PowerPoint</Application>
  <PresentationFormat>On-screen Show (4:3)</PresentationFormat>
  <Paragraphs>198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Python Programming - V</vt:lpstr>
      <vt:lpstr>Python Modules</vt:lpstr>
      <vt:lpstr>Python Modules</vt:lpstr>
      <vt:lpstr>Example</vt:lpstr>
      <vt:lpstr>Importing modules</vt:lpstr>
      <vt:lpstr>Importing modules: example</vt:lpstr>
      <vt:lpstr>Importing modules</vt:lpstr>
      <vt:lpstr>Importing modules</vt:lpstr>
      <vt:lpstr>Importing modules</vt:lpstr>
      <vt:lpstr>The import statement </vt:lpstr>
      <vt:lpstr>Import with renaming</vt:lpstr>
      <vt:lpstr>The from...import statement</vt:lpstr>
      <vt:lpstr>The from...import statement</vt:lpstr>
      <vt:lpstr>The from...import statement</vt:lpstr>
      <vt:lpstr>Import all names</vt:lpstr>
      <vt:lpstr>Import all names</vt:lpstr>
      <vt:lpstr>Python Module Search Path – Locating Module</vt:lpstr>
      <vt:lpstr>Python Module Search Path – Locating Module</vt:lpstr>
      <vt:lpstr>Reloading a module</vt:lpstr>
      <vt:lpstr>Reloading a module: example</vt:lpstr>
      <vt:lpstr>Reloading a module</vt:lpstr>
      <vt:lpstr>Reloading a module: Example</vt:lpstr>
      <vt:lpstr>Assigning functions to variables</vt:lpstr>
      <vt:lpstr>The dir() built-in function</vt:lpstr>
      <vt:lpstr>The dir() built-in function</vt:lpstr>
      <vt:lpstr>The dir() and help() built-in function</vt:lpstr>
      <vt:lpstr>__name__  in Python</vt:lpstr>
      <vt:lpstr>Python Package</vt:lpstr>
      <vt:lpstr>Python Package</vt:lpstr>
      <vt:lpstr>Example</vt:lpstr>
      <vt:lpstr>Importing module from a package</vt:lpstr>
      <vt:lpstr>Working with Files in Python Programming</vt:lpstr>
      <vt:lpstr>Slide 33</vt:lpstr>
      <vt:lpstr>Working with Files in Python Programming</vt:lpstr>
      <vt:lpstr>Working with Files in Python Programming</vt:lpstr>
      <vt:lpstr>Opening a File</vt:lpstr>
      <vt:lpstr>Opening a File</vt:lpstr>
      <vt:lpstr>Closing a File</vt:lpstr>
      <vt:lpstr>Closing a File</vt:lpstr>
      <vt:lpstr>Closing a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 - VII</dc:title>
  <dc:creator>nimesh</dc:creator>
  <cp:lastModifiedBy>Nimesh Kumar Dagur</cp:lastModifiedBy>
  <cp:revision>159</cp:revision>
  <dcterms:created xsi:type="dcterms:W3CDTF">2006-08-16T00:00:00Z</dcterms:created>
  <dcterms:modified xsi:type="dcterms:W3CDTF">2025-08-29T03:59:05Z</dcterms:modified>
</cp:coreProperties>
</file>