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D06A-A2AC-43FF-9F83-3D2B9F937735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EEBDD-5F32-417C-ADA2-8458607AA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EBDD-5F32-417C-ADA2-8458607AA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smtClean="0"/>
              <a:t>Python Programming - </a:t>
            </a:r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r>
              <a:rPr lang="en-US" dirty="0" smtClean="0"/>
              <a:t>, CDAC, India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85000" lnSpcReduction="20000"/>
          </a:bodyPr>
          <a:lstStyle/>
          <a:p>
            <a:r>
              <a:rPr lang="en-IN" sz="3100" dirty="0" smtClean="0"/>
              <a:t>Since the version 3.x, Python has made a clear distinction between </a:t>
            </a:r>
            <a:r>
              <a:rPr lang="en-IN" sz="3100" dirty="0" err="1" smtClean="0"/>
              <a:t>str</a:t>
            </a:r>
            <a:r>
              <a:rPr lang="en-IN" sz="3100" dirty="0" smtClean="0"/>
              <a:t> (text) and bytes (8-bits). </a:t>
            </a:r>
          </a:p>
          <a:p>
            <a:r>
              <a:rPr lang="en-IN" sz="3100" dirty="0" smtClean="0"/>
              <a:t>Unlike other languages, the character 'a' does not imply the number 97 until it is encoded using ASCII (or other equivalent encodings). </a:t>
            </a:r>
          </a:p>
          <a:p>
            <a:r>
              <a:rPr lang="en-IN" sz="3100" dirty="0" smtClean="0"/>
              <a:t>Hence, when working with files in text mode, it is recommended to specify the encoding type. </a:t>
            </a:r>
          </a:p>
          <a:p>
            <a:r>
              <a:rPr lang="en-IN" sz="3100" dirty="0" smtClean="0"/>
              <a:t>Files are stored in bytes in the disk, we need to decode them into </a:t>
            </a:r>
            <a:r>
              <a:rPr lang="en-IN" sz="3100" dirty="0" err="1" smtClean="0"/>
              <a:t>str</a:t>
            </a:r>
            <a:r>
              <a:rPr lang="en-IN" sz="3100" dirty="0" smtClean="0"/>
              <a:t> when we read into Python. </a:t>
            </a:r>
          </a:p>
          <a:p>
            <a:r>
              <a:rPr lang="en-IN" sz="3100" dirty="0" smtClean="0"/>
              <a:t>Similarly, encoding is performed while writing texts to the file.</a:t>
            </a:r>
          </a:p>
          <a:p>
            <a:r>
              <a:rPr lang="en-IN" sz="3100" dirty="0" smtClean="0"/>
              <a:t>The default encoding is platform dependent. </a:t>
            </a:r>
          </a:p>
          <a:p>
            <a:r>
              <a:rPr lang="en-IN" sz="3100" dirty="0" smtClean="0"/>
              <a:t>In windows, it is 'cp1252' but 'utf-8' in Linux. </a:t>
            </a:r>
          </a:p>
          <a:p>
            <a:r>
              <a:rPr lang="en-IN" sz="3100" dirty="0" smtClean="0"/>
              <a:t>Hence, we must not rely on the default encoding otherwise, our code will behave differently in different platforms.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File Modes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1066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Thus, this is the preferred way to open a file for reading in text mode.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File Modes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62200"/>
            <a:ext cx="89154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Writing to a File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order to write into a file we need to open it in write 'w', append 'a' or exclusive creation 'x' mode. </a:t>
            </a:r>
          </a:p>
          <a:p>
            <a:r>
              <a:rPr lang="en-IN" sz="2400" dirty="0" smtClean="0"/>
              <a:t>We need to be careful with the 'w' mode as it will overwrite into the file if it already exists. All previous data are erased.</a:t>
            </a:r>
          </a:p>
          <a:p>
            <a:r>
              <a:rPr lang="en-IN" sz="2400" dirty="0" smtClean="0"/>
              <a:t>Writing a string or sequence of bytes (for binary files) is done using write() method. </a:t>
            </a:r>
          </a:p>
          <a:p>
            <a:r>
              <a:rPr lang="en-IN" sz="2400" dirty="0" smtClean="0"/>
              <a:t>This method returns the number of characters written to the file.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114800"/>
            <a:ext cx="8763000" cy="201136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This program will create a new file named 'test.txt' if it does not exist. </a:t>
            </a:r>
          </a:p>
          <a:p>
            <a:r>
              <a:rPr lang="en-IN" sz="2400" dirty="0" smtClean="0"/>
              <a:t>If it does exist, it is overwritten. </a:t>
            </a:r>
          </a:p>
          <a:p>
            <a:r>
              <a:rPr lang="en-IN" sz="2400" dirty="0" smtClean="0"/>
              <a:t>We must include the newline characters ourselves to distinguish different lines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895164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Writing to a File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To read the content of a file, we must open the file in reading mode. </a:t>
            </a:r>
          </a:p>
          <a:p>
            <a:r>
              <a:rPr lang="en-IN" sz="2400" dirty="0" smtClean="0"/>
              <a:t>There are various methods available for this purpose. </a:t>
            </a:r>
          </a:p>
          <a:p>
            <a:r>
              <a:rPr lang="en-IN" sz="2400" dirty="0" smtClean="0"/>
              <a:t>We can use the read(size) method to read in </a:t>
            </a:r>
            <a:r>
              <a:rPr lang="en-IN" sz="2400" i="1" dirty="0" smtClean="0"/>
              <a:t>size</a:t>
            </a:r>
            <a:r>
              <a:rPr lang="en-IN" sz="2400" dirty="0" smtClean="0"/>
              <a:t> number of data. </a:t>
            </a:r>
          </a:p>
          <a:p>
            <a:r>
              <a:rPr lang="en-IN" sz="2400" dirty="0" smtClean="0"/>
              <a:t>If </a:t>
            </a:r>
            <a:r>
              <a:rPr lang="en-IN" sz="2400" i="1" dirty="0" smtClean="0"/>
              <a:t>size</a:t>
            </a:r>
            <a:r>
              <a:rPr lang="en-IN" sz="2400" dirty="0" smtClean="0"/>
              <a:t> parameter is not specified, it reads and returns up to the end of the file</a:t>
            </a:r>
          </a:p>
          <a:p>
            <a:r>
              <a:rPr lang="en-IN" sz="2400" dirty="0" smtClean="0"/>
              <a:t>read() method returns newline as '\n'. </a:t>
            </a:r>
          </a:p>
          <a:p>
            <a:r>
              <a:rPr lang="en-IN" sz="2400" dirty="0" smtClean="0"/>
              <a:t>Once the end of file is reached, we get empty string on further reading.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76400"/>
            <a:ext cx="874183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352800" cy="7159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2400"/>
            <a:ext cx="38511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219700" y="49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5830094" y="49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8039894" y="1332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can change our current file cursor (position) using the seek() method. </a:t>
            </a:r>
          </a:p>
          <a:p>
            <a:r>
              <a:rPr lang="en-IN" sz="2400" dirty="0" smtClean="0"/>
              <a:t>Similarly, the tell() method returns our current position (in number of bytes).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8634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read a file line-by-line using a for loop.</a:t>
            </a:r>
          </a:p>
          <a:p>
            <a:r>
              <a:rPr lang="en-IN" sz="2400" dirty="0" smtClean="0"/>
              <a:t>This is both efficient and fast.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019801" cy="272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5029200"/>
            <a:ext cx="891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The lines in file itself has a newline character '\n'. Moreover, the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print()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function also appends a newline by default. Hence, we specify the end parameter to avoid two newlines when printing.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12192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use </a:t>
            </a:r>
            <a:r>
              <a:rPr lang="en-IN" sz="2400" dirty="0" err="1" smtClean="0"/>
              <a:t>readline</a:t>
            </a:r>
            <a:r>
              <a:rPr lang="en-IN" sz="2400" dirty="0" smtClean="0"/>
              <a:t>() method to read individual lines of a file. </a:t>
            </a:r>
          </a:p>
          <a:p>
            <a:r>
              <a:rPr lang="en-IN" sz="2400" dirty="0" smtClean="0"/>
              <a:t>This method reads a file till the newline, including the newline character.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0"/>
            <a:ext cx="441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a named location on disk to store related information</a:t>
            </a:r>
          </a:p>
          <a:p>
            <a:r>
              <a:rPr lang="en-US" sz="2400" dirty="0" smtClean="0"/>
              <a:t>While a program is running, its data is in memory. </a:t>
            </a:r>
          </a:p>
          <a:p>
            <a:r>
              <a:rPr lang="en-US" sz="2400" dirty="0" smtClean="0"/>
              <a:t>When the program ends, or the computer shuts down, data in memory disappears. </a:t>
            </a:r>
          </a:p>
          <a:p>
            <a:r>
              <a:rPr lang="en-US" sz="2400" dirty="0" smtClean="0"/>
              <a:t>To store data permanently, you have to put it in a File. </a:t>
            </a:r>
          </a:p>
          <a:p>
            <a:r>
              <a:rPr lang="en-US" sz="2400" dirty="0" smtClean="0"/>
              <a:t>file is used to permanently store data in a non-volatile memory (e.g. hard disk). </a:t>
            </a:r>
          </a:p>
          <a:p>
            <a:r>
              <a:rPr lang="en-US" sz="2400" dirty="0" smtClean="0"/>
              <a:t>Since, random access memory (RAM) is volatile which loses its data when computer is turned off, we use files for future use of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905000"/>
          </a:xfrm>
        </p:spPr>
        <p:txBody>
          <a:bodyPr/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readlines</a:t>
            </a:r>
            <a:r>
              <a:rPr lang="en-IN" sz="2400" dirty="0" smtClean="0"/>
              <a:t>() method returns a list of remaining lines of the entire file. </a:t>
            </a:r>
          </a:p>
          <a:p>
            <a:r>
              <a:rPr lang="en-IN" sz="2400" dirty="0" smtClean="0"/>
              <a:t>All these reading method return empty values when end of file (EOF) is reached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4038600"/>
            <a:ext cx="894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From a File</a:t>
            </a:r>
            <a:endParaRPr lang="en-IN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19400"/>
            <a:ext cx="38511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we are done with operations to the file, we need to properly close it. </a:t>
            </a:r>
          </a:p>
          <a:p>
            <a:r>
              <a:rPr lang="en-IN" sz="2400" dirty="0" smtClean="0"/>
              <a:t>Python has a garbage collector to clean up unreferenced objects.</a:t>
            </a:r>
          </a:p>
          <a:p>
            <a:r>
              <a:rPr lang="en-IN" sz="2400" dirty="0" smtClean="0"/>
              <a:t>But we must not rely on it to close the file. </a:t>
            </a:r>
          </a:p>
          <a:p>
            <a:r>
              <a:rPr lang="en-IN" sz="2400" dirty="0" smtClean="0"/>
              <a:t>Closing a file will free up the resources that were tied with the file and is done using the close() method.</a:t>
            </a:r>
            <a:endParaRPr lang="en-IN" sz="2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38" y="4038600"/>
            <a:ext cx="876924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Previous method is not entirely safe. </a:t>
            </a:r>
          </a:p>
          <a:p>
            <a:r>
              <a:rPr lang="en-IN" sz="2400" dirty="0" smtClean="0"/>
              <a:t>If an exception occurs when we are performing some operation with the file, the code exits without closing the file. </a:t>
            </a:r>
          </a:p>
          <a:p>
            <a:r>
              <a:rPr lang="en-IN" sz="2400" dirty="0" smtClean="0"/>
              <a:t>A safer way is to use a try...finally block.</a:t>
            </a:r>
            <a:endParaRPr lang="en-IN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0"/>
            <a:ext cx="75242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59830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This way, we are guaranteed that the file is properly closed even if an exception is raised, causing program flow to stop.</a:t>
            </a:r>
            <a:endParaRPr lang="en-IN" b="1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best way to do this is using the with statement. </a:t>
            </a:r>
          </a:p>
          <a:p>
            <a:r>
              <a:rPr lang="en-IN" sz="2400" dirty="0" smtClean="0"/>
              <a:t>This ensures that the file is closed when the block inside with is exited. </a:t>
            </a:r>
          </a:p>
          <a:p>
            <a:r>
              <a:rPr lang="en-IN" sz="2400" dirty="0" smtClean="0"/>
              <a:t>We don't need to explicitly call the close() method. It is done internally.</a:t>
            </a:r>
            <a:endParaRPr lang="en-IN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05" y="4191000"/>
            <a:ext cx="88707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Python Directory and Files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there are large number of files in Python, we can place related files in different directories to make things more manageable. </a:t>
            </a:r>
          </a:p>
          <a:p>
            <a:r>
              <a:rPr lang="en-US" sz="2400" dirty="0" smtClean="0"/>
              <a:t>A directory or folder is a collection of files and sub directories.</a:t>
            </a:r>
          </a:p>
          <a:p>
            <a:r>
              <a:rPr lang="en-US" sz="2400" dirty="0" smtClean="0"/>
              <a:t>Files on non-volatile storage media are organized by a set of rules known as a file system.</a:t>
            </a:r>
          </a:p>
          <a:p>
            <a:r>
              <a:rPr lang="en-US" sz="2400" dirty="0" smtClean="0"/>
              <a:t>File systems are made up of files and directories, which are containers for both files and other directories.</a:t>
            </a:r>
          </a:p>
          <a:p>
            <a:r>
              <a:rPr lang="en-US" sz="2400" dirty="0" smtClean="0"/>
              <a:t>Python has the </a:t>
            </a:r>
            <a:r>
              <a:rPr lang="en-US" sz="2400" b="1" dirty="0" err="1" smtClean="0"/>
              <a:t>os</a:t>
            </a:r>
            <a:r>
              <a:rPr lang="en-US" sz="2400" b="1" dirty="0" smtClean="0"/>
              <a:t> </a:t>
            </a:r>
            <a:r>
              <a:rPr lang="en-US" sz="2400" dirty="0" smtClean="0"/>
              <a:t>module, which provides us with many useful methods to work with directories (and files as well).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Get Current Directory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get the present working directory using the </a:t>
            </a:r>
            <a:r>
              <a:rPr lang="en-US" sz="2400" b="1" dirty="0" smtClean="0"/>
              <a:t>getcwd() </a:t>
            </a:r>
            <a:r>
              <a:rPr lang="en-US" sz="2400" dirty="0" smtClean="0"/>
              <a:t>method. </a:t>
            </a:r>
          </a:p>
          <a:p>
            <a:r>
              <a:rPr lang="en-US" sz="2400" dirty="0" smtClean="0"/>
              <a:t>This method returns the current working directory in the form of a string. </a:t>
            </a:r>
          </a:p>
          <a:p>
            <a:r>
              <a:rPr lang="en-US" sz="2400" dirty="0" smtClean="0"/>
              <a:t>We can also use the </a:t>
            </a:r>
            <a:r>
              <a:rPr lang="en-US" sz="2400" b="1" dirty="0" smtClean="0"/>
              <a:t>getcwdb() </a:t>
            </a:r>
            <a:r>
              <a:rPr lang="en-US" sz="2400" dirty="0" smtClean="0"/>
              <a:t>method to get it as bytes object.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199"/>
            <a:ext cx="6096000" cy="31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Get Current Directory</a:t>
            </a:r>
            <a:endParaRPr lang="en-US" sz="3200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4122003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The extra backslash implies escape sequence.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print()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function will render this properly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257800"/>
            <a:ext cx="5029200" cy="10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Changing Directory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change the current working directory using the </a:t>
            </a:r>
            <a:r>
              <a:rPr lang="en-US" sz="2400" b="1" dirty="0" smtClean="0"/>
              <a:t>chdir() </a:t>
            </a:r>
            <a:r>
              <a:rPr lang="en-US" sz="2400" dirty="0" smtClean="0"/>
              <a:t>method. </a:t>
            </a:r>
          </a:p>
          <a:p>
            <a:r>
              <a:rPr lang="en-US" sz="2400" dirty="0" smtClean="0"/>
              <a:t>The new path that we want to change to must be supplied as a string to this method. </a:t>
            </a:r>
          </a:p>
          <a:p>
            <a:r>
              <a:rPr lang="en-US" sz="2400" dirty="0" smtClean="0"/>
              <a:t>We can use both forward slash (/) or the backward slash (\) to separate path elements. </a:t>
            </a:r>
          </a:p>
          <a:p>
            <a:r>
              <a:rPr lang="en-US" sz="2400" dirty="0" smtClean="0"/>
              <a:t>It is safer to use escape sequence when using the backward slash.</a:t>
            </a:r>
            <a:endParaRPr lang="en-US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19600"/>
            <a:ext cx="6248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List Directories and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files and sub directories inside a directory can be known using the listdir() method. </a:t>
            </a:r>
          </a:p>
          <a:p>
            <a:r>
              <a:rPr lang="en-US" sz="2400" dirty="0" smtClean="0"/>
              <a:t>This method takes in a path and returns a list of sub directories and files in that path. </a:t>
            </a:r>
          </a:p>
          <a:p>
            <a:r>
              <a:rPr lang="en-US" sz="2400" dirty="0" smtClean="0"/>
              <a:t>If no path is specified, it returns from the current working directory.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18675"/>
            <a:ext cx="3581400" cy="626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581400"/>
            <a:ext cx="460857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Files are usually stored on a hard drive, floppy drive, or CD-ROM.</a:t>
            </a:r>
          </a:p>
          <a:p>
            <a:r>
              <a:rPr lang="en-US" sz="2600" dirty="0" smtClean="0"/>
              <a:t>When there are a large number of files, they are often organized into directories (also called \folders"). </a:t>
            </a:r>
          </a:p>
          <a:p>
            <a:r>
              <a:rPr lang="en-US" sz="2600" dirty="0" smtClean="0"/>
              <a:t>Each file is identified by a unique name, or a combination of a file name and a directory name.</a:t>
            </a:r>
          </a:p>
          <a:p>
            <a:r>
              <a:rPr lang="en-US" sz="2600" dirty="0" smtClean="0"/>
              <a:t>By reading and writing files, programs can exchange information with each other and generate printable formats like PDF.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Making a New Directory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make a new directory using the </a:t>
            </a:r>
            <a:r>
              <a:rPr lang="en-US" sz="2400" b="1" dirty="0" smtClean="0"/>
              <a:t>mkdir() </a:t>
            </a:r>
            <a:r>
              <a:rPr lang="en-US" sz="2400" dirty="0" smtClean="0"/>
              <a:t>method. </a:t>
            </a:r>
          </a:p>
          <a:p>
            <a:r>
              <a:rPr lang="en-US" sz="2400" dirty="0" smtClean="0"/>
              <a:t>This method takes in the path of the new directory. </a:t>
            </a:r>
          </a:p>
          <a:p>
            <a:r>
              <a:rPr lang="en-US" sz="2400" dirty="0" smtClean="0"/>
              <a:t>If the full path is not specified, the new directory is created in the current working directory.</a:t>
            </a:r>
            <a:endParaRPr lang="en-US" sz="2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4191000" cy="208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Renaming a Directory or a 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rename() method can rename a directory or a file. </a:t>
            </a:r>
          </a:p>
          <a:p>
            <a:r>
              <a:rPr lang="en-US" sz="2400" dirty="0" smtClean="0"/>
              <a:t>The first argument is the old name and the new name must be supplies as the second argument.</a:t>
            </a:r>
            <a:endParaRPr 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124200"/>
            <a:ext cx="586584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Removing Directory or 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file can be removed (deleted) using the remove() method. </a:t>
            </a:r>
          </a:p>
          <a:p>
            <a:r>
              <a:rPr lang="en-US" sz="2400" dirty="0" smtClean="0"/>
              <a:t>Similarly, the rmdir() method removes an empty directory.</a:t>
            </a:r>
            <a:endParaRPr lang="en-US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5999"/>
            <a:ext cx="4419600" cy="431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However, note that </a:t>
            </a:r>
            <a:r>
              <a:rPr lang="en-US" sz="2400" b="1" dirty="0" smtClean="0"/>
              <a:t>rmdir() </a:t>
            </a:r>
            <a:r>
              <a:rPr lang="en-US" sz="2400" dirty="0" smtClean="0"/>
              <a:t>method can only remove empty directories. </a:t>
            </a:r>
          </a:p>
          <a:p>
            <a:r>
              <a:rPr lang="en-US" sz="2400" dirty="0" smtClean="0"/>
              <a:t>In order to remove a non-empty directory we can use the </a:t>
            </a:r>
            <a:r>
              <a:rPr lang="en-US" sz="2400" b="1" dirty="0" smtClean="0"/>
              <a:t>rmtree() </a:t>
            </a:r>
            <a:r>
              <a:rPr lang="en-US" sz="2400" dirty="0" smtClean="0"/>
              <a:t>method inside the </a:t>
            </a:r>
            <a:r>
              <a:rPr lang="en-US" sz="2400" b="1" dirty="0" smtClean="0"/>
              <a:t>shutil</a:t>
            </a:r>
            <a:r>
              <a:rPr lang="en-US" sz="2400" dirty="0" smtClean="0"/>
              <a:t> module.</a:t>
            </a:r>
            <a:endParaRPr lang="en-US" sz="24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8121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Removing Directory or File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Working with files is a lot like working with books. </a:t>
            </a:r>
          </a:p>
          <a:p>
            <a:r>
              <a:rPr lang="en-US" dirty="0" smtClean="0"/>
              <a:t>To use a book, you have to open it. When you're done, you have to close it. </a:t>
            </a:r>
          </a:p>
          <a:p>
            <a:r>
              <a:rPr lang="en-US" dirty="0" smtClean="0"/>
              <a:t>While the book is open, you can either write in it or read from it. </a:t>
            </a:r>
          </a:p>
          <a:p>
            <a:r>
              <a:rPr lang="en-US" dirty="0" smtClean="0"/>
              <a:t>In either case, you know where you are in the book. </a:t>
            </a:r>
          </a:p>
          <a:p>
            <a:r>
              <a:rPr lang="en-US" dirty="0" smtClean="0"/>
              <a:t>Most of the time, you read the whole book in its natural order, but you can also skip around.</a:t>
            </a:r>
          </a:p>
          <a:p>
            <a:r>
              <a:rPr lang="en-US" dirty="0" smtClean="0"/>
              <a:t>All of this applies to files as well. To open a file, you specify its name and indicate whether you want to read or write.</a:t>
            </a:r>
          </a:p>
          <a:p>
            <a:r>
              <a:rPr lang="en-US" dirty="0" smtClean="0"/>
              <a:t>Opening a file creates a file object.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Python, a file operation takes place in the following order.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Open a file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Read or write (perform operation)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Close the file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Opening a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75260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has a built-in function open() to open a file. </a:t>
            </a:r>
          </a:p>
          <a:p>
            <a:r>
              <a:rPr lang="en-IN" sz="2400" dirty="0" smtClean="0"/>
              <a:t>This function returns a file object, also called a handle, as it is used to read or modify the file accordingly.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89916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475494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Opening a file creates what we call a file </a:t>
            </a:r>
            <a:r>
              <a:rPr lang="en-US" sz="2400" b="1" dirty="0" smtClean="0"/>
              <a:t>handle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example, the variable </a:t>
            </a:r>
            <a:r>
              <a:rPr lang="en-US" sz="2400" b="1" dirty="0" smtClean="0"/>
              <a:t>f</a:t>
            </a:r>
            <a:r>
              <a:rPr lang="en-US" sz="2400" dirty="0" smtClean="0"/>
              <a:t> refers to the new handle object.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Our program calls methods on the handle, and this makes changes to</a:t>
            </a:r>
          </a:p>
          <a:p>
            <a:r>
              <a:rPr lang="en-US" sz="2400" dirty="0" smtClean="0"/>
              <a:t>   the actual file which is usually located on our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can specify the mode while opening a file. </a:t>
            </a:r>
          </a:p>
          <a:p>
            <a:r>
              <a:rPr lang="en-IN" sz="2400" dirty="0" smtClean="0"/>
              <a:t>In mode, we specify whether we want to read 'r', write 'w' or append 'a' to the file. </a:t>
            </a:r>
          </a:p>
          <a:p>
            <a:r>
              <a:rPr lang="en-IN" sz="2400" dirty="0" smtClean="0"/>
              <a:t>We also specify if we want to open the file in text mode or binary mode. </a:t>
            </a:r>
          </a:p>
          <a:p>
            <a:r>
              <a:rPr lang="en-IN" sz="2400" dirty="0" smtClean="0"/>
              <a:t>The default is reading in text mode. </a:t>
            </a:r>
          </a:p>
          <a:p>
            <a:r>
              <a:rPr lang="en-IN" sz="2400" dirty="0" smtClean="0"/>
              <a:t>In text mode, we get strings when reading from the file. </a:t>
            </a:r>
          </a:p>
          <a:p>
            <a:r>
              <a:rPr lang="en-IN" sz="2400" dirty="0" smtClean="0"/>
              <a:t>On the other hand, binary mode returns bytes and this is the mode to be used when dealing with non-text files like image or exe files.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Opening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File Modes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10600" cy="58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88561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File Modes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1726</Words>
  <Application>Microsoft Office PowerPoint</Application>
  <PresentationFormat>On-screen Show (4:3)</PresentationFormat>
  <Paragraphs>137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Python Programming - VI</vt:lpstr>
      <vt:lpstr>Working with Files in Python Programming</vt:lpstr>
      <vt:lpstr>Slide 3</vt:lpstr>
      <vt:lpstr>Working with Files in Python Programming</vt:lpstr>
      <vt:lpstr>Working with Files in Python Programming</vt:lpstr>
      <vt:lpstr>Opening a File</vt:lpstr>
      <vt:lpstr>Opening a File</vt:lpstr>
      <vt:lpstr>Python File Modes</vt:lpstr>
      <vt:lpstr>Python File Modes</vt:lpstr>
      <vt:lpstr>Python File Modes</vt:lpstr>
      <vt:lpstr>Python File Modes</vt:lpstr>
      <vt:lpstr>Writing to a File</vt:lpstr>
      <vt:lpstr>Writing to a File</vt:lpstr>
      <vt:lpstr>Reading From a File</vt:lpstr>
      <vt:lpstr>Reading From a File</vt:lpstr>
      <vt:lpstr>Reading From a File</vt:lpstr>
      <vt:lpstr>Reading From a File</vt:lpstr>
      <vt:lpstr>Reading From a File</vt:lpstr>
      <vt:lpstr>Reading From a File</vt:lpstr>
      <vt:lpstr>Reading From a File</vt:lpstr>
      <vt:lpstr>Closing a File</vt:lpstr>
      <vt:lpstr>Closing a File</vt:lpstr>
      <vt:lpstr>Closing a File</vt:lpstr>
      <vt:lpstr>Python Directory and Files Management</vt:lpstr>
      <vt:lpstr>Get Current Directory</vt:lpstr>
      <vt:lpstr>Get Current Directory</vt:lpstr>
      <vt:lpstr>Changing Directory</vt:lpstr>
      <vt:lpstr>List Directories and Files</vt:lpstr>
      <vt:lpstr>Slide 29</vt:lpstr>
      <vt:lpstr>Making a New Directory</vt:lpstr>
      <vt:lpstr>Renaming a Directory or a File</vt:lpstr>
      <vt:lpstr>Removing Directory or File</vt:lpstr>
      <vt:lpstr>Removing Directory or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VIII</dc:title>
  <dc:creator>nimesh</dc:creator>
  <cp:lastModifiedBy>Nimesh Kumar Dagur</cp:lastModifiedBy>
  <cp:revision>116</cp:revision>
  <dcterms:created xsi:type="dcterms:W3CDTF">2006-08-16T00:00:00Z</dcterms:created>
  <dcterms:modified xsi:type="dcterms:W3CDTF">2025-08-29T10:18:24Z</dcterms:modified>
</cp:coreProperties>
</file>