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d981605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981605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d9816056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981605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App Store Business Problem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July 16, 2020</a:t>
            </a:r>
            <a:endParaRPr/>
          </a:p>
          <a:p>
            <a:pPr indent="0" lvl="0" marL="0" rtl="0" algn="ctr">
              <a:spcBef>
                <a:spcPts val="0"/>
              </a:spcBef>
              <a:spcAft>
                <a:spcPts val="0"/>
              </a:spcAft>
              <a:buNone/>
            </a:pPr>
            <a:r>
              <a:rPr lang="en"/>
              <a:t>Data Science Career Track</a:t>
            </a:r>
            <a:endParaRPr/>
          </a:p>
          <a:p>
            <a:pPr indent="0" lvl="0" marL="0" rtl="0" algn="ctr">
              <a:spcBef>
                <a:spcPts val="0"/>
              </a:spcBef>
              <a:spcAft>
                <a:spcPts val="0"/>
              </a:spcAft>
              <a:buNone/>
            </a:pPr>
            <a:r>
              <a:rPr lang="en"/>
              <a:t>Springboard India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nvSpPr>
        <p:spPr>
          <a:xfrm>
            <a:off x="462100" y="173225"/>
            <a:ext cx="8217600" cy="42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Modelling</a:t>
            </a:r>
            <a:endParaRPr sz="3600">
              <a:solidFill>
                <a:schemeClr val="dk1"/>
              </a:solidFill>
              <a:latin typeface="Oswald"/>
              <a:ea typeface="Oswald"/>
              <a:cs typeface="Oswald"/>
              <a:sym typeface="Oswald"/>
            </a:endParaRPr>
          </a:p>
          <a:p>
            <a:pPr indent="0" lvl="0" marL="0" rtl="0" algn="ctr">
              <a:spcBef>
                <a:spcPts val="0"/>
              </a:spcBef>
              <a:spcAft>
                <a:spcPts val="0"/>
              </a:spcAft>
              <a:buNone/>
            </a:pPr>
            <a:r>
              <a:t/>
            </a:r>
            <a:endParaRPr sz="500">
              <a:solidFill>
                <a:schemeClr val="dk1"/>
              </a:solidFill>
              <a:latin typeface="Oswald"/>
              <a:ea typeface="Oswald"/>
              <a:cs typeface="Oswald"/>
              <a:sym typeface="Oswald"/>
            </a:endParaRPr>
          </a:p>
          <a:p>
            <a:pPr indent="0" lvl="0" marL="0" rtl="0" algn="l">
              <a:spcBef>
                <a:spcPts val="0"/>
              </a:spcBef>
              <a:spcAft>
                <a:spcPts val="0"/>
              </a:spcAft>
              <a:buNone/>
            </a:pPr>
            <a:r>
              <a:rPr lang="en" sz="1800">
                <a:solidFill>
                  <a:schemeClr val="dk1"/>
                </a:solidFill>
                <a:latin typeface="Average"/>
                <a:ea typeface="Average"/>
                <a:cs typeface="Average"/>
                <a:sym typeface="Average"/>
              </a:rPr>
              <a:t>The difference is significant and we’ll do 10000 permutation tests on the data.</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u="sng">
                <a:solidFill>
                  <a:schemeClr val="dk1"/>
                </a:solidFill>
                <a:latin typeface="Average"/>
                <a:ea typeface="Average"/>
                <a:cs typeface="Average"/>
                <a:sym typeface="Average"/>
              </a:rPr>
              <a:t>The distribution of the result of the 10000 trials is shown below:</a:t>
            </a:r>
            <a:endParaRPr sz="1800" u="sng">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swald"/>
              <a:ea typeface="Oswald"/>
              <a:cs typeface="Oswald"/>
              <a:sym typeface="Oswald"/>
            </a:endParaRPr>
          </a:p>
          <a:p>
            <a:pPr indent="0" lvl="0" marL="0" rtl="0" algn="l">
              <a:spcBef>
                <a:spcPts val="0"/>
              </a:spcBef>
              <a:spcAft>
                <a:spcPts val="0"/>
              </a:spcAft>
              <a:buNone/>
            </a:pPr>
            <a:r>
              <a:t/>
            </a:r>
            <a:endParaRPr sz="500">
              <a:solidFill>
                <a:schemeClr val="dk1"/>
              </a:solidFill>
              <a:latin typeface="Oswald"/>
              <a:ea typeface="Oswald"/>
              <a:cs typeface="Oswald"/>
              <a:sym typeface="Oswald"/>
            </a:endParaRPr>
          </a:p>
          <a:p>
            <a:pPr indent="0" lvl="0" marL="0" rtl="0" algn="l">
              <a:spcBef>
                <a:spcPts val="0"/>
              </a:spcBef>
              <a:spcAft>
                <a:spcPts val="0"/>
              </a:spcAft>
              <a:buNone/>
            </a:pPr>
            <a:r>
              <a:rPr lang="en" sz="1800">
                <a:solidFill>
                  <a:schemeClr val="dk1"/>
                </a:solidFill>
                <a:latin typeface="Average"/>
                <a:ea typeface="Average"/>
                <a:cs typeface="Average"/>
                <a:sym typeface="Average"/>
              </a:rPr>
              <a:t>It is also found that </a:t>
            </a:r>
            <a:r>
              <a:rPr lang="en" sz="1800" u="sng">
                <a:solidFill>
                  <a:schemeClr val="dk1"/>
                </a:solidFill>
                <a:latin typeface="Average"/>
                <a:ea typeface="Average"/>
                <a:cs typeface="Average"/>
                <a:sym typeface="Average"/>
              </a:rPr>
              <a:t>none of the trials</a:t>
            </a:r>
            <a:r>
              <a:rPr lang="en" sz="1800">
                <a:solidFill>
                  <a:schemeClr val="dk1"/>
                </a:solidFill>
                <a:latin typeface="Average"/>
                <a:ea typeface="Average"/>
                <a:cs typeface="Average"/>
                <a:sym typeface="Average"/>
              </a:rPr>
              <a:t> give a result that is at least as extreme as our Observed Difference of means (|0.14206|). Most differences are in the 0 - 0.02 range. </a:t>
            </a:r>
            <a:endParaRPr sz="1800">
              <a:solidFill>
                <a:schemeClr val="dk1"/>
              </a:solidFill>
              <a:latin typeface="Average"/>
              <a:ea typeface="Average"/>
              <a:cs typeface="Average"/>
              <a:sym typeface="Average"/>
            </a:endParaRPr>
          </a:p>
        </p:txBody>
      </p:sp>
      <p:grpSp>
        <p:nvGrpSpPr>
          <p:cNvPr id="116" name="Google Shape;116;p22"/>
          <p:cNvGrpSpPr/>
          <p:nvPr/>
        </p:nvGrpSpPr>
        <p:grpSpPr>
          <a:xfrm>
            <a:off x="2511675" y="1556975"/>
            <a:ext cx="3714750" cy="2402400"/>
            <a:chOff x="2511675" y="1404575"/>
            <a:chExt cx="3714750" cy="2402400"/>
          </a:xfrm>
        </p:grpSpPr>
        <p:sp>
          <p:nvSpPr>
            <p:cNvPr id="117" name="Google Shape;117;p22"/>
            <p:cNvSpPr/>
            <p:nvPr/>
          </p:nvSpPr>
          <p:spPr>
            <a:xfrm>
              <a:off x="2539050" y="1404575"/>
              <a:ext cx="3660000" cy="236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2"/>
            <p:cNvPicPr preferRelativeResize="0"/>
            <p:nvPr/>
          </p:nvPicPr>
          <p:blipFill>
            <a:blip r:embed="rId3">
              <a:alphaModFix/>
            </a:blip>
            <a:stretch>
              <a:fillRect/>
            </a:stretch>
          </p:blipFill>
          <p:spPr>
            <a:xfrm>
              <a:off x="2511675" y="1444775"/>
              <a:ext cx="3714750" cy="2362200"/>
            </a:xfrm>
            <a:prstGeom prst="rect">
              <a:avLst/>
            </a:prstGeom>
            <a:noFill/>
            <a:ln>
              <a:noFill/>
            </a:ln>
          </p:spPr>
        </p:pic>
      </p:grpSp>
      <p:sp>
        <p:nvSpPr>
          <p:cNvPr id="119" name="Google Shape;119;p22"/>
          <p:cNvSpPr txBox="1"/>
          <p:nvPr/>
        </p:nvSpPr>
        <p:spPr>
          <a:xfrm>
            <a:off x="2505600" y="3877725"/>
            <a:ext cx="38676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Average"/>
                <a:ea typeface="Average"/>
                <a:cs typeface="Average"/>
                <a:sym typeface="Average"/>
              </a:rPr>
              <a:t>Number of trials vs Calculated difference of means</a:t>
            </a:r>
            <a:endParaRPr sz="1300">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48733"/>
            <a:ext cx="8520600" cy="428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Result</a:t>
            </a:r>
            <a:endParaRPr sz="3600"/>
          </a:p>
          <a:p>
            <a:pPr indent="0" lvl="0" marL="0" rtl="0" algn="ctr">
              <a:spcBef>
                <a:spcPts val="0"/>
              </a:spcBef>
              <a:spcAft>
                <a:spcPts val="0"/>
              </a:spcAft>
              <a:buNone/>
            </a:pPr>
            <a:r>
              <a:t/>
            </a:r>
            <a:endParaRPr sz="600"/>
          </a:p>
          <a:p>
            <a:pPr indent="-342900" lvl="0" marL="457200" rtl="0" algn="l">
              <a:spcBef>
                <a:spcPts val="0"/>
              </a:spcBef>
              <a:spcAft>
                <a:spcPts val="0"/>
              </a:spcAft>
              <a:buClr>
                <a:srgbClr val="FFFF00"/>
              </a:buClr>
              <a:buSzPts val="1800"/>
              <a:buFont typeface="Average"/>
              <a:buChar char="+"/>
            </a:pPr>
            <a:r>
              <a:rPr lang="en" sz="1800">
                <a:latin typeface="Average"/>
                <a:ea typeface="Average"/>
                <a:cs typeface="Average"/>
                <a:sym typeface="Average"/>
              </a:rPr>
              <a:t>Based on our statistical testing, most of the calculated Difference of means in 10000 trials is in the |0-0.02| range and not even one is atleast as extreme as our original Observed Difference of means where Google had +0.14206 better ratings.</a:t>
            </a:r>
            <a:endParaRPr sz="1800">
              <a:latin typeface="Average"/>
              <a:ea typeface="Average"/>
              <a:cs typeface="Average"/>
              <a:sym typeface="Average"/>
            </a:endParaRPr>
          </a:p>
          <a:p>
            <a:pPr indent="0" lvl="0" marL="457200" rtl="0" algn="l">
              <a:spcBef>
                <a:spcPts val="0"/>
              </a:spcBef>
              <a:spcAft>
                <a:spcPts val="0"/>
              </a:spcAft>
              <a:buNone/>
            </a:pPr>
            <a:r>
              <a:t/>
            </a:r>
            <a:endParaRPr sz="1200">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latin typeface="Average"/>
                <a:ea typeface="Average"/>
                <a:cs typeface="Average"/>
                <a:sym typeface="Average"/>
              </a:rPr>
              <a:t>Therefore, without regard to any significance level, we can conclude with full surety that the difference in means is not due to chance but actually due to platform difference!</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latin typeface="Average"/>
                <a:ea typeface="Average"/>
                <a:cs typeface="Average"/>
                <a:sym typeface="Average"/>
              </a:rPr>
              <a:t>Hence we can conclude that Platform does indeed affect ratings and that: </a:t>
            </a:r>
            <a:br>
              <a:rPr lang="en" sz="1800">
                <a:latin typeface="Average"/>
                <a:ea typeface="Average"/>
                <a:cs typeface="Average"/>
                <a:sym typeface="Average"/>
              </a:rPr>
            </a:br>
            <a:r>
              <a:rPr lang="en" sz="1800">
                <a:solidFill>
                  <a:srgbClr val="00FFFF"/>
                </a:solidFill>
                <a:latin typeface="Average"/>
                <a:ea typeface="Average"/>
                <a:cs typeface="Average"/>
                <a:sym typeface="Average"/>
              </a:rPr>
              <a:t>Google Play Store has higher rated apps on average than Apple Store</a:t>
            </a:r>
            <a:endParaRPr sz="1800">
              <a:solidFill>
                <a:srgbClr val="00FFFF"/>
              </a:solidFill>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spcBef>
                <a:spcPts val="0"/>
              </a:spcBef>
              <a:spcAft>
                <a:spcPts val="0"/>
              </a:spcAft>
              <a:buClr>
                <a:srgbClr val="FFFF00"/>
              </a:buClr>
              <a:buSzPts val="1800"/>
              <a:buFont typeface="Average"/>
              <a:buChar char="+"/>
            </a:pPr>
            <a:r>
              <a:rPr lang="en" sz="1800">
                <a:latin typeface="Average"/>
                <a:ea typeface="Average"/>
                <a:cs typeface="Average"/>
                <a:sym typeface="Average"/>
              </a:rPr>
              <a:t>We should advise our client to integrate only Google Play Store into their operating system interface and so, to strike a deal with Google.</a:t>
            </a:r>
            <a:endParaRPr sz="1800">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idx="4294967295" type="title"/>
          </p:nvPr>
        </p:nvSpPr>
        <p:spPr>
          <a:xfrm>
            <a:off x="2355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
        <p:nvSpPr>
          <p:cNvPr id="131" name="Google Shape;131;p24"/>
          <p:cNvSpPr txBox="1"/>
          <p:nvPr>
            <p:ph idx="4294967295" type="body"/>
          </p:nvPr>
        </p:nvSpPr>
        <p:spPr>
          <a:xfrm>
            <a:off x="3365159" y="32613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Harikrishnan V</a:t>
            </a:r>
            <a:endParaRPr sz="1700">
              <a:solidFill>
                <a:schemeClr val="dk1"/>
              </a:solidFill>
            </a:endParaRPr>
          </a:p>
        </p:txBody>
      </p:sp>
      <p:cxnSp>
        <p:nvCxnSpPr>
          <p:cNvPr id="132" name="Google Shape;132;p24"/>
          <p:cNvCxnSpPr/>
          <p:nvPr/>
        </p:nvCxnSpPr>
        <p:spPr>
          <a:xfrm>
            <a:off x="43184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33" name="Google Shape;133;p24"/>
          <p:cNvSpPr txBox="1"/>
          <p:nvPr>
            <p:ph idx="4294967295" type="body"/>
          </p:nvPr>
        </p:nvSpPr>
        <p:spPr>
          <a:xfrm>
            <a:off x="3365145" y="37940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t>Data Science Career Track</a:t>
            </a:r>
            <a:br>
              <a:rPr lang="en" sz="1300"/>
            </a:br>
            <a:r>
              <a:rPr lang="en" sz="1300"/>
              <a:t>Springboard India</a:t>
            </a:r>
            <a:endParaRPr sz="1300"/>
          </a:p>
        </p:txBody>
      </p:sp>
      <p:pic>
        <p:nvPicPr>
          <p:cNvPr id="134" name="Google Shape;134;p24"/>
          <p:cNvPicPr preferRelativeResize="0"/>
          <p:nvPr/>
        </p:nvPicPr>
        <p:blipFill rotWithShape="1">
          <a:blip r:embed="rId3">
            <a:alphaModFix/>
          </a:blip>
          <a:srcRect b="14900" l="0" r="0" t="0"/>
          <a:stretch/>
        </p:blipFill>
        <p:spPr>
          <a:xfrm>
            <a:off x="3350950" y="1130125"/>
            <a:ext cx="2267800" cy="211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client is a company that designs operating systems, and they want to build a major apps store into their user interface. To this end, they want to know whether Google Play apps have higher reviews on average than Apple Store apps (or vice versa) , as they’re intending to strike a deal with just one of these companies.</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40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Average"/>
                <a:ea typeface="Average"/>
                <a:cs typeface="Average"/>
                <a:sym typeface="Average"/>
              </a:rPr>
              <a:t>Our client can only strike a deal with either one of Google or Apple. Their decision on which to choose will solely be based on App ratings on both platforms. So we only need to find out with confidence, which App store has the higher ratings out of 5 for apps on average. </a:t>
            </a:r>
            <a:endParaRPr sz="1800">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To find which app store(Google vs Apple) has higher rated apps on average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438475" y="218300"/>
            <a:ext cx="8340000" cy="45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Cleaning and Transforming Data</a:t>
            </a:r>
            <a:endParaRPr/>
          </a:p>
          <a:p>
            <a:pPr indent="0" lvl="0" marL="0" rtl="0" algn="ctr">
              <a:spcBef>
                <a:spcPts val="0"/>
              </a:spcBef>
              <a:spcAft>
                <a:spcPts val="0"/>
              </a:spcAft>
              <a:buNone/>
            </a:pPr>
            <a:r>
              <a:t/>
            </a:r>
            <a:endParaRPr sz="1200"/>
          </a:p>
          <a:p>
            <a:pPr indent="0" lvl="0" marL="0" rtl="0" algn="l">
              <a:spcBef>
                <a:spcPts val="0"/>
              </a:spcBef>
              <a:spcAft>
                <a:spcPts val="0"/>
              </a:spcAft>
              <a:buNone/>
            </a:pPr>
            <a:r>
              <a:rPr lang="en" sz="1800">
                <a:latin typeface="Average"/>
                <a:ea typeface="Average"/>
                <a:cs typeface="Average"/>
                <a:sym typeface="Average"/>
              </a:rPr>
              <a:t>We had the datasets with the App Category, Rating, No. of Ratings and Price: </a:t>
            </a:r>
            <a:br>
              <a:rPr lang="en" sz="1800">
                <a:latin typeface="Average"/>
                <a:ea typeface="Average"/>
                <a:cs typeface="Average"/>
                <a:sym typeface="Average"/>
              </a:rPr>
            </a:br>
            <a:r>
              <a:rPr b="1" lang="en" sz="1800">
                <a:solidFill>
                  <a:srgbClr val="FFFF00"/>
                </a:solidFill>
                <a:latin typeface="Average"/>
                <a:ea typeface="Average"/>
                <a:cs typeface="Average"/>
                <a:sym typeface="Average"/>
              </a:rPr>
              <a:t>+</a:t>
            </a:r>
            <a:r>
              <a:rPr lang="en" sz="1800">
                <a:latin typeface="Average"/>
                <a:ea typeface="Average"/>
                <a:cs typeface="Average"/>
                <a:sym typeface="Average"/>
              </a:rPr>
              <a:t>  </a:t>
            </a:r>
            <a:r>
              <a:rPr lang="en" sz="1800">
                <a:latin typeface="Average"/>
                <a:ea typeface="Average"/>
                <a:cs typeface="Average"/>
                <a:sym typeface="Average"/>
              </a:rPr>
              <a:t>Google Play Store Apps (10841 items) </a:t>
            </a:r>
            <a:br>
              <a:rPr lang="en" sz="1800">
                <a:latin typeface="Average"/>
                <a:ea typeface="Average"/>
                <a:cs typeface="Average"/>
                <a:sym typeface="Average"/>
              </a:rPr>
            </a:br>
            <a:r>
              <a:rPr b="1" lang="en" sz="1800">
                <a:solidFill>
                  <a:srgbClr val="FFFF00"/>
                </a:solidFill>
                <a:latin typeface="Average"/>
                <a:ea typeface="Average"/>
                <a:cs typeface="Average"/>
                <a:sym typeface="Average"/>
              </a:rPr>
              <a:t>+</a:t>
            </a:r>
            <a:r>
              <a:rPr lang="en" sz="1800">
                <a:latin typeface="Average"/>
                <a:ea typeface="Average"/>
                <a:cs typeface="Average"/>
                <a:sym typeface="Average"/>
              </a:rPr>
              <a:t>  Apple Store Apps (11097 items)</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rPr lang="en" sz="1800">
                <a:latin typeface="Average"/>
                <a:ea typeface="Average"/>
                <a:cs typeface="Average"/>
                <a:sym typeface="Average"/>
              </a:rPr>
              <a:t>The Apple dataset had healthy column datatypes.</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lnSpc>
                <a:spcPct val="115000"/>
              </a:lnSpc>
              <a:spcBef>
                <a:spcPts val="0"/>
              </a:spcBef>
              <a:spcAft>
                <a:spcPts val="0"/>
              </a:spcAft>
              <a:buNone/>
            </a:pPr>
            <a:r>
              <a:rPr lang="en" sz="1800">
                <a:latin typeface="Average"/>
                <a:ea typeface="Average"/>
                <a:cs typeface="Average"/>
                <a:sym typeface="Average"/>
              </a:rPr>
              <a:t>In the Google dataset:</a:t>
            </a:r>
            <a:br>
              <a:rPr lang="en" sz="1800">
                <a:latin typeface="Average"/>
                <a:ea typeface="Average"/>
                <a:cs typeface="Average"/>
                <a:sym typeface="Average"/>
              </a:rPr>
            </a:b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There was one App that had a non-workable ‘Price’ value and so it’s data-row was eliminated.</a:t>
            </a:r>
            <a:endParaRPr sz="1800">
              <a:latin typeface="Average"/>
              <a:ea typeface="Average"/>
              <a:cs typeface="Average"/>
              <a:sym typeface="Average"/>
            </a:endParaRPr>
          </a:p>
          <a:p>
            <a:pPr indent="0" lvl="0" marL="0" rtl="0" algn="l">
              <a:lnSpc>
                <a:spcPct val="115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 ‘Price’ values had a ‘$’ symbol which was also eliminated.</a:t>
            </a:r>
            <a:endParaRPr sz="1800">
              <a:latin typeface="Average"/>
              <a:ea typeface="Average"/>
              <a:cs typeface="Average"/>
              <a:sym typeface="Average"/>
            </a:endParaRPr>
          </a:p>
          <a:p>
            <a:pPr indent="0" lvl="0" marL="0" rtl="0" algn="l">
              <a:lnSpc>
                <a:spcPct val="115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 ‘Number of reviews’ column was changed from ‘Object’ type to ‘Integer’ type.</a:t>
            </a:r>
            <a:endParaRPr sz="1800">
              <a:latin typeface="Average"/>
              <a:ea typeface="Average"/>
              <a:cs typeface="Average"/>
              <a:sym typeface="Average"/>
            </a:endParaRPr>
          </a:p>
          <a:p>
            <a:pPr indent="0" lvl="0" marL="0" rtl="0" algn="l">
              <a:lnSpc>
                <a:spcPct val="115000"/>
              </a:lnSpc>
              <a:spcBef>
                <a:spcPts val="0"/>
              </a:spcBef>
              <a:spcAft>
                <a:spcPts val="0"/>
              </a:spcAft>
              <a:buNone/>
            </a:pPr>
            <a:r>
              <a:t/>
            </a:r>
            <a:endParaRPr sz="1800">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625"/>
            <a:ext cx="8520600" cy="42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Cleaning and Transforming Data</a:t>
            </a:r>
            <a:endParaRPr sz="3600"/>
          </a:p>
          <a:p>
            <a:pPr indent="0" lvl="0" marL="0" rtl="0" algn="l">
              <a:spcBef>
                <a:spcPts val="0"/>
              </a:spcBef>
              <a:spcAft>
                <a:spcPts val="0"/>
              </a:spcAft>
              <a:buNone/>
            </a:pPr>
            <a:r>
              <a:t/>
            </a:r>
            <a:endParaRPr sz="1800"/>
          </a:p>
          <a:p>
            <a:pPr indent="0" lvl="0" marL="0" rtl="0" algn="l">
              <a:lnSpc>
                <a:spcPct val="150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A ‘platform’ column was added to both datasets to denote the platform of an app.</a:t>
            </a:r>
            <a:endParaRPr sz="1800">
              <a:latin typeface="Average"/>
              <a:ea typeface="Average"/>
              <a:cs typeface="Average"/>
              <a:sym typeface="Average"/>
            </a:endParaRPr>
          </a:p>
          <a:p>
            <a:pPr indent="0" lvl="0" marL="0" rtl="0" algn="l">
              <a:lnSpc>
                <a:spcPct val="150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 column names of both datasets were matched and they were joined.</a:t>
            </a:r>
            <a:endParaRPr sz="1800">
              <a:latin typeface="Average"/>
              <a:ea typeface="Average"/>
              <a:cs typeface="Average"/>
              <a:sym typeface="Average"/>
            </a:endParaRPr>
          </a:p>
          <a:p>
            <a:pPr indent="0" lvl="0" marL="0" rtl="0" algn="l">
              <a:lnSpc>
                <a:spcPct val="150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There were 18037 rows(Apps) then and 1474 rows were dropped because they had a NULL value.</a:t>
            </a:r>
            <a:endParaRPr sz="1800">
              <a:latin typeface="Average"/>
              <a:ea typeface="Average"/>
              <a:cs typeface="Average"/>
              <a:sym typeface="Average"/>
            </a:endParaRPr>
          </a:p>
          <a:p>
            <a:pPr indent="0" lvl="0" marL="0" rtl="0" algn="l">
              <a:lnSpc>
                <a:spcPct val="150000"/>
              </a:lnSpc>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A further 929 rows(Apps) were dropped because they didn’t have any reviews.</a:t>
            </a:r>
            <a:endParaRPr sz="1800">
              <a:latin typeface="Average"/>
              <a:ea typeface="Average"/>
              <a:cs typeface="Average"/>
              <a:sym typeface="Average"/>
            </a:endParaRPr>
          </a:p>
          <a:p>
            <a:pPr indent="0" lvl="0" marL="0" rtl="0" algn="l">
              <a:spcBef>
                <a:spcPts val="0"/>
              </a:spcBef>
              <a:spcAft>
                <a:spcPts val="0"/>
              </a:spcAft>
              <a:buNone/>
            </a:pPr>
            <a:r>
              <a:rPr b="1" lang="en" sz="1800">
                <a:solidFill>
                  <a:srgbClr val="FFFF00"/>
                </a:solidFill>
                <a:latin typeface="Average"/>
                <a:ea typeface="Average"/>
                <a:cs typeface="Average"/>
                <a:sym typeface="Average"/>
              </a:rPr>
              <a:t>+</a:t>
            </a:r>
            <a:r>
              <a:rPr lang="en" sz="1800">
                <a:latin typeface="Average"/>
                <a:ea typeface="Average"/>
                <a:cs typeface="Average"/>
                <a:sym typeface="Average"/>
              </a:rPr>
              <a:t>  Then we had: </a:t>
            </a:r>
            <a:endParaRPr sz="1800">
              <a:latin typeface="Average"/>
              <a:ea typeface="Average"/>
              <a:cs typeface="Average"/>
              <a:sym typeface="Average"/>
            </a:endParaRPr>
          </a:p>
          <a:p>
            <a:pPr indent="-342900" lvl="0" marL="457200" rtl="0" algn="l">
              <a:spcBef>
                <a:spcPts val="0"/>
              </a:spcBef>
              <a:spcAft>
                <a:spcPts val="0"/>
              </a:spcAft>
              <a:buClr>
                <a:srgbClr val="00FF00"/>
              </a:buClr>
              <a:buSzPts val="1800"/>
              <a:buFont typeface="Average"/>
              <a:buChar char="-"/>
            </a:pPr>
            <a:r>
              <a:rPr lang="en" sz="1800">
                <a:latin typeface="Average"/>
                <a:ea typeface="Average"/>
                <a:cs typeface="Average"/>
                <a:sym typeface="Average"/>
              </a:rPr>
              <a:t>6268   Apple Apps from the original 11097 items</a:t>
            </a:r>
            <a:endParaRPr sz="1800">
              <a:latin typeface="Average"/>
              <a:ea typeface="Average"/>
              <a:cs typeface="Average"/>
              <a:sym typeface="Average"/>
            </a:endParaRPr>
          </a:p>
          <a:p>
            <a:pPr indent="-342900" lvl="0" marL="457200" rtl="0" algn="l">
              <a:spcBef>
                <a:spcPts val="0"/>
              </a:spcBef>
              <a:spcAft>
                <a:spcPts val="0"/>
              </a:spcAft>
              <a:buClr>
                <a:srgbClr val="00FF00"/>
              </a:buClr>
              <a:buSzPts val="1800"/>
              <a:buFont typeface="Average"/>
              <a:buChar char="-"/>
            </a:pPr>
            <a:r>
              <a:rPr lang="en" sz="1800">
                <a:latin typeface="Average"/>
                <a:ea typeface="Average"/>
                <a:cs typeface="Average"/>
                <a:sym typeface="Average"/>
              </a:rPr>
              <a:t>9366 Google Apps from the original 10841 items</a:t>
            </a:r>
            <a:endParaRPr sz="1800">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62487"/>
            <a:ext cx="8520600" cy="42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Cleaning and Transforming Data</a:t>
            </a:r>
            <a:endParaRPr sz="3600"/>
          </a:p>
          <a:p>
            <a:pPr indent="0" lvl="0" marL="0" rtl="0" algn="l">
              <a:spcBef>
                <a:spcPts val="0"/>
              </a:spcBef>
              <a:spcAft>
                <a:spcPts val="0"/>
              </a:spcAft>
              <a:buNone/>
            </a:pPr>
            <a:r>
              <a:t/>
            </a:r>
            <a:endParaRPr sz="1200"/>
          </a:p>
          <a:p>
            <a:pPr indent="0" lvl="0" marL="0" rtl="0" algn="l">
              <a:spcBef>
                <a:spcPts val="0"/>
              </a:spcBef>
              <a:spcAft>
                <a:spcPts val="0"/>
              </a:spcAft>
              <a:buNone/>
            </a:pPr>
            <a:r>
              <a:rPr b="1" lang="en" sz="1800">
                <a:solidFill>
                  <a:srgbClr val="FFFF00"/>
                </a:solidFill>
                <a:latin typeface="Average"/>
                <a:ea typeface="Average"/>
                <a:cs typeface="Average"/>
                <a:sym typeface="Average"/>
              </a:rPr>
              <a:t>+ </a:t>
            </a:r>
            <a:r>
              <a:rPr lang="en" sz="1800">
                <a:latin typeface="Average"/>
                <a:ea typeface="Average"/>
                <a:cs typeface="Average"/>
                <a:sym typeface="Average"/>
              </a:rPr>
              <a:t>The mean rating of the 6268   Apple Apps was 4.049697</a:t>
            </a:r>
            <a:endParaRPr sz="1800">
              <a:latin typeface="Average"/>
              <a:ea typeface="Average"/>
              <a:cs typeface="Average"/>
              <a:sym typeface="Average"/>
            </a:endParaRPr>
          </a:p>
          <a:p>
            <a:pPr indent="0" lvl="0" marL="0" rtl="0" algn="l">
              <a:spcBef>
                <a:spcPts val="0"/>
              </a:spcBef>
              <a:spcAft>
                <a:spcPts val="0"/>
              </a:spcAft>
              <a:buNone/>
            </a:pPr>
            <a:r>
              <a:rPr b="1" lang="en" sz="1800">
                <a:solidFill>
                  <a:srgbClr val="FFFF00"/>
                </a:solidFill>
                <a:latin typeface="Average"/>
                <a:ea typeface="Average"/>
                <a:cs typeface="Average"/>
                <a:sym typeface="Average"/>
              </a:rPr>
              <a:t>+ </a:t>
            </a:r>
            <a:r>
              <a:rPr lang="en" sz="1800">
                <a:latin typeface="Average"/>
                <a:ea typeface="Average"/>
                <a:cs typeface="Average"/>
                <a:sym typeface="Average"/>
              </a:rPr>
              <a:t>The mean rating of the 9366 Google Apps was 4.191757</a:t>
            </a:r>
            <a:endParaRPr sz="1800">
              <a:latin typeface="Average"/>
              <a:ea typeface="Average"/>
              <a:cs typeface="Average"/>
              <a:sym typeface="Average"/>
            </a:endParaRPr>
          </a:p>
          <a:p>
            <a:pPr indent="0" lvl="0" marL="0" rtl="0" algn="l">
              <a:spcBef>
                <a:spcPts val="0"/>
              </a:spcBef>
              <a:spcAft>
                <a:spcPts val="0"/>
              </a:spcAft>
              <a:buNone/>
            </a:pPr>
            <a:r>
              <a:t/>
            </a:r>
            <a:endParaRPr sz="1000">
              <a:latin typeface="Average"/>
              <a:ea typeface="Average"/>
              <a:cs typeface="Average"/>
              <a:sym typeface="Average"/>
            </a:endParaRPr>
          </a:p>
          <a:p>
            <a:pPr indent="0" lvl="0" marL="0" rtl="0" algn="l">
              <a:spcBef>
                <a:spcPts val="0"/>
              </a:spcBef>
              <a:spcAft>
                <a:spcPts val="0"/>
              </a:spcAft>
              <a:buNone/>
            </a:pPr>
            <a:r>
              <a:rPr lang="en" sz="1800">
                <a:latin typeface="Average"/>
                <a:ea typeface="Average"/>
                <a:cs typeface="Average"/>
                <a:sym typeface="Average"/>
              </a:rPr>
              <a:t>Google Apps had an Observed Difference of +0.14206 higher rating on average.</a:t>
            </a:r>
            <a:endParaRPr sz="1800">
              <a:latin typeface="Average"/>
              <a:ea typeface="Average"/>
              <a:cs typeface="Average"/>
              <a:sym typeface="Average"/>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grpSp>
        <p:nvGrpSpPr>
          <p:cNvPr id="92" name="Google Shape;92;p19"/>
          <p:cNvGrpSpPr/>
          <p:nvPr/>
        </p:nvGrpSpPr>
        <p:grpSpPr>
          <a:xfrm>
            <a:off x="2868975" y="2218429"/>
            <a:ext cx="3115500" cy="2667275"/>
            <a:chOff x="2868975" y="2304675"/>
            <a:chExt cx="3115500" cy="2667275"/>
          </a:xfrm>
        </p:grpSpPr>
        <p:sp>
          <p:nvSpPr>
            <p:cNvPr id="93" name="Google Shape;93;p19"/>
            <p:cNvSpPr/>
            <p:nvPr/>
          </p:nvSpPr>
          <p:spPr>
            <a:xfrm>
              <a:off x="2868975" y="2304675"/>
              <a:ext cx="3115500" cy="258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2868975" y="2312177"/>
              <a:ext cx="3115500" cy="2659773"/>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idx="4294967295" type="title"/>
          </p:nvPr>
        </p:nvSpPr>
        <p:spPr>
          <a:xfrm>
            <a:off x="311700" y="186287"/>
            <a:ext cx="8520600" cy="43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Modelling</a:t>
            </a:r>
            <a:endParaRPr sz="3600"/>
          </a:p>
          <a:p>
            <a:pPr indent="0" lvl="0" marL="0" rtl="0" algn="ctr">
              <a:spcBef>
                <a:spcPts val="0"/>
              </a:spcBef>
              <a:spcAft>
                <a:spcPts val="0"/>
              </a:spcAft>
              <a:buNone/>
            </a:pPr>
            <a:r>
              <a:t/>
            </a:r>
            <a:endParaRPr sz="700"/>
          </a:p>
          <a:p>
            <a:pPr indent="0" lvl="0" marL="0" rtl="0" algn="l">
              <a:spcBef>
                <a:spcPts val="0"/>
              </a:spcBef>
              <a:spcAft>
                <a:spcPts val="0"/>
              </a:spcAft>
              <a:buNone/>
            </a:pPr>
            <a:r>
              <a:rPr lang="en" sz="1800">
                <a:latin typeface="Average"/>
                <a:ea typeface="Average"/>
                <a:cs typeface="Average"/>
                <a:sym typeface="Average"/>
              </a:rPr>
              <a:t>We need to test if the observed difference is due to chance or due to platform</a:t>
            </a:r>
            <a:endParaRPr sz="1800">
              <a:latin typeface="Average"/>
              <a:ea typeface="Average"/>
              <a:cs typeface="Average"/>
              <a:sym typeface="Average"/>
            </a:endParaRPr>
          </a:p>
          <a:p>
            <a:pPr indent="0" lvl="0" marL="0" rtl="0" algn="l">
              <a:spcBef>
                <a:spcPts val="0"/>
              </a:spcBef>
              <a:spcAft>
                <a:spcPts val="0"/>
              </a:spcAft>
              <a:buNone/>
            </a:pPr>
            <a:r>
              <a:t/>
            </a:r>
            <a:endParaRPr/>
          </a:p>
        </p:txBody>
      </p:sp>
      <p:sp>
        <p:nvSpPr>
          <p:cNvPr id="100" name="Google Shape;100;p20"/>
          <p:cNvSpPr/>
          <p:nvPr/>
        </p:nvSpPr>
        <p:spPr>
          <a:xfrm rot="10800000">
            <a:off x="703350" y="1392900"/>
            <a:ext cx="3686700" cy="25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10800000">
            <a:off x="4643000" y="1392900"/>
            <a:ext cx="3695100" cy="257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732175" y="1511550"/>
            <a:ext cx="3629025" cy="2362200"/>
          </a:xfrm>
          <a:prstGeom prst="rect">
            <a:avLst/>
          </a:prstGeom>
          <a:noFill/>
          <a:ln>
            <a:noFill/>
          </a:ln>
        </p:spPr>
      </p:pic>
      <p:pic>
        <p:nvPicPr>
          <p:cNvPr id="103" name="Google Shape;103;p20"/>
          <p:cNvPicPr preferRelativeResize="0"/>
          <p:nvPr/>
        </p:nvPicPr>
        <p:blipFill>
          <a:blip r:embed="rId4">
            <a:alphaModFix/>
          </a:blip>
          <a:stretch>
            <a:fillRect/>
          </a:stretch>
        </p:blipFill>
        <p:spPr>
          <a:xfrm>
            <a:off x="4642863" y="1501500"/>
            <a:ext cx="3629025" cy="2362200"/>
          </a:xfrm>
          <a:prstGeom prst="rect">
            <a:avLst/>
          </a:prstGeom>
          <a:noFill/>
          <a:ln>
            <a:noFill/>
          </a:ln>
        </p:spPr>
      </p:pic>
      <p:sp>
        <p:nvSpPr>
          <p:cNvPr id="104" name="Google Shape;104;p20"/>
          <p:cNvSpPr txBox="1"/>
          <p:nvPr/>
        </p:nvSpPr>
        <p:spPr>
          <a:xfrm>
            <a:off x="522375" y="3940450"/>
            <a:ext cx="7886100" cy="47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     Apple                                                                                Google</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                            </a:t>
            </a:r>
            <a:endParaRPr sz="1000">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                                              </a:t>
            </a:r>
            <a:endParaRPr>
              <a:solidFill>
                <a:schemeClr val="dk1"/>
              </a:solidFill>
              <a:latin typeface="Average"/>
              <a:ea typeface="Average"/>
              <a:cs typeface="Average"/>
              <a:sym typeface="Average"/>
            </a:endParaRPr>
          </a:p>
        </p:txBody>
      </p:sp>
      <p:sp>
        <p:nvSpPr>
          <p:cNvPr id="105" name="Google Shape;105;p20"/>
          <p:cNvSpPr txBox="1"/>
          <p:nvPr/>
        </p:nvSpPr>
        <p:spPr>
          <a:xfrm>
            <a:off x="2256750" y="4219229"/>
            <a:ext cx="7279200" cy="6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      </a:t>
            </a:r>
            <a:r>
              <a:rPr lang="en" u="sng">
                <a:solidFill>
                  <a:schemeClr val="dk1"/>
                </a:solidFill>
                <a:latin typeface="Average"/>
                <a:ea typeface="Average"/>
                <a:cs typeface="Average"/>
                <a:sym typeface="Average"/>
              </a:rPr>
              <a:t>Data Distribution (Number of Apps vs Rating)</a:t>
            </a:r>
            <a:endParaRPr u="sng">
              <a:solidFill>
                <a:schemeClr val="dk1"/>
              </a:solidFill>
              <a:latin typeface="Average"/>
              <a:ea typeface="Average"/>
              <a:cs typeface="Average"/>
              <a:sym typeface="Average"/>
            </a:endParaRPr>
          </a:p>
          <a:p>
            <a:pPr indent="0" lvl="0" marL="0" rtl="0" algn="l">
              <a:spcBef>
                <a:spcPts val="0"/>
              </a:spcBef>
              <a:spcAft>
                <a:spcPts val="0"/>
              </a:spcAft>
              <a:buNone/>
            </a:pPr>
            <a:r>
              <a:t/>
            </a:r>
            <a:endParaRPr sz="800">
              <a:solidFill>
                <a:schemeClr val="dk1"/>
              </a:solidFill>
              <a:latin typeface="Oswald"/>
              <a:ea typeface="Oswald"/>
              <a:cs typeface="Oswald"/>
              <a:sym typeface="Oswald"/>
            </a:endParaRPr>
          </a:p>
          <a:p>
            <a:pPr indent="0" lvl="0" marL="0" rtl="0" algn="l">
              <a:spcBef>
                <a:spcPts val="0"/>
              </a:spcBef>
              <a:spcAft>
                <a:spcPts val="0"/>
              </a:spcAft>
              <a:buNone/>
            </a:pPr>
            <a:r>
              <a:rPr lang="en" sz="1700">
                <a:solidFill>
                  <a:schemeClr val="dk1"/>
                </a:solidFill>
                <a:latin typeface="Average"/>
                <a:ea typeface="Average"/>
                <a:cs typeface="Average"/>
                <a:sym typeface="Average"/>
              </a:rPr>
              <a:t> Both Datasets are not normally distributed.</a:t>
            </a:r>
            <a:endParaRPr sz="1700">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625"/>
            <a:ext cx="8520600" cy="42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Modelling</a:t>
            </a:r>
            <a:endParaRPr sz="3600"/>
          </a:p>
          <a:p>
            <a:pPr indent="0" lvl="0" marL="0" rtl="0" algn="ctr">
              <a:spcBef>
                <a:spcPts val="0"/>
              </a:spcBef>
              <a:spcAft>
                <a:spcPts val="0"/>
              </a:spcAft>
              <a:buNone/>
            </a:pPr>
            <a:r>
              <a:t/>
            </a:r>
            <a:endParaRPr sz="1600"/>
          </a:p>
          <a:p>
            <a:pPr indent="0" lvl="0" marL="0" rtl="0" algn="l">
              <a:spcBef>
                <a:spcPts val="0"/>
              </a:spcBef>
              <a:spcAft>
                <a:spcPts val="0"/>
              </a:spcAft>
              <a:buNone/>
            </a:pPr>
            <a:r>
              <a:rPr lang="en" sz="1800">
                <a:latin typeface="Average"/>
                <a:ea typeface="Average"/>
                <a:cs typeface="Average"/>
                <a:sym typeface="Average"/>
              </a:rPr>
              <a:t>We’ll do a non-parametric Permutation Test to randomly shuffle the data to check if the observed difference is due to chance or actually due to platform.</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342900" lvl="0" marL="457200" rtl="0" algn="l">
              <a:lnSpc>
                <a:spcPct val="150000"/>
              </a:lnSpc>
              <a:spcBef>
                <a:spcPts val="0"/>
              </a:spcBef>
              <a:spcAft>
                <a:spcPts val="0"/>
              </a:spcAft>
              <a:buClr>
                <a:srgbClr val="FFFF00"/>
              </a:buClr>
              <a:buSzPts val="1800"/>
              <a:buFont typeface="Average"/>
              <a:buChar char="+"/>
            </a:pPr>
            <a:r>
              <a:rPr lang="en" sz="1800" u="sng">
                <a:latin typeface="Average"/>
                <a:ea typeface="Average"/>
                <a:cs typeface="Average"/>
                <a:sym typeface="Average"/>
              </a:rPr>
              <a:t>1 permutation test yields the result:</a:t>
            </a:r>
            <a:endParaRPr sz="1800" u="sng">
              <a:latin typeface="Average"/>
              <a:ea typeface="Average"/>
              <a:cs typeface="Average"/>
              <a:sym typeface="Average"/>
            </a:endParaRPr>
          </a:p>
          <a:p>
            <a:pPr indent="-342900" lvl="0" marL="457200" rtl="0" algn="l">
              <a:spcBef>
                <a:spcPts val="0"/>
              </a:spcBef>
              <a:spcAft>
                <a:spcPts val="0"/>
              </a:spcAft>
              <a:buClr>
                <a:srgbClr val="00FF00"/>
              </a:buClr>
              <a:buSzPts val="1800"/>
              <a:buFont typeface="Average"/>
              <a:buChar char="-"/>
            </a:pPr>
            <a:r>
              <a:rPr lang="en" sz="1800">
                <a:latin typeface="Average"/>
                <a:ea typeface="Average"/>
                <a:cs typeface="Average"/>
                <a:sym typeface="Average"/>
              </a:rPr>
              <a:t>    Apple mean rating = 4.128398    (Observed = 4.049697)</a:t>
            </a:r>
            <a:endParaRPr sz="1800">
              <a:latin typeface="Average"/>
              <a:ea typeface="Average"/>
              <a:cs typeface="Average"/>
              <a:sym typeface="Average"/>
            </a:endParaRPr>
          </a:p>
          <a:p>
            <a:pPr indent="-342900" lvl="0" marL="457200" rtl="0" algn="l">
              <a:spcBef>
                <a:spcPts val="0"/>
              </a:spcBef>
              <a:spcAft>
                <a:spcPts val="0"/>
              </a:spcAft>
              <a:buClr>
                <a:srgbClr val="00FF00"/>
              </a:buClr>
              <a:buSzPts val="1800"/>
              <a:buFont typeface="Average"/>
              <a:buChar char="-"/>
            </a:pPr>
            <a:r>
              <a:rPr lang="en" sz="1800">
                <a:latin typeface="Average"/>
                <a:ea typeface="Average"/>
                <a:cs typeface="Average"/>
                <a:sym typeface="Average"/>
              </a:rPr>
              <a:t>  Google mean rating = 4.139088    (Observed = 4.191757)</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rPr lang="en" sz="1800">
                <a:latin typeface="Average"/>
                <a:ea typeface="Average"/>
                <a:cs typeface="Average"/>
                <a:sym typeface="Average"/>
              </a:rPr>
              <a:t>The difference in mean is now </a:t>
            </a:r>
            <a:r>
              <a:rPr b="1" lang="en" sz="1800">
                <a:solidFill>
                  <a:srgbClr val="00FFFF"/>
                </a:solidFill>
                <a:latin typeface="Average"/>
                <a:ea typeface="Average"/>
                <a:cs typeface="Average"/>
                <a:sym typeface="Average"/>
              </a:rPr>
              <a:t>+0.01069</a:t>
            </a:r>
            <a:r>
              <a:rPr lang="en" sz="1800">
                <a:latin typeface="Average"/>
                <a:ea typeface="Average"/>
                <a:cs typeface="Average"/>
                <a:sym typeface="Average"/>
              </a:rPr>
              <a:t> against the Observed Difference of </a:t>
            </a:r>
            <a:r>
              <a:rPr b="1" lang="en" sz="1800">
                <a:solidFill>
                  <a:srgbClr val="00FFFF"/>
                </a:solidFill>
                <a:latin typeface="Average"/>
                <a:ea typeface="Average"/>
                <a:cs typeface="Average"/>
                <a:sym typeface="Average"/>
              </a:rPr>
              <a:t>+0.14206</a:t>
            </a:r>
            <a:r>
              <a:rPr lang="en" sz="1800">
                <a:latin typeface="Average"/>
                <a:ea typeface="Average"/>
                <a:cs typeface="Average"/>
                <a:sym typeface="Average"/>
              </a:rPr>
              <a:t>.</a:t>
            </a:r>
            <a:endParaRPr sz="18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l">
              <a:spcBef>
                <a:spcPts val="0"/>
              </a:spcBef>
              <a:spcAft>
                <a:spcPts val="0"/>
              </a:spcAft>
              <a:buNone/>
            </a:pPr>
            <a:r>
              <a:rPr i="1" lang="en" sz="1800">
                <a:latin typeface="Average"/>
                <a:ea typeface="Average"/>
                <a:cs typeface="Average"/>
                <a:sym typeface="Average"/>
              </a:rPr>
              <a:t>There is a significant difference! </a:t>
            </a:r>
            <a:endParaRPr i="1" sz="1800">
              <a:latin typeface="Average"/>
              <a:ea typeface="Average"/>
              <a:cs typeface="Average"/>
              <a:sym typeface="Average"/>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