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4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subTitle" idx="1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-180" y="1440"/>
            <a:ext cx="5153580" cy="5133960"/>
            <a:chOff x="-180" y="1440"/>
            <a:chExt cx="5153580" cy="513396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5" name="Google Shape;65;p14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7"/>
          <p:cNvGrpSpPr/>
          <p:nvPr/>
        </p:nvGrpSpPr>
        <p:grpSpPr>
          <a:xfrm>
            <a:off x="4406400" y="-180"/>
            <a:ext cx="4737240" cy="5143860"/>
            <a:chOff x="4406400" y="-180"/>
            <a:chExt cx="4737240" cy="5143860"/>
          </a:xfrm>
        </p:grpSpPr>
        <p:sp>
          <p:nvSpPr>
            <p:cNvPr id="120" name="Google Shape;120;p27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 rot="-54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 rot="-54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 rot="-54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 rot="-54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 rot="-54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 rot="-54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 rot="-54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3384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lang="en-IN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5DF-992B-4B99-A7E0-02BE6ABA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92F5-85A4-4B9E-9CF5-5809BDCED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-US" sz="2800" b="1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r>
              <a:rPr lang="en-US" sz="2800" b="1" i="0" u="none" strike="noStrike" cap="none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2800" b="1" i="0" u="none" strike="noStrike" cap="none" dirty="0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sentimental analysis">
            <a:extLst>
              <a:ext uri="{FF2B5EF4-FFF2-40B4-BE49-F238E27FC236}">
                <a16:creationId xmlns:a16="http://schemas.microsoft.com/office/drawing/2014/main" id="{21F82825-82CC-4DA2-A0A9-2F47EBB8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857375"/>
            <a:ext cx="3209925" cy="23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9CAAEB-3D65-4972-84A0-A4471EBBE6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16"/>
          <a:stretch/>
        </p:blipFill>
        <p:spPr>
          <a:xfrm>
            <a:off x="5186825" y="2040515"/>
            <a:ext cx="3209926" cy="1953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4371480" y="598320"/>
            <a:ext cx="4700520" cy="9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1215983" y="1588519"/>
            <a:ext cx="7130814" cy="261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  <a:cs typeface="ＭＳ Ｐゴシック" pitchFamily="-65" charset="-128"/>
              </a:rPr>
              <a:t>Movie:  is this review positive or negative?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Montserrat" panose="020B0604020202020204" charset="0"/>
              <a:cs typeface="ＭＳ Ｐゴシック" pitchFamily="-65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  <a:cs typeface="ＭＳ Ｐゴシック" pitchFamily="-65" charset="-128"/>
              </a:rPr>
              <a:t>Products: what do people think about the new iPhone?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Montserrat" panose="020B0604020202020204" charset="0"/>
              <a:cs typeface="ＭＳ Ｐゴシック" pitchFamily="-65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  <a:cs typeface="ＭＳ Ｐゴシック" pitchFamily="-65" charset="-128"/>
              </a:rPr>
              <a:t>Public sentiment: how is consumer confidence? Is despair increasing?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Montserrat" panose="020B0604020202020204" charset="0"/>
              <a:cs typeface="ＭＳ Ｐゴシック" pitchFamily="-65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  <a:cs typeface="ＭＳ Ｐゴシック" pitchFamily="-65" charset="-128"/>
              </a:rPr>
              <a:t>Politics: what do people think about this candidate 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Montserrat" panose="020B0604020202020204" charset="0"/>
              <a:cs typeface="ＭＳ Ｐゴシック" pitchFamily="-65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  <a:cs typeface="ＭＳ Ｐゴシック" pitchFamily="-65" charset="-128"/>
              </a:rPr>
              <a:t>Prediction: predict election outcomes or market trends from sentiment</a:t>
            </a:r>
          </a:p>
          <a:p>
            <a:pPr marL="43227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b="0" strike="noStrike" dirty="0">
              <a:solidFill>
                <a:schemeClr val="bg1"/>
              </a:solidFill>
              <a:latin typeface="Montserrat" panose="020B060402020202020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356A8-4B05-4778-A880-F90D43695155}"/>
              </a:ext>
            </a:extLst>
          </p:cNvPr>
          <p:cNvSpPr txBox="1"/>
          <p:nvPr/>
        </p:nvSpPr>
        <p:spPr>
          <a:xfrm>
            <a:off x="2770602" y="793550"/>
            <a:ext cx="5110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Why Sentiment Analysis ?</a:t>
            </a:r>
            <a:endParaRPr lang="en-US" sz="2800" b="1" dirty="0">
              <a:solidFill>
                <a:srgbClr val="82C7A5"/>
              </a:solidFill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/>
        </p:nvSpPr>
        <p:spPr>
          <a:xfrm>
            <a:off x="161280" y="2383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Basic Approach for Sentimental Analyzer : </a:t>
            </a:r>
            <a:endParaRPr sz="2800" b="1" strike="noStrike" dirty="0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288000" y="1368000"/>
            <a:ext cx="684000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400" b="0" strike="noStrike" dirty="0">
                <a:solidFill>
                  <a:schemeClr val="bg1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1.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Tokenization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 dirty="0">
              <a:solidFill>
                <a:schemeClr val="bg1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r>
              <a:rPr lang="en-US" sz="2400" b="0" strike="noStrike" dirty="0">
                <a:solidFill>
                  <a:schemeClr val="bg1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2.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Feature Extraction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 dirty="0">
              <a:solidFill>
                <a:schemeClr val="bg1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r>
              <a:rPr lang="en-US" sz="2400" b="0" strike="noStrike" dirty="0">
                <a:solidFill>
                  <a:schemeClr val="bg1"/>
                </a:solidFill>
                <a:latin typeface="Montserrat" panose="020B0604020202020204" charset="0"/>
                <a:ea typeface="Lato"/>
                <a:cs typeface="Lato"/>
                <a:sym typeface="Lato"/>
              </a:rPr>
              <a:t>3. </a:t>
            </a: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Classification using different classifiers</a:t>
            </a:r>
            <a:endParaRPr sz="2400" b="0" strike="noStrike" dirty="0">
              <a:solidFill>
                <a:schemeClr val="bg1"/>
              </a:solidFill>
              <a:latin typeface="Montserrat" panose="020B0604020202020204" charset="0"/>
              <a:ea typeface="Lato"/>
              <a:cs typeface="Lato"/>
              <a:sym typeface="Lato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Naïve Bayes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SVM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262D-7D8F-41FC-B096-4CC98ECF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85" y="553182"/>
            <a:ext cx="7175036" cy="336600"/>
          </a:xfrm>
        </p:spPr>
        <p:txBody>
          <a:bodyPr/>
          <a:lstStyle/>
          <a:p>
            <a:r>
              <a:rPr lang="en-IN" sz="3200" b="1" dirty="0">
                <a:solidFill>
                  <a:srgbClr val="82C7A5"/>
                </a:solidFill>
                <a:latin typeface="Montserrat" panose="020B0604020202020204" charset="0"/>
              </a:rPr>
              <a:t>How are we going to implement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5434-35BD-4975-8C8D-8B0AE174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380" y="1427148"/>
            <a:ext cx="8229240" cy="2982960"/>
          </a:xfrm>
        </p:spPr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Understand the Problem Statement</a:t>
            </a:r>
          </a:p>
          <a:p>
            <a:pPr marL="5715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Tweets Preprocessing and Cleaning</a:t>
            </a:r>
          </a:p>
          <a:p>
            <a:pPr marL="5715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Story Generation and Visualization from Tweets</a:t>
            </a:r>
          </a:p>
          <a:p>
            <a:pPr marL="5715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Extracting Features from Cleaned Tweets</a:t>
            </a:r>
          </a:p>
          <a:p>
            <a:pPr marL="5715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" panose="020B0604020202020204" charset="0"/>
              </a:rPr>
              <a:t>Model Building: Sentiment Analysis</a:t>
            </a:r>
          </a:p>
          <a:p>
            <a:pPr marL="571500" indent="-342900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2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2F5F-E154-409F-833D-03B919DD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9739"/>
            <a:ext cx="4586760" cy="336600"/>
          </a:xfrm>
        </p:spPr>
        <p:txBody>
          <a:bodyPr/>
          <a:lstStyle/>
          <a:p>
            <a:r>
              <a:rPr lang="en-IN" sz="2400" b="1" dirty="0">
                <a:solidFill>
                  <a:srgbClr val="82C7A5"/>
                </a:solidFill>
                <a:latin typeface="Montserrat" panose="020B0604020202020204" charset="0"/>
              </a:rPr>
              <a:t>Understand the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5446-167F-4A08-9798-3B08C5F84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objective of this task is to detect hate speech in tweets. For the sake of simplicity, we say a tweet contains hate speech if it has a racist or sexist sentiment associated with it. So, the task is to classify racist or sexist tweets from other tweets.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Formally, given a training sample of tweets and labels, where label ‘1’ denotes the tweet is racist/sexist and label ‘0’ denotes the tweet is not racist/sexist, your objective is to predict the labels on the given test dataset.</a:t>
            </a:r>
          </a:p>
          <a:p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FBB8-BBFB-4323-B7EC-16479358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934"/>
            <a:ext cx="4586760" cy="281126"/>
          </a:xfrm>
        </p:spPr>
        <p:txBody>
          <a:bodyPr/>
          <a:lstStyle/>
          <a:p>
            <a:r>
              <a:rPr lang="en-IN" sz="2800" b="1" dirty="0">
                <a:solidFill>
                  <a:srgbClr val="82C7A5"/>
                </a:solidFill>
                <a:latin typeface="Montserrat" panose="020B0604020202020204" charset="0"/>
              </a:rPr>
              <a:t>Tweets </a:t>
            </a:r>
            <a:r>
              <a:rPr lang="en-IN" sz="2800" b="1" dirty="0" err="1">
                <a:solidFill>
                  <a:srgbClr val="82C7A5"/>
                </a:solidFill>
                <a:latin typeface="Montserrat" panose="020B0604020202020204" charset="0"/>
              </a:rPr>
              <a:t>Preprocessing</a:t>
            </a:r>
            <a:r>
              <a:rPr lang="en-IN" sz="2800" b="1" dirty="0">
                <a:solidFill>
                  <a:srgbClr val="82C7A5"/>
                </a:solidFill>
                <a:latin typeface="Montserrat" panose="020B0604020202020204" charset="0"/>
              </a:rPr>
              <a:t> and Cleaning</a:t>
            </a:r>
            <a:br>
              <a:rPr lang="en-IN" sz="2800" b="1" dirty="0">
                <a:solidFill>
                  <a:srgbClr val="82C7A5"/>
                </a:solidFill>
                <a:latin typeface="Montserrat" panose="020B0604020202020204" charset="0"/>
              </a:rPr>
            </a:br>
            <a:endParaRPr lang="en-IN" sz="2800" dirty="0">
              <a:solidFill>
                <a:srgbClr val="82C7A5"/>
              </a:solidFill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7897-7B6B-4935-86CD-A5F564538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Take a look at the pictures below depicting two scenarios of an office space – one is untidy and the other is clean and organized. </a:t>
            </a:r>
          </a:p>
          <a:p>
            <a:br>
              <a:rPr lang="en-US" dirty="0">
                <a:solidFill>
                  <a:schemeClr val="bg1"/>
                </a:solidFill>
                <a:latin typeface="Montserrat" panose="020B0604020202020204" charset="0"/>
              </a:rPr>
            </a:b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F69CE9-D761-4F83-9E33-55764114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025384"/>
            <a:ext cx="6238875" cy="22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8E90-5615-4A71-A545-E0E25D6C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0771"/>
            <a:ext cx="4586760" cy="296289"/>
          </a:xfrm>
        </p:spPr>
        <p:txBody>
          <a:bodyPr/>
          <a:lstStyle/>
          <a:p>
            <a:r>
              <a:rPr lang="en-US" sz="2400" b="1" dirty="0">
                <a:solidFill>
                  <a:srgbClr val="82C7A5"/>
                </a:solidFill>
                <a:latin typeface="Montserrat" panose="020B0604020202020204" charset="0"/>
              </a:rPr>
              <a:t>Story Generation and Visualization from Tweets</a:t>
            </a:r>
            <a:br>
              <a:rPr lang="en-US" sz="2400" b="1" dirty="0">
                <a:solidFill>
                  <a:srgbClr val="82C7A5"/>
                </a:solidFill>
                <a:latin typeface="Montserrat" panose="020B0604020202020204" charset="0"/>
              </a:rPr>
            </a:br>
            <a:endParaRPr lang="en-IN" sz="2400" dirty="0">
              <a:solidFill>
                <a:srgbClr val="82C7A5"/>
              </a:solidFill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522B0-0794-48CA-8412-AA9E402A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79" y="1499769"/>
            <a:ext cx="8229240" cy="29829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What are the most common words in the entire dataset?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What are the most common words in the dataset for negative and positive tweets, respectively?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How many hashtags are there in a tweet?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Which trends are associated with my dataset?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Which trends are associated with either of the sentiments? Are they compatible with the sentiments?</a:t>
            </a:r>
          </a:p>
          <a:p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3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5564-C3D4-4E4D-B8C5-4A2C0FBB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617"/>
            <a:ext cx="4586760" cy="537840"/>
          </a:xfrm>
        </p:spPr>
        <p:txBody>
          <a:bodyPr/>
          <a:lstStyle/>
          <a:p>
            <a:r>
              <a:rPr lang="en-US" sz="2800" b="1" dirty="0">
                <a:solidFill>
                  <a:srgbClr val="82C7A5"/>
                </a:solidFill>
                <a:latin typeface="Montserrat" panose="020B0604020202020204" charset="0"/>
              </a:rPr>
              <a:t>Extracting Features from Cleaned Tweets and Model Building</a:t>
            </a:r>
            <a:br>
              <a:rPr lang="en-US" sz="2800" b="1" dirty="0">
                <a:solidFill>
                  <a:srgbClr val="82C7A5"/>
                </a:solidFill>
                <a:latin typeface="Montserrat" panose="020B0604020202020204" charset="0"/>
              </a:rPr>
            </a:br>
            <a:endParaRPr lang="en-IN" sz="2800" dirty="0">
              <a:solidFill>
                <a:srgbClr val="82C7A5"/>
              </a:solidFill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5725-19B5-4C78-8A96-512556B04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To analyze a preprocessed data, it needs to be converted into features. Depending upon the usage, text features can be constructed using assorted techniques – Bag-of-Words, TF-IDF, and Word Embeddings. In this workshop , we will be covering only Bag-of-Words and TF-IDF.</a:t>
            </a:r>
          </a:p>
          <a:p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We will use logistic regression to build the models. It predicts the probability of occurrence of an event by fitting data to a logit function.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The following equation is used in Logistic Regression:</a:t>
            </a:r>
          </a:p>
          <a:p>
            <a:endParaRPr lang="en-IN" sz="16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D7C19E3-2C6A-4DC2-A3F9-DE7BA5BD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07" y="3915408"/>
            <a:ext cx="27908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9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421</Words>
  <Application>Microsoft Office PowerPoint</Application>
  <PresentationFormat>On-screen Show (16:9)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Lato</vt:lpstr>
      <vt:lpstr>Times New Roman</vt:lpstr>
      <vt:lpstr>Montserrat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How are we going to implement this?</vt:lpstr>
      <vt:lpstr>Understand the Problem Statement</vt:lpstr>
      <vt:lpstr>Tweets Preprocessing and Cleaning </vt:lpstr>
      <vt:lpstr>Story Generation and Visualization from Tweets </vt:lpstr>
      <vt:lpstr>Extracting Features from Cleaned Tweets and Model Building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M Krishnan</dc:creator>
  <cp:lastModifiedBy>Aravind M Krishnan</cp:lastModifiedBy>
  <cp:revision>8</cp:revision>
  <dcterms:modified xsi:type="dcterms:W3CDTF">2020-03-01T18:13:08Z</dcterms:modified>
</cp:coreProperties>
</file>