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" type="subTitle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23680" y="3884040"/>
            <a:ext cx="45867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21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fmla="val 0" name="adj"/>
            </a:avLst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-180" y="1440"/>
            <a:ext cx="5153580" cy="5133960"/>
            <a:chOff x="-180" y="1440"/>
            <a:chExt cx="5153580" cy="5133960"/>
          </a:xfrm>
        </p:grpSpPr>
        <p:sp>
          <p:nvSpPr>
            <p:cNvPr id="8" name="Google Shape;8;p1"/>
            <p:cNvSpPr/>
            <p:nvPr/>
          </p:nvSpPr>
          <p:spPr>
            <a:xfrm rot="-5400000">
              <a:off x="9720" y="-8280"/>
              <a:ext cx="5133960" cy="515340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7200" y="1135080"/>
              <a:ext cx="3981960" cy="3996720"/>
            </a:xfrm>
            <a:prstGeom prst="diagStripe">
              <a:avLst>
                <a:gd fmla="val 58774" name="adj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5760" y="-2880"/>
              <a:ext cx="2291040" cy="2299680"/>
            </a:xfrm>
            <a:prstGeom prst="diagStripe">
              <a:avLst>
                <a:gd fmla="val 50000" name="adj"/>
              </a:avLst>
            </a:prstGeom>
            <a:solidFill>
              <a:srgbClr val="014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fmla="val 50000" name="adj"/>
              </a:avLst>
            </a:prstGeom>
            <a:solidFill>
              <a:srgbClr val="82C7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212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5" name="Google Shape;65;p14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014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82C7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212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7"/>
          <p:cNvGrpSpPr/>
          <p:nvPr/>
        </p:nvGrpSpPr>
        <p:grpSpPr>
          <a:xfrm>
            <a:off x="4406400" y="-180"/>
            <a:ext cx="4737240" cy="5143860"/>
            <a:chOff x="4406400" y="-180"/>
            <a:chExt cx="4737240" cy="5143860"/>
          </a:xfrm>
        </p:grpSpPr>
        <p:sp>
          <p:nvSpPr>
            <p:cNvPr id="120" name="Google Shape;120;p27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fmla="val 49469" name="adj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fmla="val 0" name="adj"/>
              </a:avLst>
            </a:pr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5618520" y="1236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 rot="-5400000">
              <a:off x="5987160" y="2469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 rot="-5400000">
              <a:off x="6675480" y="1862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82C7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 rot="-5400000">
              <a:off x="6861240" y="2478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 rot="-5400000">
              <a:off x="7047720" y="3095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 rot="-5400000">
              <a:off x="7227360" y="3711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014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 rot="-5400000">
              <a:off x="8102520" y="37191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 rot="-5400000">
              <a:off x="8288280" y="433512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rgbClr val="FFFFFF">
                <a:alpha val="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7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3384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What is a Recommender System ?</a:t>
            </a:r>
            <a:endParaRPr b="1" i="0" sz="2800" u="none" cap="none" strike="noStrike">
              <a:solidFill>
                <a:srgbClr val="82C7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1"/>
          <p:cNvPicPr preferRelativeResize="0"/>
          <p:nvPr/>
        </p:nvPicPr>
        <p:blipFill rotWithShape="1">
          <a:blip r:embed="rId3">
            <a:alphaModFix/>
          </a:blip>
          <a:srcRect b="13831" l="2351" r="69943" t="13061"/>
          <a:stretch/>
        </p:blipFill>
        <p:spPr>
          <a:xfrm>
            <a:off x="504000" y="1728360"/>
            <a:ext cx="1655640" cy="266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1"/>
          <p:cNvPicPr preferRelativeResize="0"/>
          <p:nvPr/>
        </p:nvPicPr>
        <p:blipFill rotWithShape="1">
          <a:blip r:embed="rId4">
            <a:alphaModFix/>
          </a:blip>
          <a:srcRect b="0" l="0" r="20924" t="0"/>
          <a:stretch/>
        </p:blipFill>
        <p:spPr>
          <a:xfrm>
            <a:off x="2448000" y="2808000"/>
            <a:ext cx="3312000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7640" y="1740960"/>
            <a:ext cx="2808360" cy="265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 txBox="1"/>
          <p:nvPr/>
        </p:nvSpPr>
        <p:spPr>
          <a:xfrm>
            <a:off x="504000" y="4536000"/>
            <a:ext cx="83520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Lato"/>
                <a:ea typeface="Lato"/>
                <a:cs typeface="Lato"/>
                <a:sym typeface="Lato"/>
              </a:rPr>
              <a:t>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Youtube				       Amazon						Spotify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4371480" y="598320"/>
            <a:ext cx="47005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1. Content based method</a:t>
            </a:r>
            <a:br>
              <a:rPr lang="en-US" sz="1800"/>
            </a:br>
            <a:r>
              <a:rPr b="0" lang="en-US" sz="28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  <a:br>
              <a:rPr lang="en-US" sz="1800"/>
            </a:b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lang="en-US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00" y="432000"/>
            <a:ext cx="3219480" cy="437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2"/>
          <p:cNvSpPr txBox="1"/>
          <p:nvPr/>
        </p:nvSpPr>
        <p:spPr>
          <a:xfrm>
            <a:off x="4968000" y="1968840"/>
            <a:ext cx="3600000" cy="19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Recommend items based on the properties of items that user likes.</a:t>
            </a:r>
            <a:endParaRPr b="0" sz="2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2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Ex: genres of music. </a:t>
            </a:r>
            <a:endParaRPr b="0" sz="2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/>
        </p:nvSpPr>
        <p:spPr>
          <a:xfrm>
            <a:off x="4824000" y="598320"/>
            <a:ext cx="460656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2. Collaborative method</a:t>
            </a:r>
            <a:br>
              <a:rPr lang="en-US" sz="1800"/>
            </a:br>
            <a:r>
              <a:rPr b="0" lang="en-US" sz="28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  <a:br>
              <a:rPr lang="en-US" sz="1800"/>
            </a:b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lang="en-US" sz="13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3"/>
          <p:cNvSpPr txBox="1"/>
          <p:nvPr/>
        </p:nvSpPr>
        <p:spPr>
          <a:xfrm>
            <a:off x="5256000" y="1968840"/>
            <a:ext cx="3600000" cy="19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Recommend items based similar user’s interest</a:t>
            </a:r>
            <a:endParaRPr b="0" sz="2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sz="2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Ex: location based video recommendations. </a:t>
            </a:r>
            <a:endParaRPr b="0" sz="2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00" y="660960"/>
            <a:ext cx="3672000" cy="365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/>
        </p:nvSpPr>
        <p:spPr>
          <a:xfrm>
            <a:off x="161280" y="2383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Steps to implement a movie recommender system</a:t>
            </a:r>
            <a:endParaRPr b="1" sz="2800" strike="noStrike">
              <a:solidFill>
                <a:srgbClr val="82C7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288000" y="1368000"/>
            <a:ext cx="6840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Filter data by rating count [ ex: count&gt;100]</a:t>
            </a:r>
            <a:endParaRPr b="0" sz="2400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Generate the pivot table</a:t>
            </a:r>
            <a:endParaRPr b="0" sz="2400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Find the correlation of movie/user with others</a:t>
            </a:r>
            <a:endParaRPr b="0" sz="2400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Fix a correlation threshold and recommend movies &gt; threshold</a:t>
            </a:r>
            <a:endParaRPr b="0" sz="2400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