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Räknestuga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357149-542B-49FC-A505-5FDCED49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056"/>
                <a:ext cx="8229600" cy="5655108"/>
              </a:xfrm>
            </p:spPr>
            <p:txBody>
              <a:bodyPr>
                <a:normAutofit fontScale="400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b="1" dirty="0"/>
                  <a:t>Svar 3.15</a:t>
                </a:r>
              </a:p>
              <a:p>
                <a:pPr marL="0" lvl="0" indent="0">
                  <a:buNone/>
                </a:pPr>
                <a:r>
                  <a:rPr lang="sv-SE" dirty="0" err="1"/>
                  <a:t>Definera</a:t>
                </a:r>
                <a:r>
                  <a:rPr lang="sv-SE" dirty="0"/>
                  <a:t> </a:t>
                </a:r>
                <a:r>
                  <a:rPr lang="sv-SE" dirty="0" err="1"/>
                  <a:t>följande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A = </a:t>
                </a:r>
                <a:r>
                  <a:rPr lang="sv-SE" dirty="0" err="1"/>
                  <a:t>Händelsen</a:t>
                </a:r>
                <a:r>
                  <a:rPr lang="sv-SE" dirty="0"/>
                  <a:t> </a:t>
                </a:r>
                <a:r>
                  <a:rPr lang="sv-SE" dirty="0" err="1"/>
                  <a:t>att</a:t>
                </a:r>
                <a:r>
                  <a:rPr lang="sv-SE" dirty="0"/>
                  <a:t> </a:t>
                </a:r>
                <a:r>
                  <a:rPr lang="sv-SE" dirty="0" err="1"/>
                  <a:t>slumpmässig</a:t>
                </a:r>
                <a:r>
                  <a:rPr lang="sv-SE" dirty="0"/>
                  <a:t> person </a:t>
                </a:r>
                <a:r>
                  <a:rPr lang="sv-SE" dirty="0" err="1"/>
                  <a:t>är</a:t>
                </a:r>
                <a:r>
                  <a:rPr lang="sv-SE" dirty="0"/>
                  <a:t> </a:t>
                </a:r>
                <a:r>
                  <a:rPr lang="sv-SE" dirty="0" err="1"/>
                  <a:t>sjuk</a:t>
                </a:r>
                <a:r>
                  <a:rPr lang="sv-SE" dirty="0"/>
                  <a:t>.</a:t>
                </a:r>
              </a:p>
              <a:p>
                <a:pPr lvl="1"/>
                <a:r>
                  <a:rPr lang="sv-SE" dirty="0"/>
                  <a:t>B = </a:t>
                </a:r>
                <a:r>
                  <a:rPr lang="sv-SE" dirty="0" err="1"/>
                  <a:t>Händelsen</a:t>
                </a:r>
                <a:r>
                  <a:rPr lang="sv-SE" dirty="0"/>
                  <a:t> </a:t>
                </a:r>
                <a:r>
                  <a:rPr lang="sv-SE" dirty="0" err="1"/>
                  <a:t>att</a:t>
                </a:r>
                <a:r>
                  <a:rPr lang="sv-SE" dirty="0"/>
                  <a:t> </a:t>
                </a:r>
                <a:r>
                  <a:rPr lang="sv-SE" dirty="0" err="1"/>
                  <a:t>provet</a:t>
                </a:r>
                <a:r>
                  <a:rPr lang="sv-SE" dirty="0"/>
                  <a:t> </a:t>
                </a:r>
                <a:r>
                  <a:rPr lang="sv-SE" dirty="0" err="1"/>
                  <a:t>visar</a:t>
                </a:r>
                <a:r>
                  <a:rPr lang="sv-SE" dirty="0"/>
                  <a:t> </a:t>
                </a:r>
                <a:r>
                  <a:rPr lang="sv-SE" dirty="0" err="1"/>
                  <a:t>sjuk</a:t>
                </a:r>
                <a:r>
                  <a:rPr lang="sv-SE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sv-SE" dirty="0"/>
              </a:p>
              <a:p>
                <a:pPr lvl="1"/>
                <a:endParaRPr lang="ar-AE" dirty="0"/>
              </a:p>
              <a:p>
                <a:pPr marL="0" lvl="0" indent="0">
                  <a:buNone/>
                </a:pPr>
                <a:r>
                  <a:rPr lang="sv-SE" dirty="0"/>
                  <a:t>Vi </a:t>
                </a:r>
                <a:r>
                  <a:rPr lang="sv-SE" dirty="0" err="1"/>
                  <a:t>söker</a:t>
                </a:r>
                <a:r>
                  <a:rPr lang="sv-SE" dirty="0"/>
                  <a:t> nu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.</a:t>
                </a:r>
              </a:p>
              <a:p>
                <a:pPr marL="0" lvl="0" indent="0">
                  <a:buNone/>
                </a:pPr>
                <a:endParaRPr lang="sv-SE" dirty="0"/>
              </a:p>
              <a:p>
                <a:pPr marL="0" lvl="0" indent="0">
                  <a:buNone/>
                </a:pPr>
                <a:r>
                  <a:rPr lang="sv-SE" dirty="0" err="1"/>
                  <a:t>Beräkna</a:t>
                </a:r>
                <a:r>
                  <a:rPr lang="sv-SE" dirty="0"/>
                  <a:t> </a:t>
                </a:r>
                <a:r>
                  <a:rPr lang="sv-SE" dirty="0" err="1"/>
                  <a:t>först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118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059</m:t>
                      </m:r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sv-SE" dirty="0"/>
                  <a:t>Med hjälp av Bayes sats får vi följande:</a:t>
                </a:r>
              </a:p>
              <a:p>
                <a:pPr marL="0" lvl="0" indent="0">
                  <a:buNone/>
                </a:pPr>
                <a:endParaRPr lang="sv-S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118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den>
                          </m:f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118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2000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118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118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839</m:t>
                      </m:r>
                    </m:oMath>
                  </m:oMathPara>
                </a14:m>
                <a:endParaRPr lang="ar-A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357149-542B-49FC-A505-5FDCED49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056"/>
                <a:ext cx="8229600" cy="5655108"/>
              </a:xfrm>
              <a:blipFill>
                <a:blip r:embed="rId2"/>
                <a:stretch>
                  <a:fillRect t="-32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9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Uppgift 4.4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Uppgift</a:t>
            </a:r>
            <a:r>
              <a:rPr lang="sv-SE" dirty="0"/>
              <a:t> 4.4</a:t>
            </a:r>
            <a:r>
              <a:rPr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sz="1800" dirty="0" err="1"/>
                  <a:t>En</a:t>
                </a:r>
                <a:r>
                  <a:rPr sz="1800" dirty="0"/>
                  <a:t> person har 7 </a:t>
                </a:r>
                <a:r>
                  <a:rPr lang="sv-SE" sz="1800" dirty="0"/>
                  <a:t>trafikljus på vägen till sin arbetsplats. Personen bedömer </a:t>
                </a:r>
                <a:r>
                  <a:rPr sz="1800" dirty="0" err="1"/>
                  <a:t>att</a:t>
                </a:r>
                <a:r>
                  <a:rPr sz="1800" dirty="0"/>
                  <a:t> </a:t>
                </a:r>
                <a:r>
                  <a:rPr lang="sv-SE" sz="1800" dirty="0"/>
                  <a:t>sannolikheten för att ett trafikljus lyser rött når fram till det är 60 procent</a:t>
                </a:r>
                <a:r>
                  <a:rPr sz="1800" dirty="0"/>
                  <a:t>.</a:t>
                </a:r>
                <a:endParaRPr lang="sv-SE" sz="1800" dirty="0"/>
              </a:p>
              <a:p>
                <a:pPr marL="0" lvl="0" indent="0">
                  <a:buNone/>
                </a:pPr>
                <a:endParaRPr lang="sv-SE" sz="1800" dirty="0"/>
              </a:p>
              <a:p>
                <a:pPr marL="0" lvl="0" indent="0">
                  <a:buNone/>
                </a:pPr>
                <a:endParaRPr sz="18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7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6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3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1800" dirty="0"/>
              <a:t>4.4 a) Vad är sannolikheten för åtminstone ett trafikljus lyser rött?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Vi </a:t>
                </a:r>
                <a:r>
                  <a:rPr dirty="0" err="1"/>
                  <a:t>söker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𝑃𝑟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dirty="0"/>
                  <a:t>.</a:t>
                </a:r>
                <a:endParaRPr lang="sv-S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≥1)=1−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&lt;1)=1−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×(1−0.6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7−0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0! (7−0)!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×1×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1×7!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≈0.00164</m:t>
                      </m:r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 err="1"/>
                  <a:t>Svar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=0)=1−0.00164=0.99836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22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1800" dirty="0"/>
              <a:t>4.4 b) Hur många trafikljus kan personen i genomsnitt förvänta sig lyser rött på väg till arbetet en slumpmässig vald dag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=7×0.6=4.2</m:t>
                      </m:r>
                    </m:oMath>
                  </m:oMathPara>
                </a14:m>
                <a:endParaRPr lang="sv-SE" sz="2000" dirty="0"/>
              </a:p>
              <a:p>
                <a:pPr marL="0" lvl="0" indent="0">
                  <a:buNone/>
                </a:pPr>
                <a:endParaRPr sz="2000" dirty="0"/>
              </a:p>
              <a:p>
                <a:pPr marL="0" lvl="0" indent="0">
                  <a:buNone/>
                </a:pPr>
                <a:r>
                  <a:rPr sz="1800" dirty="0" err="1"/>
                  <a:t>Svar</a:t>
                </a:r>
                <a:r>
                  <a:rPr sz="1800" dirty="0"/>
                  <a:t>:</a:t>
                </a:r>
              </a:p>
              <a:p>
                <a:pPr marL="0" lvl="0" indent="0">
                  <a:buNone/>
                </a:pPr>
                <a:r>
                  <a:rPr lang="sv-SE" sz="1800" dirty="0"/>
                  <a:t>I genomsnitt förväntas 4.2 trafikljus att lysa rött på vägen till arbetet.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4.4 c) </a:t>
            </a:r>
            <a:r>
              <a:rPr sz="1800" dirty="0" err="1"/>
              <a:t>Hur</a:t>
            </a:r>
            <a:r>
              <a:rPr sz="1800" dirty="0"/>
              <a:t> har </a:t>
            </a:r>
            <a:r>
              <a:rPr sz="1800" dirty="0" err="1"/>
              <a:t>personen</a:t>
            </a:r>
            <a:r>
              <a:rPr sz="1800" dirty="0"/>
              <a:t> </a:t>
            </a:r>
            <a:r>
              <a:rPr sz="1800" dirty="0" err="1"/>
              <a:t>kommit</a:t>
            </a:r>
            <a:r>
              <a:rPr sz="1800" dirty="0"/>
              <a:t> </a:t>
            </a:r>
            <a:r>
              <a:rPr sz="1800" dirty="0" err="1"/>
              <a:t>fram</a:t>
            </a:r>
            <a:r>
              <a:rPr sz="1800" dirty="0"/>
              <a:t> till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sannolikheten</a:t>
            </a:r>
            <a:r>
              <a:rPr sz="1800" dirty="0"/>
              <a:t> </a:t>
            </a:r>
            <a:r>
              <a:rPr sz="1800" dirty="0" err="1"/>
              <a:t>för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ett</a:t>
            </a:r>
            <a:r>
              <a:rPr sz="1800" dirty="0"/>
              <a:t> </a:t>
            </a:r>
            <a:r>
              <a:rPr sz="1800" dirty="0" err="1"/>
              <a:t>trafikljus</a:t>
            </a:r>
            <a:r>
              <a:rPr sz="1800" dirty="0"/>
              <a:t> </a:t>
            </a:r>
            <a:r>
              <a:rPr sz="1800" dirty="0" err="1"/>
              <a:t>lyser</a:t>
            </a:r>
            <a:r>
              <a:rPr sz="1800" dirty="0"/>
              <a:t> </a:t>
            </a:r>
            <a:r>
              <a:rPr sz="1800" dirty="0" err="1"/>
              <a:t>rött</a:t>
            </a:r>
            <a:r>
              <a:rPr sz="1800" dirty="0"/>
              <a:t> </a:t>
            </a:r>
            <a:r>
              <a:rPr sz="1800" dirty="0" err="1"/>
              <a:t>på</a:t>
            </a:r>
            <a:r>
              <a:rPr sz="1800" dirty="0"/>
              <a:t> </a:t>
            </a:r>
            <a:r>
              <a:rPr sz="1800" dirty="0" err="1"/>
              <a:t>vägen</a:t>
            </a:r>
            <a:r>
              <a:rPr sz="1800" dirty="0"/>
              <a:t> till </a:t>
            </a:r>
            <a:r>
              <a:rPr sz="1800" dirty="0" err="1"/>
              <a:t>arbetet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60 </a:t>
            </a:r>
            <a:r>
              <a:rPr sz="1800" dirty="0" err="1"/>
              <a:t>procent</a:t>
            </a:r>
            <a:r>
              <a:rPr sz="1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 err="1"/>
              <a:t>Svar</a:t>
            </a:r>
            <a:r>
              <a:rPr sz="1800" dirty="0"/>
              <a:t>:</a:t>
            </a:r>
          </a:p>
          <a:p>
            <a:pPr marL="0" lvl="0" indent="0">
              <a:buNone/>
            </a:pPr>
            <a:r>
              <a:rPr sz="1800" dirty="0" err="1"/>
              <a:t>Genom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föra</a:t>
            </a:r>
            <a:r>
              <a:rPr sz="1800" dirty="0"/>
              <a:t> </a:t>
            </a:r>
            <a:r>
              <a:rPr sz="1800" dirty="0" err="1"/>
              <a:t>statistik</a:t>
            </a:r>
            <a:r>
              <a:rPr sz="1800" dirty="0"/>
              <a:t> </a:t>
            </a:r>
            <a:r>
              <a:rPr sz="1800" dirty="0" err="1"/>
              <a:t>på</a:t>
            </a:r>
            <a:r>
              <a:rPr sz="1800" dirty="0"/>
              <a:t> </a:t>
            </a:r>
            <a:r>
              <a:rPr sz="1800" dirty="0" err="1"/>
              <a:t>hur</a:t>
            </a:r>
            <a:r>
              <a:rPr sz="1800" dirty="0"/>
              <a:t> </a:t>
            </a:r>
            <a:r>
              <a:rPr sz="1800" dirty="0" err="1"/>
              <a:t>ofta</a:t>
            </a:r>
            <a:r>
              <a:rPr sz="1800" dirty="0"/>
              <a:t> </a:t>
            </a:r>
            <a:r>
              <a:rPr sz="1800" dirty="0" err="1"/>
              <a:t>personen</a:t>
            </a:r>
            <a:r>
              <a:rPr sz="1800" dirty="0"/>
              <a:t> </a:t>
            </a:r>
            <a:r>
              <a:rPr sz="1800" dirty="0" err="1"/>
              <a:t>behövde</a:t>
            </a:r>
            <a:r>
              <a:rPr sz="1800" dirty="0"/>
              <a:t> </a:t>
            </a:r>
            <a:r>
              <a:rPr sz="1800" dirty="0" err="1"/>
              <a:t>stanna</a:t>
            </a:r>
            <a:r>
              <a:rPr sz="1800" dirty="0"/>
              <a:t> </a:t>
            </a:r>
            <a:r>
              <a:rPr sz="1800" dirty="0" err="1"/>
              <a:t>på</a:t>
            </a:r>
            <a:r>
              <a:rPr sz="1800" dirty="0"/>
              <a:t> </a:t>
            </a:r>
            <a:r>
              <a:rPr sz="1800" dirty="0" err="1"/>
              <a:t>grund</a:t>
            </a:r>
            <a:r>
              <a:rPr sz="1800" dirty="0"/>
              <a:t> av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trafikljuet</a:t>
            </a:r>
            <a:r>
              <a:rPr sz="1800" dirty="0"/>
              <a:t> </a:t>
            </a:r>
            <a:r>
              <a:rPr sz="1800" dirty="0" err="1"/>
              <a:t>lyser</a:t>
            </a:r>
            <a:r>
              <a:rPr sz="1800" dirty="0"/>
              <a:t> </a:t>
            </a:r>
            <a:r>
              <a:rPr sz="1800" dirty="0" err="1"/>
              <a:t>rött</a:t>
            </a:r>
            <a:r>
              <a:rPr sz="1800" dirty="0"/>
              <a:t> vid </a:t>
            </a:r>
            <a:r>
              <a:rPr sz="1800" dirty="0" err="1"/>
              <a:t>på</a:t>
            </a:r>
            <a:r>
              <a:rPr sz="1800" dirty="0"/>
              <a:t> </a:t>
            </a:r>
            <a:r>
              <a:rPr sz="1800" dirty="0" err="1"/>
              <a:t>vägen</a:t>
            </a:r>
            <a:r>
              <a:rPr sz="1800" dirty="0"/>
              <a:t> till </a:t>
            </a:r>
            <a:r>
              <a:rPr sz="1800" dirty="0" err="1"/>
              <a:t>arbetsplatsen</a:t>
            </a:r>
            <a:r>
              <a:rPr sz="1800" dirty="0"/>
              <a:t>. </a:t>
            </a:r>
            <a:r>
              <a:rPr sz="1800" dirty="0" err="1"/>
              <a:t>Överkurs</a:t>
            </a:r>
            <a:r>
              <a:rPr sz="1800" dirty="0"/>
              <a:t>: Det </a:t>
            </a:r>
            <a:r>
              <a:rPr sz="1800" dirty="0" err="1"/>
              <a:t>antas</a:t>
            </a:r>
            <a:r>
              <a:rPr sz="1800" dirty="0"/>
              <a:t> </a:t>
            </a:r>
            <a:r>
              <a:rPr sz="1800" dirty="0" err="1"/>
              <a:t>även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sannolikheten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stanna</a:t>
            </a:r>
            <a:r>
              <a:rPr sz="1800" dirty="0"/>
              <a:t> </a:t>
            </a:r>
            <a:r>
              <a:rPr sz="1800" dirty="0" err="1"/>
              <a:t>för</a:t>
            </a:r>
            <a:r>
              <a:rPr sz="1800" dirty="0"/>
              <a:t> </a:t>
            </a:r>
            <a:r>
              <a:rPr sz="1800" dirty="0" err="1"/>
              <a:t>varje</a:t>
            </a:r>
            <a:r>
              <a:rPr sz="1800" dirty="0"/>
              <a:t> </a:t>
            </a:r>
            <a:r>
              <a:rPr sz="1800" dirty="0" err="1"/>
              <a:t>trafikljus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</a:t>
            </a:r>
            <a:r>
              <a:rPr sz="1800" dirty="0" err="1"/>
              <a:t>samma</a:t>
            </a:r>
            <a:r>
              <a:rPr sz="1800" dirty="0"/>
              <a:t> </a:t>
            </a:r>
            <a:r>
              <a:rPr sz="1800" dirty="0" err="1"/>
              <a:t>för</a:t>
            </a:r>
            <a:r>
              <a:rPr sz="1800" dirty="0"/>
              <a:t> </a:t>
            </a:r>
            <a:r>
              <a:rPr sz="1800" dirty="0" err="1"/>
              <a:t>varje</a:t>
            </a:r>
            <a:r>
              <a:rPr sz="1800" dirty="0"/>
              <a:t> </a:t>
            </a:r>
            <a:r>
              <a:rPr sz="1800" dirty="0" err="1"/>
              <a:t>enskilt</a:t>
            </a:r>
            <a:r>
              <a:rPr sz="1800" dirty="0"/>
              <a:t> </a:t>
            </a:r>
            <a:r>
              <a:rPr sz="1800" dirty="0" err="1"/>
              <a:t>trafikljus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Uppgift 4.5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Uppgift</a:t>
            </a:r>
            <a:r>
              <a:rPr lang="sv-SE" dirty="0"/>
              <a:t> 4.5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sv-SE" sz="1800" dirty="0"/>
              <a:t>En smittskyddsläkare bedömer att en femtedel av fästningarna i en viss region bär på borrelia. Risken för att borrelia överförs till en människa vid fästingbett är 60 procent, givet att fästingen bär på borrelia. En viss person vistas i regionen och under denna tid fått 3 fästingbett. Vad är sannolikheten att personen drabbas av borrelia?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5A2D534-3A1E-41C9-A640-728D822A8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7164"/>
                <a:ext cx="8229600" cy="5728999"/>
              </a:xfrm>
            </p:spPr>
            <p:txBody>
              <a:bodyPr>
                <a:normAutofit fontScale="3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3300" b="1" dirty="0"/>
                  <a:t>Svar 4.5</a:t>
                </a:r>
              </a:p>
              <a:p>
                <a:pPr marL="0" lvl="0" indent="0">
                  <a:buNone/>
                </a:pPr>
                <a:r>
                  <a:rPr lang="sv-SE" sz="3300" dirty="0"/>
                  <a:t>Definiera följande:</a:t>
                </a:r>
              </a:p>
              <a:p>
                <a:pPr lvl="1"/>
                <a:r>
                  <a:rPr lang="sv-SE" sz="3300" dirty="0"/>
                  <a:t>A = Händelse att fästing bär på borrelia.</a:t>
                </a:r>
              </a:p>
              <a:p>
                <a:pPr lvl="1"/>
                <a:r>
                  <a:rPr lang="sv-SE" sz="3300" dirty="0"/>
                  <a:t>B = Händelse att smitta vidare.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33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3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33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ar-AE" sz="33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ar-AE" sz="3300" dirty="0"/>
              </a:p>
              <a:p>
                <a:pPr lvl="1"/>
                <a14:m>
                  <m:oMath xmlns:m="http://schemas.openxmlformats.org/officeDocument/2006/math">
                    <m:r>
                      <a:rPr lang="ar-AE" sz="33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|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3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ar-AE" sz="33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ar-AE" sz="33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33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ar-AE" sz="3300" dirty="0"/>
              </a:p>
              <a:p>
                <a:pPr marL="0" lvl="0" indent="0">
                  <a:buNone/>
                </a:pPr>
                <a:r>
                  <a:rPr lang="sv-SE" sz="3300" dirty="0"/>
                  <a:t>Vi söker sannolikheten </a:t>
                </a:r>
                <a14:m>
                  <m:oMath xmlns:m="http://schemas.openxmlformats.org/officeDocument/2006/math">
                    <m:r>
                      <a:rPr lang="sv-SE" sz="33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∩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3300" dirty="0"/>
                  <a:t>.</a:t>
                </a:r>
              </a:p>
              <a:p>
                <a:pPr marL="0" lvl="0" indent="0">
                  <a:buNone/>
                </a:pPr>
                <a:endParaRPr lang="sv-SE" sz="33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30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r-AE" sz="330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ar-AE" sz="3300" dirty="0"/>
              </a:p>
              <a:p>
                <a:pPr marL="0" lvl="0" indent="0">
                  <a:buNone/>
                </a:pPr>
                <a:r>
                  <a:rPr lang="sv-SE" sz="3300" dirty="0"/>
                  <a:t>Då har vi att,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33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3300" dirty="0"/>
              </a:p>
              <a:p>
                <a:pPr marL="0" lvl="0" indent="0">
                  <a:buNone/>
                </a:pPr>
                <a:endParaRPr lang="sv-SE" sz="3300" dirty="0"/>
              </a:p>
              <a:p>
                <a:pPr marL="0" lvl="0" indent="0">
                  <a:buNone/>
                </a:pPr>
                <a:r>
                  <a:rPr lang="sv-SE" sz="3300" dirty="0"/>
                  <a:t>Vi söker i uppgiften </a:t>
                </a:r>
                <a14:m>
                  <m:oMath xmlns:m="http://schemas.openxmlformats.org/officeDocument/2006/math">
                    <m:r>
                      <a:rPr lang="sv-SE" sz="33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)=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0</m:t>
                    </m:r>
                    <m:r>
                      <a:rPr lang="sv-SE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3300" dirty="0"/>
              </a:p>
              <a:p>
                <a:pPr marL="0" lvl="0" indent="0">
                  <a:buNone/>
                </a:pPr>
                <a:endParaRPr lang="sv-SE" sz="33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330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v-SE" sz="330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ar-AE" sz="33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ar-AE" sz="33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ar-AE" sz="330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!×(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ar-AE" sz="33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88</m:t>
                          </m:r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v-SE" sz="3300" dirty="0"/>
              </a:p>
              <a:p>
                <a:pPr marL="0" lvl="0" indent="0">
                  <a:buNone/>
                </a:pPr>
                <a:endParaRPr lang="ar-AE" sz="33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ar-AE" sz="33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88</m:t>
                          </m:r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88</m:t>
                          </m:r>
                        </m:e>
                        <m:sup>
                          <m:r>
                            <a:rPr lang="ar-AE" sz="3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ar-AE" sz="33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681</m:t>
                      </m:r>
                    </m:oMath>
                  </m:oMathPara>
                </a14:m>
                <a:endParaRPr lang="sv-SE" sz="3300" dirty="0"/>
              </a:p>
              <a:p>
                <a:pPr marL="0" lvl="0" indent="0">
                  <a:buNone/>
                </a:pPr>
                <a:endParaRPr lang="ar-AE" sz="33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3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6815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300">
                          <a:latin typeface="Cambria Math" panose="02040503050406030204" pitchFamily="18" charset="0"/>
                        </a:rPr>
                        <m:t>3185</m:t>
                      </m:r>
                    </m:oMath>
                  </m:oMathPara>
                </a14:m>
                <a:endParaRPr lang="sv-SE" sz="3300" dirty="0"/>
              </a:p>
              <a:p>
                <a:pPr marL="0" lvl="0" indent="0">
                  <a:buNone/>
                </a:pPr>
                <a:endParaRPr lang="ar-AE" sz="3300" dirty="0"/>
              </a:p>
              <a:p>
                <a:pPr marL="0" lvl="0" indent="0">
                  <a:buNone/>
                </a:pPr>
                <a:r>
                  <a:rPr lang="sv-SE" sz="3300" dirty="0"/>
                  <a:t>Svar:</a:t>
                </a:r>
              </a:p>
              <a:p>
                <a:pPr marL="0" lvl="0" indent="0">
                  <a:buNone/>
                </a:pPr>
                <a:r>
                  <a:rPr lang="sv-SE" sz="3300" dirty="0"/>
                  <a:t>Om personen har fått 3 fästingbett i området är sannolikheten att personen blivit smittad av borrelia 0.3185.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5A2D534-3A1E-41C9-A640-728D822A8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7164"/>
                <a:ext cx="8229600" cy="5728999"/>
              </a:xfrm>
              <a:blipFill>
                <a:blip r:embed="rId2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9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dirty="0" err="1"/>
              <a:t>Uppgift</a:t>
            </a:r>
            <a:r>
              <a:rPr sz="3600" dirty="0"/>
              <a:t> 2.8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 err="1"/>
              <a:t>Uppgift</a:t>
            </a:r>
            <a:r>
              <a:rPr sz="2400" b="1" dirty="0"/>
              <a:t>:</a:t>
            </a:r>
          </a:p>
          <a:p>
            <a:pPr lvl="1"/>
            <a:r>
              <a:rPr lang="sv-SE" sz="1800" dirty="0"/>
              <a:t>Vid ett företag hör 70 procent av de anställda till avdelningen 1 och resten till avdelning 2. I följande tabell redovisas medelåldern uppdelad på avdelning och kön.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A4E2153-4F22-48E3-BEC1-BD1A18B9E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036890"/>
              </p:ext>
            </p:extLst>
          </p:nvPr>
        </p:nvGraphicFramePr>
        <p:xfrm>
          <a:off x="623454" y="3733800"/>
          <a:ext cx="8191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 sz="1600"/>
                        <a:t>Andel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 sz="1600" dirty="0"/>
                        <a:t>Medelålder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 sz="1600"/>
                        <a:t>Andel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 sz="1600" dirty="0"/>
                        <a:t>Medelålder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sv-SE"/>
                        <a:t>Kvinnor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23.4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27.3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sv-SE"/>
                        <a:t>Män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60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25.1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/>
                        <a:t>30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sv-SE" dirty="0"/>
                        <a:t>29.0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0218"/>
                <a:ext cx="8229600" cy="5765945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1800" b="1" dirty="0"/>
                  <a:t>2.8 a) Beräkna medelåldern vid avdelning 1 och 2.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sv-SE" sz="180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sv-S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800">
                          <a:latin typeface="Cambria Math" panose="02040503050406030204" pitchFamily="18" charset="0"/>
                        </a:rPr>
                        <m:t>=0.4∗23.4+0.6∗25.1=24.42</m:t>
                      </m:r>
                    </m:oMath>
                  </m:oMathPara>
                </a14:m>
                <a:endParaRPr lang="sv-SE" sz="1800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sv-SE" sz="180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sv-S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1800">
                          <a:latin typeface="Cambria Math" panose="02040503050406030204" pitchFamily="18" charset="0"/>
                        </a:rPr>
                        <m:t>=0.7∗27.3+0.3∗29.0=27.81</m:t>
                      </m:r>
                    </m:oMath>
                  </m:oMathPara>
                </a14:m>
                <a:endParaRPr lang="sv-SE" sz="1800" b="1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1800" b="1" dirty="0"/>
                  <a:t>2.8 b) Beräkna skillnaden i medelåldern mellan avdelning 1 och 2.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1800">
                          <a:latin typeface="Cambria Math" panose="02040503050406030204" pitchFamily="18" charset="0"/>
                        </a:rPr>
                        <m:t>27.81−24.42=3.39</m:t>
                      </m:r>
                    </m:oMath>
                  </m:oMathPara>
                </a14:m>
                <a:endParaRPr lang="sv-SE" sz="1800" b="1" dirty="0"/>
              </a:p>
              <a:p>
                <a:pPr marL="0" lvl="0" indent="0">
                  <a:buNone/>
                </a:pPr>
                <a:r>
                  <a:rPr lang="sv-SE" sz="1800" dirty="0"/>
                  <a:t>Skillnaden i medelåldern mellan avdelning 1 och 2 är 3.39 år.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1800" b="1" dirty="0"/>
                  <a:t>2.8 c) Beräkna medelåldern vid hela företaget.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sv-SE" sz="180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sv-SE" sz="1800">
                          <a:latin typeface="Cambria Math" panose="02040503050406030204" pitchFamily="18" charset="0"/>
                        </a:rPr>
                        <m:t>=24.42∗0.7+27.81∗0.3=25.437</m:t>
                      </m:r>
                    </m:oMath>
                  </m:oMathPara>
                </a14:m>
                <a:endParaRPr lang="sv-SE" sz="1800" b="1" dirty="0"/>
              </a:p>
              <a:p>
                <a:pPr marL="0" lvl="0" indent="0">
                  <a:buNone/>
                </a:pPr>
                <a:r>
                  <a:rPr lang="sv-SE" sz="1800" dirty="0"/>
                  <a:t>Medelåldern för hela företaget är 25.437 år.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1800" b="1" dirty="0"/>
                  <a:t>2.8 d) Beräkna medelåldern bland företagets kvinnor.</a:t>
                </a:r>
              </a:p>
              <a:p>
                <a:pPr marL="0" lvl="0" indent="0">
                  <a:buNone/>
                </a:pPr>
                <a:r>
                  <a:rPr lang="sv-SE" sz="1800" dirty="0"/>
                  <a:t>Först beräkna andel kvinnor på företaget.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𝑘𝑣𝑖𝑛𝑛𝑜𝑟</m:t>
                          </m:r>
                        </m:sub>
                      </m:sSub>
                      <m:r>
                        <a:rPr lang="sv-SE" sz="1800">
                          <a:latin typeface="Cambria Math" panose="02040503050406030204" pitchFamily="18" charset="0"/>
                        </a:rPr>
                        <m:t>=0.7∗0.4+0.3∗0.7=0.49</m:t>
                      </m:r>
                    </m:oMath>
                  </m:oMathPara>
                </a14:m>
                <a:endParaRPr lang="sv-SE" sz="1800" dirty="0"/>
              </a:p>
              <a:p>
                <a:pPr marL="0" lvl="0" indent="0">
                  <a:buNone/>
                </a:pPr>
                <a:r>
                  <a:rPr lang="sv-SE" sz="1800" dirty="0"/>
                  <a:t>Beräkna sedan medelåldern på detta sätt.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sv-SE" sz="180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sv-S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𝑘𝑣𝑖𝑛𝑛𝑜𝑟</m:t>
                          </m:r>
                        </m:sub>
                      </m:sSub>
                      <m:r>
                        <a:rPr lang="sv-SE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0.7∗0.4∗23.4</m:t>
                          </m:r>
                        </m:num>
                        <m:den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0.49</m:t>
                          </m:r>
                        </m:den>
                      </m:f>
                      <m:r>
                        <a:rPr lang="sv-SE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0.3∗0.7∗27.3</m:t>
                          </m:r>
                        </m:num>
                        <m:den>
                          <m:r>
                            <a:rPr lang="sv-SE" sz="1800">
                              <a:latin typeface="Cambria Math" panose="02040503050406030204" pitchFamily="18" charset="0"/>
                            </a:rPr>
                            <m:t>0.49</m:t>
                          </m:r>
                        </m:den>
                      </m:f>
                      <m:r>
                        <a:rPr lang="sv-SE" sz="1800">
                          <a:latin typeface="Cambria Math" panose="02040503050406030204" pitchFamily="18" charset="0"/>
                        </a:rPr>
                        <m:t>=25.07143</m:t>
                      </m:r>
                    </m:oMath>
                  </m:oMathPara>
                </a14:m>
                <a:endParaRPr lang="sv-SE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0218"/>
                <a:ext cx="8229600" cy="5765945"/>
              </a:xfrm>
              <a:blipFill>
                <a:blip r:embed="rId2"/>
                <a:stretch>
                  <a:fillRect l="-593" t="-9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Uppgift 3.14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Uppgift</a:t>
            </a:r>
            <a:r>
              <a:rPr lang="sv-SE" dirty="0"/>
              <a:t> 3.14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 err="1"/>
              <a:t>En</a:t>
            </a:r>
            <a:r>
              <a:rPr sz="1800" dirty="0"/>
              <a:t> bank har </a:t>
            </a:r>
            <a:r>
              <a:rPr sz="1800" dirty="0" err="1"/>
              <a:t>ett</a:t>
            </a:r>
            <a:r>
              <a:rPr sz="1800" dirty="0"/>
              <a:t> </a:t>
            </a:r>
            <a:r>
              <a:rPr sz="1800" dirty="0" err="1"/>
              <a:t>sifistikerat</a:t>
            </a:r>
            <a:r>
              <a:rPr sz="1800" dirty="0"/>
              <a:t> </a:t>
            </a:r>
            <a:r>
              <a:rPr sz="1800" dirty="0" err="1"/>
              <a:t>inbrottslarm</a:t>
            </a:r>
            <a:r>
              <a:rPr sz="1800" dirty="0"/>
              <a:t>. Vid </a:t>
            </a:r>
            <a:r>
              <a:rPr sz="1800" dirty="0" err="1"/>
              <a:t>ett</a:t>
            </a:r>
            <a:r>
              <a:rPr sz="1800" dirty="0"/>
              <a:t> </a:t>
            </a:r>
            <a:r>
              <a:rPr sz="1800" dirty="0" err="1"/>
              <a:t>inbrottsförsök</a:t>
            </a:r>
            <a:r>
              <a:rPr sz="1800" dirty="0"/>
              <a:t> </a:t>
            </a:r>
            <a:r>
              <a:rPr sz="1800" dirty="0" err="1"/>
              <a:t>utlöser</a:t>
            </a:r>
            <a:r>
              <a:rPr sz="1800" dirty="0"/>
              <a:t> </a:t>
            </a:r>
            <a:r>
              <a:rPr sz="1800" dirty="0" err="1"/>
              <a:t>larmet</a:t>
            </a:r>
            <a:r>
              <a:rPr sz="1800" dirty="0"/>
              <a:t> med </a:t>
            </a:r>
            <a:r>
              <a:rPr sz="1800" dirty="0" err="1"/>
              <a:t>sannolikheten</a:t>
            </a:r>
            <a:r>
              <a:rPr sz="1800" dirty="0"/>
              <a:t> 99 </a:t>
            </a:r>
            <a:r>
              <a:rPr sz="1800" dirty="0" err="1"/>
              <a:t>procent</a:t>
            </a:r>
            <a:r>
              <a:rPr sz="1800" dirty="0"/>
              <a:t>. </a:t>
            </a:r>
            <a:r>
              <a:rPr sz="1800" dirty="0" err="1"/>
              <a:t>Tyvärr</a:t>
            </a:r>
            <a:r>
              <a:rPr sz="1800" dirty="0"/>
              <a:t> </a:t>
            </a:r>
            <a:r>
              <a:rPr sz="1800" dirty="0" err="1"/>
              <a:t>utlöser</a:t>
            </a:r>
            <a:r>
              <a:rPr sz="1800" dirty="0"/>
              <a:t> </a:t>
            </a:r>
            <a:r>
              <a:rPr sz="1800" dirty="0" err="1"/>
              <a:t>larmet</a:t>
            </a:r>
            <a:r>
              <a:rPr sz="1800" dirty="0"/>
              <a:t> </a:t>
            </a:r>
            <a:r>
              <a:rPr sz="1800" dirty="0" err="1"/>
              <a:t>också</a:t>
            </a:r>
            <a:r>
              <a:rPr sz="1800" dirty="0"/>
              <a:t> 5 </a:t>
            </a:r>
            <a:r>
              <a:rPr sz="1800" dirty="0" err="1"/>
              <a:t>procent</a:t>
            </a:r>
            <a:r>
              <a:rPr sz="1800" dirty="0"/>
              <a:t> av de </a:t>
            </a:r>
            <a:r>
              <a:rPr sz="1800" dirty="0" err="1"/>
              <a:t>dagar</a:t>
            </a:r>
            <a:r>
              <a:rPr sz="1800" dirty="0"/>
              <a:t> </a:t>
            </a:r>
            <a:r>
              <a:rPr sz="1800" dirty="0" err="1"/>
              <a:t>som</a:t>
            </a:r>
            <a:r>
              <a:rPr sz="1800" dirty="0"/>
              <a:t> det </a:t>
            </a:r>
            <a:r>
              <a:rPr sz="1800" dirty="0" err="1"/>
              <a:t>inte</a:t>
            </a:r>
            <a:r>
              <a:rPr sz="1800" dirty="0"/>
              <a:t> </a:t>
            </a:r>
            <a:r>
              <a:rPr sz="1800" dirty="0" err="1"/>
              <a:t>sker</a:t>
            </a:r>
            <a:r>
              <a:rPr sz="1800" dirty="0"/>
              <a:t> </a:t>
            </a:r>
            <a:r>
              <a:rPr sz="1800" dirty="0" err="1"/>
              <a:t>något</a:t>
            </a:r>
            <a:r>
              <a:rPr sz="1800" dirty="0"/>
              <a:t> </a:t>
            </a:r>
            <a:r>
              <a:rPr sz="1800" dirty="0" err="1"/>
              <a:t>inbrottsförsök</a:t>
            </a:r>
            <a:r>
              <a:rPr sz="1800" dirty="0"/>
              <a:t>. </a:t>
            </a:r>
            <a:r>
              <a:rPr sz="1800" dirty="0" err="1"/>
              <a:t>Antag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det </a:t>
            </a:r>
            <a:r>
              <a:rPr sz="1800" dirty="0" err="1"/>
              <a:t>sker</a:t>
            </a:r>
            <a:r>
              <a:rPr sz="1800" dirty="0"/>
              <a:t> </a:t>
            </a:r>
            <a:r>
              <a:rPr sz="1800" dirty="0" err="1"/>
              <a:t>inbrottsförsök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dag</a:t>
            </a:r>
            <a:r>
              <a:rPr sz="1800" dirty="0"/>
              <a:t> av 75.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817A8D6-2C53-4C1D-840E-E3BAAED65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86691"/>
                <a:ext cx="8229600" cy="5809673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b="1" dirty="0"/>
                  <a:t>3.14 a) </a:t>
                </a:r>
                <a:r>
                  <a:rPr lang="sv-SE" b="1" dirty="0" err="1"/>
                  <a:t>Vad</a:t>
                </a:r>
                <a:r>
                  <a:rPr lang="sv-SE" b="1" dirty="0"/>
                  <a:t> </a:t>
                </a:r>
                <a:r>
                  <a:rPr lang="sv-SE" b="1" dirty="0" err="1"/>
                  <a:t>är</a:t>
                </a:r>
                <a:r>
                  <a:rPr lang="sv-SE" b="1" dirty="0"/>
                  <a:t> </a:t>
                </a:r>
                <a:r>
                  <a:rPr lang="sv-SE" b="1" dirty="0" err="1"/>
                  <a:t>sannolikheten</a:t>
                </a:r>
                <a:r>
                  <a:rPr lang="sv-SE" b="1" dirty="0"/>
                  <a:t> </a:t>
                </a:r>
                <a:r>
                  <a:rPr lang="sv-SE" b="1" dirty="0" err="1"/>
                  <a:t>för</a:t>
                </a:r>
                <a:r>
                  <a:rPr lang="sv-SE" b="1" dirty="0"/>
                  <a:t> </a:t>
                </a:r>
                <a:r>
                  <a:rPr lang="sv-SE" b="1" dirty="0" err="1"/>
                  <a:t>att</a:t>
                </a:r>
                <a:r>
                  <a:rPr lang="sv-SE" b="1" dirty="0"/>
                  <a:t> </a:t>
                </a:r>
                <a:r>
                  <a:rPr lang="sv-SE" b="1" dirty="0" err="1"/>
                  <a:t>larmet</a:t>
                </a:r>
                <a:r>
                  <a:rPr lang="sv-SE" b="1" dirty="0"/>
                  <a:t> </a:t>
                </a:r>
                <a:r>
                  <a:rPr lang="sv-SE" b="1" dirty="0" err="1"/>
                  <a:t>utlöser</a:t>
                </a:r>
                <a:r>
                  <a:rPr lang="sv-SE" b="1" dirty="0"/>
                  <a:t> </a:t>
                </a:r>
                <a:r>
                  <a:rPr lang="sv-SE" b="1" dirty="0" err="1"/>
                  <a:t>en</a:t>
                </a:r>
                <a:r>
                  <a:rPr lang="sv-SE" b="1" dirty="0"/>
                  <a:t> </a:t>
                </a:r>
                <a:r>
                  <a:rPr lang="sv-SE" b="1" dirty="0" err="1"/>
                  <a:t>slumpmässig</a:t>
                </a:r>
                <a:r>
                  <a:rPr lang="sv-SE" b="1" dirty="0"/>
                  <a:t> </a:t>
                </a:r>
                <a:r>
                  <a:rPr lang="sv-SE" b="1" dirty="0" err="1"/>
                  <a:t>dag</a:t>
                </a:r>
                <a:r>
                  <a:rPr lang="sv-SE" b="1" dirty="0"/>
                  <a:t>?</a:t>
                </a:r>
              </a:p>
              <a:p>
                <a:pPr marL="0" lvl="0" indent="0">
                  <a:buNone/>
                </a:pPr>
                <a:r>
                  <a:rPr lang="sv-SE" dirty="0" err="1"/>
                  <a:t>Börja</a:t>
                </a:r>
                <a:r>
                  <a:rPr lang="sv-SE" dirty="0"/>
                  <a:t> med </a:t>
                </a:r>
                <a:r>
                  <a:rPr lang="sv-SE" dirty="0" err="1"/>
                  <a:t>att</a:t>
                </a:r>
                <a:r>
                  <a:rPr lang="sv-SE" dirty="0"/>
                  <a:t> </a:t>
                </a:r>
                <a:r>
                  <a:rPr lang="sv-SE" dirty="0" err="1"/>
                  <a:t>identifiera</a:t>
                </a:r>
                <a:r>
                  <a:rPr lang="sv-SE" dirty="0"/>
                  <a:t> </a:t>
                </a:r>
                <a:r>
                  <a:rPr lang="sv-SE" dirty="0" err="1"/>
                  <a:t>följande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b="1" dirty="0"/>
                  <a:t>A</a:t>
                </a:r>
                <a:r>
                  <a:rPr lang="sv-SE" dirty="0"/>
                  <a:t>: Vara </a:t>
                </a:r>
                <a:r>
                  <a:rPr lang="sv-SE" dirty="0" err="1"/>
                  <a:t>händelsen</a:t>
                </a:r>
                <a:r>
                  <a:rPr lang="sv-SE" dirty="0"/>
                  <a:t> </a:t>
                </a:r>
                <a:r>
                  <a:rPr lang="sv-SE" dirty="0" err="1"/>
                  <a:t>inbrottsförsök</a:t>
                </a:r>
                <a:r>
                  <a:rPr lang="sv-SE" dirty="0"/>
                  <a:t>.</a:t>
                </a:r>
              </a:p>
              <a:p>
                <a:pPr lvl="1"/>
                <a:r>
                  <a:rPr lang="sv-SE" b="1" dirty="0"/>
                  <a:t>B</a:t>
                </a:r>
                <a:r>
                  <a:rPr lang="sv-SE" dirty="0"/>
                  <a:t>: </a:t>
                </a:r>
                <a:r>
                  <a:rPr lang="sv-SE" dirty="0" err="1"/>
                  <a:t>Larmet</a:t>
                </a:r>
                <a:r>
                  <a:rPr lang="sv-SE" dirty="0"/>
                  <a:t> </a:t>
                </a:r>
                <a:r>
                  <a:rPr lang="sv-SE" dirty="0" err="1"/>
                  <a:t>utlöser</a:t>
                </a:r>
                <a:r>
                  <a:rPr lang="sv-SE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013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74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987</m:t>
                    </m:r>
                  </m:oMath>
                </a14:m>
                <a:endParaRPr lang="sv-SE" dirty="0"/>
              </a:p>
              <a:p>
                <a:pPr lvl="1"/>
                <a:endParaRPr lang="ar-AE" dirty="0"/>
              </a:p>
              <a:p>
                <a:pPr marL="0" lvl="0" indent="0">
                  <a:buNone/>
                </a:pPr>
                <a:r>
                  <a:rPr lang="sv-SE" dirty="0"/>
                  <a:t>Det vi </a:t>
                </a:r>
                <a:r>
                  <a:rPr lang="sv-SE" dirty="0" err="1"/>
                  <a:t>söker</a:t>
                </a:r>
                <a:r>
                  <a:rPr lang="sv-SE" dirty="0"/>
                  <a:t> </a:t>
                </a:r>
                <a:r>
                  <a:rPr lang="sv-SE" dirty="0" err="1"/>
                  <a:t>är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v-S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74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1500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370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469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0625</m:t>
                      </m:r>
                    </m:oMath>
                  </m:oMathPara>
                </a14:m>
                <a:endParaRPr lang="ar-A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817A8D6-2C53-4C1D-840E-E3BAAED65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6691"/>
                <a:ext cx="8229600" cy="5809673"/>
              </a:xfrm>
              <a:blipFill>
                <a:blip r:embed="rId2"/>
                <a:stretch>
                  <a:fillRect l="-444" t="-11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CF73B5C-1FDA-4584-B425-15F1AC6C8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9746"/>
                <a:ext cx="8229600" cy="5276418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sv-SE" sz="2100" b="1" dirty="0"/>
                  <a:t>3.14 b) </a:t>
                </a:r>
                <a:r>
                  <a:rPr lang="sv-SE" sz="2100" b="1" dirty="0" err="1"/>
                  <a:t>Vad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är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sannolikheten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för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att</a:t>
                </a:r>
                <a:r>
                  <a:rPr lang="sv-SE" sz="2100" b="1" dirty="0"/>
                  <a:t> det </a:t>
                </a:r>
                <a:r>
                  <a:rPr lang="sv-SE" sz="2100" b="1" dirty="0" err="1"/>
                  <a:t>faktiskt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sker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ett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inbrottsförsök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när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larmet</a:t>
                </a:r>
                <a:r>
                  <a:rPr lang="sv-SE" sz="2100" b="1" dirty="0"/>
                  <a:t> </a:t>
                </a:r>
                <a:r>
                  <a:rPr lang="sv-SE" sz="2100" b="1" dirty="0" err="1"/>
                  <a:t>går</a:t>
                </a:r>
                <a:r>
                  <a:rPr lang="sv-SE" sz="2100" b="1" dirty="0"/>
                  <a:t>?</a:t>
                </a:r>
              </a:p>
              <a:p>
                <a:pPr marL="0" lvl="0" indent="0">
                  <a:buNone/>
                </a:pPr>
                <a:r>
                  <a:rPr lang="sv-SE" sz="2100" dirty="0"/>
                  <a:t>Vi </a:t>
                </a:r>
                <a:r>
                  <a:rPr lang="sv-SE" sz="2100" dirty="0" err="1"/>
                  <a:t>söker</a:t>
                </a:r>
                <a:r>
                  <a:rPr lang="sv-SE" sz="2100" dirty="0"/>
                  <a:t> </a:t>
                </a:r>
                <a14:m>
                  <m:oMath xmlns:m="http://schemas.openxmlformats.org/officeDocument/2006/math">
                    <m:r>
                      <a:rPr lang="sv-SE" sz="210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sv-SE" sz="210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10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100" dirty="0"/>
              </a:p>
              <a:p>
                <a:pPr marL="0" lvl="0" indent="0">
                  <a:buNone/>
                </a:pPr>
                <a:endParaRPr lang="sv-SE" sz="2100" dirty="0"/>
              </a:p>
              <a:p>
                <a:pPr marL="0" lvl="0" indent="0">
                  <a:buNone/>
                </a:pPr>
                <a:r>
                  <a:rPr lang="sv-SE" sz="2100" dirty="0"/>
                  <a:t>Med hjälp av Bayes sats får vi följande:</a:t>
                </a:r>
              </a:p>
              <a:p>
                <a:pPr marL="0" lvl="0" indent="0">
                  <a:buNone/>
                </a:pPr>
                <a:endParaRPr lang="sv-SE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10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sv-SE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21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v-SE" sz="21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1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10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num>
                            <m:den>
                              <m:r>
                                <a:rPr lang="ar-AE" sz="2100">
                                  <a:latin typeface="Cambria Math" panose="02040503050406030204" pitchFamily="18" charset="0"/>
                                </a:rPr>
                                <m:t>7500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100">
                                  <a:latin typeface="Cambria Math" panose="02040503050406030204" pitchFamily="18" charset="0"/>
                                </a:rPr>
                                <m:t>469</m:t>
                              </m:r>
                            </m:num>
                            <m:den>
                              <m:r>
                                <a:rPr lang="ar-AE" sz="2100">
                                  <a:latin typeface="Cambria Math" panose="02040503050406030204" pitchFamily="18" charset="0"/>
                                </a:rPr>
                                <m:t>7500</m:t>
                              </m:r>
                            </m:den>
                          </m:f>
                        </m:den>
                      </m:f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469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7500</m:t>
                          </m:r>
                        </m:den>
                      </m:f>
                    </m:oMath>
                  </m:oMathPara>
                </a14:m>
                <a:endParaRPr lang="sv-SE" sz="2100" dirty="0"/>
              </a:p>
              <a:p>
                <a:pPr marL="0" lvl="0" indent="0">
                  <a:buNone/>
                </a:pPr>
                <a:endParaRPr lang="ar-AE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469</m:t>
                          </m:r>
                        </m:den>
                      </m:f>
                      <m:r>
                        <a:rPr lang="ar-AE" sz="21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 sz="21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21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2100">
                          <a:latin typeface="Cambria Math" panose="02040503050406030204" pitchFamily="18" charset="0"/>
                        </a:rPr>
                        <m:t>211</m:t>
                      </m:r>
                    </m:oMath>
                  </m:oMathPara>
                </a14:m>
                <a:endParaRPr lang="ar-AE" sz="2100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CF73B5C-1FDA-4584-B425-15F1AC6C8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9746"/>
                <a:ext cx="8229600" cy="5276418"/>
              </a:xfrm>
              <a:blipFill>
                <a:blip r:embed="rId2"/>
                <a:stretch>
                  <a:fillRect l="-889" t="-13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6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Uppgift 3.15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Uppgift</a:t>
            </a:r>
            <a:r>
              <a:rPr lang="sv-SE" dirty="0"/>
              <a:t> 3.15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sjukdom</a:t>
            </a:r>
            <a:r>
              <a:rPr sz="1800" dirty="0"/>
              <a:t> </a:t>
            </a:r>
            <a:r>
              <a:rPr sz="1800" dirty="0" err="1"/>
              <a:t>förekommer</a:t>
            </a:r>
            <a:r>
              <a:rPr sz="1800" dirty="0"/>
              <a:t> bland 5 </a:t>
            </a:r>
            <a:r>
              <a:rPr sz="1800" dirty="0" err="1"/>
              <a:t>procent</a:t>
            </a:r>
            <a:r>
              <a:rPr sz="1800" dirty="0"/>
              <a:t> av </a:t>
            </a:r>
            <a:r>
              <a:rPr sz="1800" dirty="0" err="1"/>
              <a:t>innevånarna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</a:t>
            </a:r>
            <a:r>
              <a:rPr sz="1800" dirty="0" err="1"/>
              <a:t>ett</a:t>
            </a:r>
            <a:r>
              <a:rPr sz="1800" dirty="0"/>
              <a:t> </a:t>
            </a:r>
            <a:r>
              <a:rPr sz="1800" dirty="0" err="1"/>
              <a:t>viss</a:t>
            </a:r>
            <a:r>
              <a:rPr sz="1800" dirty="0"/>
              <a:t> land. </a:t>
            </a:r>
            <a:r>
              <a:rPr sz="1800" dirty="0" err="1"/>
              <a:t>Diagnisticering</a:t>
            </a:r>
            <a:r>
              <a:rPr sz="1800" dirty="0"/>
              <a:t> av </a:t>
            </a:r>
            <a:r>
              <a:rPr sz="1800" dirty="0" err="1"/>
              <a:t>sjukdommen</a:t>
            </a:r>
            <a:r>
              <a:rPr sz="1800" dirty="0"/>
              <a:t> </a:t>
            </a:r>
            <a:r>
              <a:rPr sz="1800" dirty="0" err="1"/>
              <a:t>görs</a:t>
            </a:r>
            <a:r>
              <a:rPr sz="1800" dirty="0"/>
              <a:t> </a:t>
            </a:r>
            <a:r>
              <a:rPr sz="1800" dirty="0" err="1"/>
              <a:t>genom</a:t>
            </a:r>
            <a:r>
              <a:rPr sz="1800" dirty="0"/>
              <a:t> </a:t>
            </a:r>
            <a:r>
              <a:rPr sz="1800" dirty="0" err="1"/>
              <a:t>analys</a:t>
            </a:r>
            <a:r>
              <a:rPr sz="1800" dirty="0"/>
              <a:t> av </a:t>
            </a:r>
            <a:r>
              <a:rPr sz="1800" dirty="0" err="1"/>
              <a:t>ett</a:t>
            </a:r>
            <a:r>
              <a:rPr sz="1800" dirty="0"/>
              <a:t> </a:t>
            </a:r>
            <a:r>
              <a:rPr sz="1800" dirty="0" err="1"/>
              <a:t>blod</a:t>
            </a:r>
            <a:r>
              <a:rPr sz="1800" dirty="0"/>
              <a:t> prov. </a:t>
            </a:r>
            <a:r>
              <a:rPr sz="1800" dirty="0" err="1"/>
              <a:t>Tyvärr</a:t>
            </a:r>
            <a:r>
              <a:rPr sz="1800" dirty="0"/>
              <a:t> </a:t>
            </a:r>
            <a:r>
              <a:rPr sz="1800" dirty="0" err="1"/>
              <a:t>finns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osäkerhet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</a:t>
            </a:r>
            <a:r>
              <a:rPr sz="1800" dirty="0" err="1"/>
              <a:t>diagnismetodiken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99 </a:t>
            </a:r>
            <a:r>
              <a:rPr sz="1800" dirty="0" err="1"/>
              <a:t>procent</a:t>
            </a:r>
            <a:r>
              <a:rPr sz="1800" dirty="0"/>
              <a:t> av fallen ger den </a:t>
            </a:r>
            <a:r>
              <a:rPr sz="1800" dirty="0" err="1"/>
              <a:t>svaret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persion</a:t>
            </a:r>
            <a:r>
              <a:rPr sz="1800" dirty="0"/>
              <a:t> </a:t>
            </a:r>
            <a:r>
              <a:rPr sz="1800" dirty="0" err="1"/>
              <a:t>som</a:t>
            </a:r>
            <a:r>
              <a:rPr sz="1800" dirty="0"/>
              <a:t> har </a:t>
            </a:r>
            <a:r>
              <a:rPr sz="1800" dirty="0" err="1"/>
              <a:t>sjukdommen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</a:t>
            </a:r>
            <a:r>
              <a:rPr sz="1800" dirty="0" err="1"/>
              <a:t>sjuk</a:t>
            </a:r>
            <a:r>
              <a:rPr sz="1800" dirty="0"/>
              <a:t>, men </a:t>
            </a:r>
            <a:r>
              <a:rPr sz="1800" dirty="0" err="1"/>
              <a:t>i</a:t>
            </a:r>
            <a:r>
              <a:rPr sz="1800" dirty="0"/>
              <a:t> 1 </a:t>
            </a:r>
            <a:r>
              <a:rPr sz="1800" dirty="0" err="1"/>
              <a:t>procent</a:t>
            </a:r>
            <a:r>
              <a:rPr sz="1800" dirty="0"/>
              <a:t> av fallen </a:t>
            </a:r>
            <a:r>
              <a:rPr sz="1800" dirty="0" err="1"/>
              <a:t>säger</a:t>
            </a:r>
            <a:r>
              <a:rPr sz="1800" dirty="0"/>
              <a:t> den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frisk person </a:t>
            </a:r>
            <a:r>
              <a:rPr sz="1800" dirty="0" err="1"/>
              <a:t>bär</a:t>
            </a:r>
            <a:r>
              <a:rPr sz="1800" dirty="0"/>
              <a:t> </a:t>
            </a:r>
            <a:r>
              <a:rPr sz="1800" dirty="0" err="1"/>
              <a:t>sjukdommen</a:t>
            </a:r>
            <a:r>
              <a:rPr sz="1800" dirty="0"/>
              <a:t>.</a:t>
            </a:r>
          </a:p>
          <a:p>
            <a:pPr marL="0" lvl="0" indent="0">
              <a:buNone/>
            </a:pP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slumpmässigt</a:t>
            </a:r>
            <a:r>
              <a:rPr sz="1800" dirty="0"/>
              <a:t> </a:t>
            </a:r>
            <a:r>
              <a:rPr sz="1800" dirty="0" err="1"/>
              <a:t>vald</a:t>
            </a:r>
            <a:r>
              <a:rPr sz="1800" dirty="0"/>
              <a:t> </a:t>
            </a:r>
            <a:r>
              <a:rPr sz="1800" dirty="0" err="1"/>
              <a:t>innevånarens</a:t>
            </a:r>
            <a:r>
              <a:rPr sz="1800" dirty="0"/>
              <a:t> </a:t>
            </a:r>
            <a:r>
              <a:rPr sz="1800" dirty="0" err="1"/>
              <a:t>blodprov</a:t>
            </a:r>
            <a:r>
              <a:rPr sz="1800" dirty="0"/>
              <a:t> </a:t>
            </a:r>
            <a:r>
              <a:rPr sz="1800" dirty="0" err="1"/>
              <a:t>analyseras</a:t>
            </a:r>
            <a:r>
              <a:rPr sz="1800" dirty="0"/>
              <a:t> </a:t>
            </a:r>
            <a:r>
              <a:rPr sz="1800" dirty="0" err="1"/>
              <a:t>och</a:t>
            </a:r>
            <a:r>
              <a:rPr sz="1800" dirty="0"/>
              <a:t> </a:t>
            </a:r>
            <a:r>
              <a:rPr sz="1800" dirty="0" err="1"/>
              <a:t>visar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personen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</a:t>
            </a:r>
            <a:r>
              <a:rPr sz="1800" dirty="0" err="1"/>
              <a:t>sjuk</a:t>
            </a:r>
            <a:r>
              <a:rPr sz="1800" dirty="0"/>
              <a:t>. </a:t>
            </a:r>
            <a:r>
              <a:rPr sz="1800" dirty="0" err="1"/>
              <a:t>Vad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</a:t>
            </a:r>
            <a:r>
              <a:rPr sz="1800" dirty="0" err="1"/>
              <a:t>sannolikheten</a:t>
            </a:r>
            <a:r>
              <a:rPr sz="1800" dirty="0"/>
              <a:t> </a:t>
            </a:r>
            <a:r>
              <a:rPr sz="1800" dirty="0" err="1"/>
              <a:t>att</a:t>
            </a:r>
            <a:r>
              <a:rPr sz="1800" dirty="0"/>
              <a:t> </a:t>
            </a:r>
            <a:r>
              <a:rPr sz="1800" dirty="0" err="1"/>
              <a:t>personen</a:t>
            </a:r>
            <a:r>
              <a:rPr sz="1800" dirty="0"/>
              <a:t> </a:t>
            </a:r>
            <a:r>
              <a:rPr sz="1800" dirty="0" err="1"/>
              <a:t>faktiskt</a:t>
            </a:r>
            <a:r>
              <a:rPr sz="1800" dirty="0"/>
              <a:t> </a:t>
            </a:r>
            <a:r>
              <a:rPr sz="1800" dirty="0" err="1"/>
              <a:t>är</a:t>
            </a:r>
            <a:r>
              <a:rPr sz="1800" dirty="0"/>
              <a:t> </a:t>
            </a:r>
            <a:r>
              <a:rPr sz="1800" dirty="0" err="1"/>
              <a:t>sjuk</a:t>
            </a:r>
            <a:r>
              <a:rPr sz="1800" dirty="0"/>
              <a:t>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äslag">
  <a:themeElements>
    <a:clrScheme name="Träslag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äslag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äslag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TM03090434[[fn=Träslag]]</Template>
  <TotalTime>29</TotalTime>
  <Words>1096</Words>
  <Application>Microsoft Office PowerPoint</Application>
  <PresentationFormat>Bildspel på skärmen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Cambria Math</vt:lpstr>
      <vt:lpstr>Rockwell</vt:lpstr>
      <vt:lpstr>Rockwell Condensed</vt:lpstr>
      <vt:lpstr>Wingdings</vt:lpstr>
      <vt:lpstr>Träslag</vt:lpstr>
      <vt:lpstr>Räknestuga 1</vt:lpstr>
      <vt:lpstr>Uppgift 2.8</vt:lpstr>
      <vt:lpstr>PowerPoint-presentation</vt:lpstr>
      <vt:lpstr>Uppgift 3.14</vt:lpstr>
      <vt:lpstr>Uppgift 3.14:</vt:lpstr>
      <vt:lpstr>PowerPoint-presentation</vt:lpstr>
      <vt:lpstr>PowerPoint-presentation</vt:lpstr>
      <vt:lpstr>Uppgift 3.15</vt:lpstr>
      <vt:lpstr>Uppgift 3.15:</vt:lpstr>
      <vt:lpstr>PowerPoint-presentation</vt:lpstr>
      <vt:lpstr>Uppgift 4.4</vt:lpstr>
      <vt:lpstr>Uppgift 4.4:</vt:lpstr>
      <vt:lpstr>4.4 a) Vad är sannolikheten för åtminstone ett trafikljus lyser rött?</vt:lpstr>
      <vt:lpstr>4.4 b) Hur många trafikljus kan personen i genomsnitt förvänta sig lyser rött på väg till arbetet en slumpmässig vald dag</vt:lpstr>
      <vt:lpstr>4.4 c) Hur har personen kommit fram till att sannolikheten för att ett trafikljus lyser rött på vägen till arbetet är 60 procent?</vt:lpstr>
      <vt:lpstr>Uppgift 4.5</vt:lpstr>
      <vt:lpstr>Uppgift 4.5: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Räknestuga 1</dc:title>
  <dc:creator>Harje Widing</dc:creator>
  <cp:keywords/>
  <cp:lastModifiedBy>Harje Widing</cp:lastModifiedBy>
  <cp:revision>8</cp:revision>
  <dcterms:created xsi:type="dcterms:W3CDTF">2021-01-22T12:09:31Z</dcterms:created>
  <dcterms:modified xsi:type="dcterms:W3CDTF">2021-01-22T12:47:53Z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