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Fredoka" charset="1" panose="02000000000000000000"/>
      <p:regular r:id="rId15"/>
    </p:embeddedFont>
    <p:embeddedFont>
      <p:font typeface="Lulu Font TH" charset="1" panose="02000503000000000000"/>
      <p:regular r:id="rId16"/>
    </p:embeddedFont>
    <p:embeddedFont>
      <p:font typeface="Arial" charset="1" panose="020B0502020202020204"/>
      <p:regular r:id="rId17"/>
    </p:embeddedFont>
    <p:embeddedFont>
      <p:font typeface="Montserrat Medium" charset="1" panose="00000600000000000000"/>
      <p:regular r:id="rId18"/>
    </p:embeddedFont>
    <p:embeddedFont>
      <p:font typeface="Montserrat" charset="1" panose="00000500000000000000"/>
      <p:regular r:id="rId19"/>
    </p:embeddedFont>
    <p:embeddedFont>
      <p:font typeface="Montserrat Bold" charset="1" panose="00000800000000000000"/>
      <p:regular r:id="rId20"/>
    </p:embeddedFont>
    <p:embeddedFont>
      <p:font typeface="Montserrat Semi-Bold" charset="1" panose="000007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5.png" Type="http://schemas.openxmlformats.org/officeDocument/2006/relationships/image"/><Relationship Id="rId13" Target="../media/image26.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5.png" Type="http://schemas.openxmlformats.org/officeDocument/2006/relationships/image"/><Relationship Id="rId17"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85EA3"/>
        </a:solidFill>
      </p:bgPr>
    </p:bg>
    <p:spTree>
      <p:nvGrpSpPr>
        <p:cNvPr id="1" name=""/>
        <p:cNvGrpSpPr/>
        <p:nvPr/>
      </p:nvGrpSpPr>
      <p:grpSpPr>
        <a:xfrm>
          <a:off x="0" y="0"/>
          <a:ext cx="0" cy="0"/>
          <a:chOff x="0" y="0"/>
          <a:chExt cx="0" cy="0"/>
        </a:xfrm>
      </p:grpSpPr>
      <p:sp>
        <p:nvSpPr>
          <p:cNvPr name="Freeform 2" id="2"/>
          <p:cNvSpPr/>
          <p:nvPr/>
        </p:nvSpPr>
        <p:spPr>
          <a:xfrm flipH="false" flipV="false" rot="0">
            <a:off x="2373186" y="-882247"/>
            <a:ext cx="17240730" cy="14607600"/>
          </a:xfrm>
          <a:custGeom>
            <a:avLst/>
            <a:gdLst/>
            <a:ahLst/>
            <a:cxnLst/>
            <a:rect r="r" b="b" t="t" l="l"/>
            <a:pathLst>
              <a:path h="14607600" w="17240730">
                <a:moveTo>
                  <a:pt x="0" y="0"/>
                </a:moveTo>
                <a:lnTo>
                  <a:pt x="17240729" y="0"/>
                </a:lnTo>
                <a:lnTo>
                  <a:pt x="17240729" y="14607600"/>
                </a:lnTo>
                <a:lnTo>
                  <a:pt x="0" y="14607600"/>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22958">
            <a:off x="4002470" y="-657053"/>
            <a:ext cx="16072061" cy="11601106"/>
          </a:xfrm>
          <a:custGeom>
            <a:avLst/>
            <a:gdLst/>
            <a:ahLst/>
            <a:cxnLst/>
            <a:rect r="r" b="b" t="t" l="l"/>
            <a:pathLst>
              <a:path h="11601106" w="16072061">
                <a:moveTo>
                  <a:pt x="0" y="0"/>
                </a:moveTo>
                <a:lnTo>
                  <a:pt x="16072061" y="0"/>
                </a:lnTo>
                <a:lnTo>
                  <a:pt x="16072061" y="11601106"/>
                </a:lnTo>
                <a:lnTo>
                  <a:pt x="0" y="11601106"/>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845342" y="8390191"/>
            <a:ext cx="3050862" cy="1736218"/>
          </a:xfrm>
          <a:custGeom>
            <a:avLst/>
            <a:gdLst/>
            <a:ahLst/>
            <a:cxnLst/>
            <a:rect r="r" b="b" t="t" l="l"/>
            <a:pathLst>
              <a:path h="1736218" w="3050862">
                <a:moveTo>
                  <a:pt x="0" y="0"/>
                </a:moveTo>
                <a:lnTo>
                  <a:pt x="3050862" y="0"/>
                </a:lnTo>
                <a:lnTo>
                  <a:pt x="3050862" y="1736218"/>
                </a:lnTo>
                <a:lnTo>
                  <a:pt x="0" y="1736218"/>
                </a:lnTo>
                <a:lnTo>
                  <a:pt x="0" y="0"/>
                </a:lnTo>
                <a:close/>
              </a:path>
            </a:pathLst>
          </a:custGeom>
          <a:blipFill>
            <a:blip r:embed="rId6">
              <a:alphaModFix amt="54000"/>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0" y="1723187"/>
            <a:ext cx="8498111" cy="8980273"/>
          </a:xfrm>
          <a:custGeom>
            <a:avLst/>
            <a:gdLst/>
            <a:ahLst/>
            <a:cxnLst/>
            <a:rect r="r" b="b" t="t" l="l"/>
            <a:pathLst>
              <a:path h="8980273" w="8498111">
                <a:moveTo>
                  <a:pt x="0" y="0"/>
                </a:moveTo>
                <a:lnTo>
                  <a:pt x="8498111" y="0"/>
                </a:lnTo>
                <a:lnTo>
                  <a:pt x="8498111" y="8980273"/>
                </a:lnTo>
                <a:lnTo>
                  <a:pt x="0" y="8980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2038500" y="8390191"/>
            <a:ext cx="1777054" cy="1444596"/>
          </a:xfrm>
          <a:custGeom>
            <a:avLst/>
            <a:gdLst/>
            <a:ahLst/>
            <a:cxnLst/>
            <a:rect r="r" b="b" t="t" l="l"/>
            <a:pathLst>
              <a:path h="1444596" w="1777054">
                <a:moveTo>
                  <a:pt x="0" y="0"/>
                </a:moveTo>
                <a:lnTo>
                  <a:pt x="1777054" y="0"/>
                </a:lnTo>
                <a:lnTo>
                  <a:pt x="1777054" y="1444596"/>
                </a:lnTo>
                <a:lnTo>
                  <a:pt x="0" y="144459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6300075" y="3076575"/>
            <a:ext cx="11927156" cy="2066925"/>
          </a:xfrm>
          <a:prstGeom prst="rect">
            <a:avLst/>
          </a:prstGeom>
        </p:spPr>
        <p:txBody>
          <a:bodyPr anchor="t" rtlCol="false" tIns="0" lIns="0" bIns="0" rIns="0">
            <a:spAutoFit/>
          </a:bodyPr>
          <a:lstStyle/>
          <a:p>
            <a:pPr algn="r">
              <a:lnSpc>
                <a:spcPts val="16800"/>
              </a:lnSpc>
            </a:pPr>
            <a:r>
              <a:rPr lang="en-US" sz="12000">
                <a:solidFill>
                  <a:srgbClr val="FFFFFF"/>
                </a:solidFill>
                <a:latin typeface="Fredoka"/>
                <a:ea typeface="Fredoka"/>
                <a:cs typeface="Fredoka"/>
                <a:sym typeface="Fredoka"/>
              </a:rPr>
              <a:t>SIMPLYWELL</a:t>
            </a:r>
          </a:p>
        </p:txBody>
      </p:sp>
      <p:sp>
        <p:nvSpPr>
          <p:cNvPr name="TextBox 8" id="8"/>
          <p:cNvSpPr txBox="true"/>
          <p:nvPr/>
        </p:nvSpPr>
        <p:spPr>
          <a:xfrm rot="0">
            <a:off x="8211899" y="4762349"/>
            <a:ext cx="9859291" cy="2432050"/>
          </a:xfrm>
          <a:prstGeom prst="rect">
            <a:avLst/>
          </a:prstGeom>
        </p:spPr>
        <p:txBody>
          <a:bodyPr anchor="t" rtlCol="false" tIns="0" lIns="0" bIns="0" rIns="0">
            <a:spAutoFit/>
          </a:bodyPr>
          <a:lstStyle/>
          <a:p>
            <a:pPr algn="r">
              <a:lnSpc>
                <a:spcPts val="9799"/>
              </a:lnSpc>
            </a:pPr>
            <a:r>
              <a:rPr lang="en-US" sz="6999" spc="370">
                <a:solidFill>
                  <a:srgbClr val="FFFFFF"/>
                </a:solidFill>
                <a:latin typeface="Lulu Font TH"/>
                <a:ea typeface="Lulu Font TH"/>
                <a:cs typeface="Lulu Font TH"/>
                <a:sym typeface="Lulu Font TH"/>
              </a:rPr>
              <a:t> Your Path to Better Health &amp; Wellness</a:t>
            </a:r>
          </a:p>
        </p:txBody>
      </p:sp>
      <p:sp>
        <p:nvSpPr>
          <p:cNvPr name="Freeform 9" id="9"/>
          <p:cNvSpPr/>
          <p:nvPr/>
        </p:nvSpPr>
        <p:spPr>
          <a:xfrm flipH="false" flipV="false" rot="0">
            <a:off x="1028700" y="753393"/>
            <a:ext cx="1704110" cy="969794"/>
          </a:xfrm>
          <a:custGeom>
            <a:avLst/>
            <a:gdLst/>
            <a:ahLst/>
            <a:cxnLst/>
            <a:rect r="r" b="b" t="t" l="l"/>
            <a:pathLst>
              <a:path h="969794" w="1704110">
                <a:moveTo>
                  <a:pt x="0" y="0"/>
                </a:moveTo>
                <a:lnTo>
                  <a:pt x="1704110" y="0"/>
                </a:lnTo>
                <a:lnTo>
                  <a:pt x="1704110" y="969794"/>
                </a:lnTo>
                <a:lnTo>
                  <a:pt x="0" y="969794"/>
                </a:lnTo>
                <a:lnTo>
                  <a:pt x="0" y="0"/>
                </a:lnTo>
                <a:close/>
              </a:path>
            </a:pathLst>
          </a:custGeom>
          <a:blipFill>
            <a:blip r:embed="rId6">
              <a:alphaModFix amt="54000"/>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85EA3"/>
        </a:solidFill>
      </p:bgPr>
    </p:bg>
    <p:spTree>
      <p:nvGrpSpPr>
        <p:cNvPr id="1" name=""/>
        <p:cNvGrpSpPr/>
        <p:nvPr/>
      </p:nvGrpSpPr>
      <p:grpSpPr>
        <a:xfrm>
          <a:off x="0" y="0"/>
          <a:ext cx="0" cy="0"/>
          <a:chOff x="0" y="0"/>
          <a:chExt cx="0" cy="0"/>
        </a:xfrm>
      </p:grpSpPr>
      <p:sp>
        <p:nvSpPr>
          <p:cNvPr name="Freeform 2" id="2"/>
          <p:cNvSpPr/>
          <p:nvPr/>
        </p:nvSpPr>
        <p:spPr>
          <a:xfrm flipH="false" flipV="false" rot="-7268802">
            <a:off x="-4816841" y="-2332895"/>
            <a:ext cx="19179332" cy="16250125"/>
          </a:xfrm>
          <a:custGeom>
            <a:avLst/>
            <a:gdLst/>
            <a:ahLst/>
            <a:cxnLst/>
            <a:rect r="r" b="b" t="t" l="l"/>
            <a:pathLst>
              <a:path h="16250125" w="19179332">
                <a:moveTo>
                  <a:pt x="0" y="0"/>
                </a:moveTo>
                <a:lnTo>
                  <a:pt x="19179332" y="0"/>
                </a:lnTo>
                <a:lnTo>
                  <a:pt x="19179332" y="16250125"/>
                </a:lnTo>
                <a:lnTo>
                  <a:pt x="0" y="16250125"/>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991050">
            <a:off x="-4938072" y="-1206000"/>
            <a:ext cx="16723353" cy="12071220"/>
          </a:xfrm>
          <a:custGeom>
            <a:avLst/>
            <a:gdLst/>
            <a:ahLst/>
            <a:cxnLst/>
            <a:rect r="r" b="b" t="t" l="l"/>
            <a:pathLst>
              <a:path h="12071220" w="16723353">
                <a:moveTo>
                  <a:pt x="0" y="0"/>
                </a:moveTo>
                <a:lnTo>
                  <a:pt x="16723353" y="0"/>
                </a:lnTo>
                <a:lnTo>
                  <a:pt x="16723353" y="12071220"/>
                </a:lnTo>
                <a:lnTo>
                  <a:pt x="0" y="12071220"/>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879832" y="1686531"/>
            <a:ext cx="6813203" cy="8600469"/>
          </a:xfrm>
          <a:custGeom>
            <a:avLst/>
            <a:gdLst/>
            <a:ahLst/>
            <a:cxnLst/>
            <a:rect r="r" b="b" t="t" l="l"/>
            <a:pathLst>
              <a:path h="8600469" w="6813203">
                <a:moveTo>
                  <a:pt x="0" y="0"/>
                </a:moveTo>
                <a:lnTo>
                  <a:pt x="6813203" y="0"/>
                </a:lnTo>
                <a:lnTo>
                  <a:pt x="6813203" y="8600469"/>
                </a:lnTo>
                <a:lnTo>
                  <a:pt x="0" y="86004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28700" y="1319460"/>
            <a:ext cx="7567282" cy="1335405"/>
          </a:xfrm>
          <a:prstGeom prst="rect">
            <a:avLst/>
          </a:prstGeom>
        </p:spPr>
        <p:txBody>
          <a:bodyPr anchor="t" rtlCol="false" tIns="0" lIns="0" bIns="0" rIns="0">
            <a:spAutoFit/>
          </a:bodyPr>
          <a:lstStyle/>
          <a:p>
            <a:pPr algn="l">
              <a:lnSpc>
                <a:spcPts val="10919"/>
              </a:lnSpc>
            </a:pPr>
            <a:r>
              <a:rPr lang="en-US" sz="7800">
                <a:solidFill>
                  <a:srgbClr val="FFFFFF"/>
                </a:solidFill>
                <a:latin typeface="Fredoka"/>
                <a:ea typeface="Fredoka"/>
                <a:cs typeface="Fredoka"/>
                <a:sym typeface="Fredoka"/>
              </a:rPr>
              <a:t>Introduction</a:t>
            </a:r>
          </a:p>
        </p:txBody>
      </p:sp>
      <p:sp>
        <p:nvSpPr>
          <p:cNvPr name="TextBox 6" id="6"/>
          <p:cNvSpPr txBox="true"/>
          <p:nvPr/>
        </p:nvSpPr>
        <p:spPr>
          <a:xfrm rot="0">
            <a:off x="1028700" y="3273440"/>
            <a:ext cx="9233074" cy="5381625"/>
          </a:xfrm>
          <a:prstGeom prst="rect">
            <a:avLst/>
          </a:prstGeom>
        </p:spPr>
        <p:txBody>
          <a:bodyPr anchor="t" rtlCol="false" tIns="0" lIns="0" bIns="0" rIns="0">
            <a:spAutoFit/>
          </a:bodyPr>
          <a:lstStyle/>
          <a:p>
            <a:pPr algn="just">
              <a:lnSpc>
                <a:spcPts val="4200"/>
              </a:lnSpc>
            </a:pPr>
            <a:r>
              <a:rPr lang="en-US" sz="3000">
                <a:solidFill>
                  <a:srgbClr val="FFFFFF"/>
                </a:solidFill>
                <a:latin typeface="Arial"/>
                <a:ea typeface="Arial"/>
                <a:cs typeface="Arial"/>
                <a:sym typeface="Arial"/>
              </a:rPr>
              <a:t>SimplyWell is your go-to destination for holistic healthcare and wellness, designed to make healthy living effortless. We provide expert-backed insights, personalized wellness plans, and trusted resources to help you achieve optimal well-being. Whether you're looking for fitness tips, nutrition guidance, mental wellness support, or healthcare solutions, SimplyWell simplifies your journey to a healthier, happier life. Stay informed, stay inspired, and take charge of your well-being—because wellness should be simple.</a:t>
            </a:r>
          </a:p>
        </p:txBody>
      </p:sp>
      <p:sp>
        <p:nvSpPr>
          <p:cNvPr name="Freeform 7" id="7"/>
          <p:cNvSpPr/>
          <p:nvPr/>
        </p:nvSpPr>
        <p:spPr>
          <a:xfrm flipH="false" flipV="false" rot="0">
            <a:off x="11558514" y="1471860"/>
            <a:ext cx="1777054" cy="1444596"/>
          </a:xfrm>
          <a:custGeom>
            <a:avLst/>
            <a:gdLst/>
            <a:ahLst/>
            <a:cxnLst/>
            <a:rect r="r" b="b" t="t" l="l"/>
            <a:pathLst>
              <a:path h="1444596" w="1777054">
                <a:moveTo>
                  <a:pt x="0" y="0"/>
                </a:moveTo>
                <a:lnTo>
                  <a:pt x="1777054" y="0"/>
                </a:lnTo>
                <a:lnTo>
                  <a:pt x="1777054" y="1444596"/>
                </a:lnTo>
                <a:lnTo>
                  <a:pt x="0" y="14445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686699" y="74712"/>
            <a:ext cx="2455053" cy="1397148"/>
          </a:xfrm>
          <a:custGeom>
            <a:avLst/>
            <a:gdLst/>
            <a:ahLst/>
            <a:cxnLst/>
            <a:rect r="r" b="b" t="t" l="l"/>
            <a:pathLst>
              <a:path h="1397148" w="2455053">
                <a:moveTo>
                  <a:pt x="0" y="0"/>
                </a:moveTo>
                <a:lnTo>
                  <a:pt x="2455053" y="0"/>
                </a:lnTo>
                <a:lnTo>
                  <a:pt x="2455053" y="1397148"/>
                </a:lnTo>
                <a:lnTo>
                  <a:pt x="0" y="1397148"/>
                </a:lnTo>
                <a:lnTo>
                  <a:pt x="0" y="0"/>
                </a:lnTo>
                <a:close/>
              </a:path>
            </a:pathLst>
          </a:custGeom>
          <a:blipFill>
            <a:blip r:embed="rId10">
              <a:alphaModFix amt="5400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5167162" y="9772650"/>
            <a:ext cx="1807620" cy="1028700"/>
          </a:xfrm>
          <a:custGeom>
            <a:avLst/>
            <a:gdLst/>
            <a:ahLst/>
            <a:cxnLst/>
            <a:rect r="r" b="b" t="t" l="l"/>
            <a:pathLst>
              <a:path h="1028700" w="1807620">
                <a:moveTo>
                  <a:pt x="0" y="0"/>
                </a:moveTo>
                <a:lnTo>
                  <a:pt x="1807620" y="0"/>
                </a:lnTo>
                <a:lnTo>
                  <a:pt x="1807620" y="1028700"/>
                </a:lnTo>
                <a:lnTo>
                  <a:pt x="0" y="1028700"/>
                </a:lnTo>
                <a:lnTo>
                  <a:pt x="0" y="0"/>
                </a:lnTo>
                <a:close/>
              </a:path>
            </a:pathLst>
          </a:custGeom>
          <a:blipFill>
            <a:blip r:embed="rId10">
              <a:alphaModFix amt="5400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85EA3"/>
        </a:solidFill>
      </p:bgPr>
    </p:bg>
    <p:spTree>
      <p:nvGrpSpPr>
        <p:cNvPr id="1" name=""/>
        <p:cNvGrpSpPr/>
        <p:nvPr/>
      </p:nvGrpSpPr>
      <p:grpSpPr>
        <a:xfrm>
          <a:off x="0" y="0"/>
          <a:ext cx="0" cy="0"/>
          <a:chOff x="0" y="0"/>
          <a:chExt cx="0" cy="0"/>
        </a:xfrm>
      </p:grpSpPr>
      <p:sp>
        <p:nvSpPr>
          <p:cNvPr name="Freeform 2" id="2"/>
          <p:cNvSpPr/>
          <p:nvPr/>
        </p:nvSpPr>
        <p:spPr>
          <a:xfrm flipH="false" flipV="false" rot="9987743">
            <a:off x="-5148051" y="-2289602"/>
            <a:ext cx="19179332" cy="16250125"/>
          </a:xfrm>
          <a:custGeom>
            <a:avLst/>
            <a:gdLst/>
            <a:ahLst/>
            <a:cxnLst/>
            <a:rect r="r" b="b" t="t" l="l"/>
            <a:pathLst>
              <a:path h="16250125" w="19179332">
                <a:moveTo>
                  <a:pt x="0" y="0"/>
                </a:moveTo>
                <a:lnTo>
                  <a:pt x="19179331" y="0"/>
                </a:lnTo>
                <a:lnTo>
                  <a:pt x="19179331" y="16250124"/>
                </a:lnTo>
                <a:lnTo>
                  <a:pt x="0" y="1625012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78541">
            <a:off x="-374719" y="-372707"/>
            <a:ext cx="17201471" cy="12416335"/>
          </a:xfrm>
          <a:custGeom>
            <a:avLst/>
            <a:gdLst/>
            <a:ahLst/>
            <a:cxnLst/>
            <a:rect r="r" b="b" t="t" l="l"/>
            <a:pathLst>
              <a:path h="12416335" w="17201471">
                <a:moveTo>
                  <a:pt x="0" y="0"/>
                </a:moveTo>
                <a:lnTo>
                  <a:pt x="17201471" y="0"/>
                </a:lnTo>
                <a:lnTo>
                  <a:pt x="17201471" y="12416334"/>
                </a:lnTo>
                <a:lnTo>
                  <a:pt x="0" y="12416334"/>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419225" y="1361217"/>
            <a:ext cx="7567282" cy="1335405"/>
          </a:xfrm>
          <a:prstGeom prst="rect">
            <a:avLst/>
          </a:prstGeom>
        </p:spPr>
        <p:txBody>
          <a:bodyPr anchor="t" rtlCol="false" tIns="0" lIns="0" bIns="0" rIns="0">
            <a:spAutoFit/>
          </a:bodyPr>
          <a:lstStyle/>
          <a:p>
            <a:pPr algn="l">
              <a:lnSpc>
                <a:spcPts val="10919"/>
              </a:lnSpc>
            </a:pPr>
            <a:r>
              <a:rPr lang="en-US" sz="7800">
                <a:solidFill>
                  <a:srgbClr val="FFFFFF"/>
                </a:solidFill>
                <a:latin typeface="Fredoka"/>
                <a:ea typeface="Fredoka"/>
                <a:cs typeface="Fredoka"/>
                <a:sym typeface="Fredoka"/>
              </a:rPr>
              <a:t>Our Services</a:t>
            </a:r>
          </a:p>
        </p:txBody>
      </p:sp>
      <p:sp>
        <p:nvSpPr>
          <p:cNvPr name="TextBox 5" id="5"/>
          <p:cNvSpPr txBox="true"/>
          <p:nvPr/>
        </p:nvSpPr>
        <p:spPr>
          <a:xfrm rot="0">
            <a:off x="1419225" y="3902636"/>
            <a:ext cx="10689786" cy="3781425"/>
          </a:xfrm>
          <a:prstGeom prst="rect">
            <a:avLst/>
          </a:prstGeom>
        </p:spPr>
        <p:txBody>
          <a:bodyPr anchor="t" rtlCol="false" tIns="0" lIns="0" bIns="0" rIns="0">
            <a:spAutoFit/>
          </a:bodyPr>
          <a:lstStyle/>
          <a:p>
            <a:pPr algn="just">
              <a:lnSpc>
                <a:spcPts val="4200"/>
              </a:lnSpc>
            </a:pPr>
            <a:r>
              <a:rPr lang="en-US" sz="3000">
                <a:solidFill>
                  <a:srgbClr val="FFFFFF"/>
                </a:solidFill>
                <a:latin typeface="Arial"/>
                <a:ea typeface="Arial"/>
                <a:cs typeface="Arial"/>
                <a:sym typeface="Arial"/>
              </a:rPr>
              <a:t>From virtual consultations to in-depth health assessments, our specialists provide medical advice, prescribe tests and medications, and design customized wellness plans, including tailored diets to fit your lifestyle. Whether you need treatment for a condition or a proactive approach to better health, our doctors ensure you receive the right care at the right time—all in one place.</a:t>
            </a:r>
          </a:p>
        </p:txBody>
      </p:sp>
      <p:sp>
        <p:nvSpPr>
          <p:cNvPr name="Freeform 6" id="6"/>
          <p:cNvSpPr/>
          <p:nvPr/>
        </p:nvSpPr>
        <p:spPr>
          <a:xfrm flipH="false" flipV="false" rot="0">
            <a:off x="10326120" y="9258300"/>
            <a:ext cx="2455053" cy="1397148"/>
          </a:xfrm>
          <a:custGeom>
            <a:avLst/>
            <a:gdLst/>
            <a:ahLst/>
            <a:cxnLst/>
            <a:rect r="r" b="b" t="t" l="l"/>
            <a:pathLst>
              <a:path h="1397148" w="2455053">
                <a:moveTo>
                  <a:pt x="0" y="0"/>
                </a:moveTo>
                <a:lnTo>
                  <a:pt x="2455053" y="0"/>
                </a:lnTo>
                <a:lnTo>
                  <a:pt x="2455053" y="1397148"/>
                </a:lnTo>
                <a:lnTo>
                  <a:pt x="0" y="1397148"/>
                </a:lnTo>
                <a:lnTo>
                  <a:pt x="0" y="0"/>
                </a:lnTo>
                <a:close/>
              </a:path>
            </a:pathLst>
          </a:custGeom>
          <a:blipFill>
            <a:blip r:embed="rId6">
              <a:alphaModFix amt="54000"/>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26353" y="2512547"/>
            <a:ext cx="2455053" cy="1397148"/>
          </a:xfrm>
          <a:custGeom>
            <a:avLst/>
            <a:gdLst/>
            <a:ahLst/>
            <a:cxnLst/>
            <a:rect r="r" b="b" t="t" l="l"/>
            <a:pathLst>
              <a:path h="1397148" w="2455053">
                <a:moveTo>
                  <a:pt x="0" y="0"/>
                </a:moveTo>
                <a:lnTo>
                  <a:pt x="2455053" y="0"/>
                </a:lnTo>
                <a:lnTo>
                  <a:pt x="2455053" y="1397148"/>
                </a:lnTo>
                <a:lnTo>
                  <a:pt x="0" y="1397148"/>
                </a:lnTo>
                <a:lnTo>
                  <a:pt x="0" y="0"/>
                </a:lnTo>
                <a:close/>
              </a:path>
            </a:pathLst>
          </a:custGeom>
          <a:blipFill>
            <a:blip r:embed="rId6">
              <a:alphaModFix amt="54000"/>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665120" y="1067950"/>
            <a:ext cx="1777054" cy="1444596"/>
          </a:xfrm>
          <a:custGeom>
            <a:avLst/>
            <a:gdLst/>
            <a:ahLst/>
            <a:cxnLst/>
            <a:rect r="r" b="b" t="t" l="l"/>
            <a:pathLst>
              <a:path h="1444596" w="1777054">
                <a:moveTo>
                  <a:pt x="0" y="0"/>
                </a:moveTo>
                <a:lnTo>
                  <a:pt x="1777054" y="0"/>
                </a:lnTo>
                <a:lnTo>
                  <a:pt x="1777054" y="1444597"/>
                </a:lnTo>
                <a:lnTo>
                  <a:pt x="0" y="14445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2499536" y="2857053"/>
            <a:ext cx="5250861" cy="6628288"/>
          </a:xfrm>
          <a:custGeom>
            <a:avLst/>
            <a:gdLst/>
            <a:ahLst/>
            <a:cxnLst/>
            <a:rect r="r" b="b" t="t" l="l"/>
            <a:pathLst>
              <a:path h="6628288" w="5250861">
                <a:moveTo>
                  <a:pt x="0" y="0"/>
                </a:moveTo>
                <a:lnTo>
                  <a:pt x="5250862" y="0"/>
                </a:lnTo>
                <a:lnTo>
                  <a:pt x="5250862" y="6628288"/>
                </a:lnTo>
                <a:lnTo>
                  <a:pt x="0" y="662828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85EA3"/>
        </a:solidFill>
      </p:bgPr>
    </p:bg>
    <p:spTree>
      <p:nvGrpSpPr>
        <p:cNvPr id="1" name=""/>
        <p:cNvGrpSpPr/>
        <p:nvPr/>
      </p:nvGrpSpPr>
      <p:grpSpPr>
        <a:xfrm>
          <a:off x="0" y="0"/>
          <a:ext cx="0" cy="0"/>
          <a:chOff x="0" y="0"/>
          <a:chExt cx="0" cy="0"/>
        </a:xfrm>
      </p:grpSpPr>
      <p:sp>
        <p:nvSpPr>
          <p:cNvPr name="Freeform 2" id="2"/>
          <p:cNvSpPr/>
          <p:nvPr/>
        </p:nvSpPr>
        <p:spPr>
          <a:xfrm flipH="false" flipV="false" rot="9987743">
            <a:off x="-5148051" y="-2289602"/>
            <a:ext cx="19179332" cy="16250125"/>
          </a:xfrm>
          <a:custGeom>
            <a:avLst/>
            <a:gdLst/>
            <a:ahLst/>
            <a:cxnLst/>
            <a:rect r="r" b="b" t="t" l="l"/>
            <a:pathLst>
              <a:path h="16250125" w="19179332">
                <a:moveTo>
                  <a:pt x="0" y="0"/>
                </a:moveTo>
                <a:lnTo>
                  <a:pt x="19179331" y="0"/>
                </a:lnTo>
                <a:lnTo>
                  <a:pt x="19179331" y="16250124"/>
                </a:lnTo>
                <a:lnTo>
                  <a:pt x="0" y="16250124"/>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19212" y="284797"/>
            <a:ext cx="7567282" cy="1335405"/>
          </a:xfrm>
          <a:prstGeom prst="rect">
            <a:avLst/>
          </a:prstGeom>
        </p:spPr>
        <p:txBody>
          <a:bodyPr anchor="t" rtlCol="false" tIns="0" lIns="0" bIns="0" rIns="0">
            <a:spAutoFit/>
          </a:bodyPr>
          <a:lstStyle/>
          <a:p>
            <a:pPr algn="l">
              <a:lnSpc>
                <a:spcPts val="10919"/>
              </a:lnSpc>
            </a:pPr>
            <a:r>
              <a:rPr lang="en-US" sz="7800">
                <a:solidFill>
                  <a:srgbClr val="FFFFFF"/>
                </a:solidFill>
                <a:latin typeface="Fredoka"/>
                <a:ea typeface="Fredoka"/>
                <a:cs typeface="Fredoka"/>
                <a:sym typeface="Fredoka"/>
              </a:rPr>
              <a:t>Our Facilities</a:t>
            </a:r>
          </a:p>
        </p:txBody>
      </p:sp>
      <p:sp>
        <p:nvSpPr>
          <p:cNvPr name="TextBox 4" id="4"/>
          <p:cNvSpPr txBox="true"/>
          <p:nvPr/>
        </p:nvSpPr>
        <p:spPr>
          <a:xfrm rot="0">
            <a:off x="1419225" y="1776507"/>
            <a:ext cx="5360837" cy="920115"/>
          </a:xfrm>
          <a:prstGeom prst="rect">
            <a:avLst/>
          </a:prstGeom>
        </p:spPr>
        <p:txBody>
          <a:bodyPr anchor="t" rtlCol="false" tIns="0" lIns="0" bIns="0" rIns="0">
            <a:spAutoFit/>
          </a:bodyPr>
          <a:lstStyle/>
          <a:p>
            <a:pPr algn="just">
              <a:lnSpc>
                <a:spcPts val="7559"/>
              </a:lnSpc>
            </a:pPr>
            <a:r>
              <a:rPr lang="en-US" sz="5400">
                <a:solidFill>
                  <a:srgbClr val="FFFFFF"/>
                </a:solidFill>
                <a:latin typeface="Fredoka"/>
                <a:ea typeface="Fredoka"/>
                <a:cs typeface="Fredoka"/>
                <a:sym typeface="Fredoka"/>
              </a:rPr>
              <a:t>Facility 1</a:t>
            </a:r>
          </a:p>
        </p:txBody>
      </p:sp>
      <p:sp>
        <p:nvSpPr>
          <p:cNvPr name="TextBox 5" id="5"/>
          <p:cNvSpPr txBox="true"/>
          <p:nvPr/>
        </p:nvSpPr>
        <p:spPr>
          <a:xfrm rot="0">
            <a:off x="1319212" y="2813320"/>
            <a:ext cx="10689786" cy="3014980"/>
          </a:xfrm>
          <a:prstGeom prst="rect">
            <a:avLst/>
          </a:prstGeom>
        </p:spPr>
        <p:txBody>
          <a:bodyPr anchor="t" rtlCol="false" tIns="0" lIns="0" bIns="0" rIns="0">
            <a:spAutoFit/>
          </a:bodyPr>
          <a:lstStyle/>
          <a:p>
            <a:pPr algn="just">
              <a:lnSpc>
                <a:spcPts val="3919"/>
              </a:lnSpc>
            </a:pPr>
            <a:r>
              <a:rPr lang="en-US" sz="2799">
                <a:solidFill>
                  <a:srgbClr val="FFFFFF"/>
                </a:solidFill>
                <a:latin typeface="Arial"/>
                <a:ea typeface="Arial"/>
                <a:cs typeface="Arial"/>
                <a:sym typeface="Arial"/>
              </a:rPr>
              <a:t>Our services include health check diagnostics for early detection, a seamless medicine delivery system, expert doctor consultations, personalized wellness plans, specialized vision care, and tailored diet recommendations. With a holistic approach to health, we ensure that all your medical and wellness needs are met under one trusted platform.</a:t>
            </a:r>
          </a:p>
        </p:txBody>
      </p:sp>
      <p:sp>
        <p:nvSpPr>
          <p:cNvPr name="TextBox 6" id="6"/>
          <p:cNvSpPr txBox="true"/>
          <p:nvPr/>
        </p:nvSpPr>
        <p:spPr>
          <a:xfrm rot="0">
            <a:off x="1403281" y="5730685"/>
            <a:ext cx="5360837" cy="920115"/>
          </a:xfrm>
          <a:prstGeom prst="rect">
            <a:avLst/>
          </a:prstGeom>
        </p:spPr>
        <p:txBody>
          <a:bodyPr anchor="t" rtlCol="false" tIns="0" lIns="0" bIns="0" rIns="0">
            <a:spAutoFit/>
          </a:bodyPr>
          <a:lstStyle/>
          <a:p>
            <a:pPr algn="just">
              <a:lnSpc>
                <a:spcPts val="7559"/>
              </a:lnSpc>
            </a:pPr>
            <a:r>
              <a:rPr lang="en-US" sz="5400">
                <a:solidFill>
                  <a:srgbClr val="FFFFFF"/>
                </a:solidFill>
                <a:latin typeface="Fredoka"/>
                <a:ea typeface="Fredoka"/>
                <a:cs typeface="Fredoka"/>
                <a:sym typeface="Fredoka"/>
              </a:rPr>
              <a:t>Facility 2</a:t>
            </a:r>
          </a:p>
        </p:txBody>
      </p:sp>
      <p:sp>
        <p:nvSpPr>
          <p:cNvPr name="TextBox 7" id="7"/>
          <p:cNvSpPr txBox="true"/>
          <p:nvPr/>
        </p:nvSpPr>
        <p:spPr>
          <a:xfrm rot="0">
            <a:off x="1319212" y="6536500"/>
            <a:ext cx="11678325" cy="3510280"/>
          </a:xfrm>
          <a:prstGeom prst="rect">
            <a:avLst/>
          </a:prstGeom>
        </p:spPr>
        <p:txBody>
          <a:bodyPr anchor="t" rtlCol="false" tIns="0" lIns="0" bIns="0" rIns="0">
            <a:spAutoFit/>
          </a:bodyPr>
          <a:lstStyle/>
          <a:p>
            <a:pPr algn="just">
              <a:lnSpc>
                <a:spcPts val="3919"/>
              </a:lnSpc>
            </a:pPr>
            <a:r>
              <a:rPr lang="en-US" sz="2799">
                <a:solidFill>
                  <a:srgbClr val="FFFFFF"/>
                </a:solidFill>
                <a:latin typeface="Arial"/>
                <a:ea typeface="Arial"/>
                <a:cs typeface="Arial"/>
                <a:sym typeface="Arial"/>
              </a:rPr>
              <a:t>SimplyWell is designed to be a user-friendly platform, making healthcare and wellness easily accessible for everyone. With a simple interface, seamless navigation, and hassle-free appointment booking, you can quickly connect with doctors, access diagnostic services, get medications, and receive personalized wellness plans. Whether you're managing your health or looking for expert advice, SimplyWell ensures a smooth and convenient experience at every step.</a:t>
            </a:r>
          </a:p>
        </p:txBody>
      </p:sp>
      <p:sp>
        <p:nvSpPr>
          <p:cNvPr name="Freeform 8" id="8"/>
          <p:cNvSpPr/>
          <p:nvPr/>
        </p:nvSpPr>
        <p:spPr>
          <a:xfrm flipH="false" flipV="false" rot="0">
            <a:off x="12542507" y="1148845"/>
            <a:ext cx="5382069" cy="11973745"/>
          </a:xfrm>
          <a:custGeom>
            <a:avLst/>
            <a:gdLst/>
            <a:ahLst/>
            <a:cxnLst/>
            <a:rect r="r" b="b" t="t" l="l"/>
            <a:pathLst>
              <a:path h="11973745" w="5382069">
                <a:moveTo>
                  <a:pt x="0" y="0"/>
                </a:moveTo>
                <a:lnTo>
                  <a:pt x="5382069" y="0"/>
                </a:lnTo>
                <a:lnTo>
                  <a:pt x="5382069" y="11973745"/>
                </a:lnTo>
                <a:lnTo>
                  <a:pt x="0" y="119737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109011" y="306402"/>
            <a:ext cx="1777054" cy="1444596"/>
          </a:xfrm>
          <a:custGeom>
            <a:avLst/>
            <a:gdLst/>
            <a:ahLst/>
            <a:cxnLst/>
            <a:rect r="r" b="b" t="t" l="l"/>
            <a:pathLst>
              <a:path h="1444596" w="1777054">
                <a:moveTo>
                  <a:pt x="0" y="0"/>
                </a:moveTo>
                <a:lnTo>
                  <a:pt x="1777054" y="0"/>
                </a:lnTo>
                <a:lnTo>
                  <a:pt x="1777054" y="1444596"/>
                </a:lnTo>
                <a:lnTo>
                  <a:pt x="0" y="1444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6697050" y="1299474"/>
            <a:ext cx="2455053" cy="1397148"/>
          </a:xfrm>
          <a:custGeom>
            <a:avLst/>
            <a:gdLst/>
            <a:ahLst/>
            <a:cxnLst/>
            <a:rect r="r" b="b" t="t" l="l"/>
            <a:pathLst>
              <a:path h="1397148" w="2455053">
                <a:moveTo>
                  <a:pt x="0" y="0"/>
                </a:moveTo>
                <a:lnTo>
                  <a:pt x="2455052" y="0"/>
                </a:lnTo>
                <a:lnTo>
                  <a:pt x="2455052" y="1397148"/>
                </a:lnTo>
                <a:lnTo>
                  <a:pt x="0" y="1397148"/>
                </a:lnTo>
                <a:lnTo>
                  <a:pt x="0" y="0"/>
                </a:lnTo>
                <a:close/>
              </a:path>
            </a:pathLst>
          </a:custGeom>
          <a:blipFill>
            <a:blip r:embed="rId8">
              <a:alphaModFix amt="54000"/>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545550" y="580754"/>
            <a:ext cx="1574250" cy="895891"/>
          </a:xfrm>
          <a:custGeom>
            <a:avLst/>
            <a:gdLst/>
            <a:ahLst/>
            <a:cxnLst/>
            <a:rect r="r" b="b" t="t" l="l"/>
            <a:pathLst>
              <a:path h="895891" w="1574250">
                <a:moveTo>
                  <a:pt x="0" y="0"/>
                </a:moveTo>
                <a:lnTo>
                  <a:pt x="1574250" y="0"/>
                </a:lnTo>
                <a:lnTo>
                  <a:pt x="1574250" y="895892"/>
                </a:lnTo>
                <a:lnTo>
                  <a:pt x="0" y="895892"/>
                </a:lnTo>
                <a:lnTo>
                  <a:pt x="0" y="0"/>
                </a:lnTo>
                <a:close/>
              </a:path>
            </a:pathLst>
          </a:custGeom>
          <a:blipFill>
            <a:blip r:embed="rId8">
              <a:alphaModFix amt="54000"/>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85EA3"/>
        </a:solidFill>
      </p:bgPr>
    </p:bg>
    <p:spTree>
      <p:nvGrpSpPr>
        <p:cNvPr id="1" name=""/>
        <p:cNvGrpSpPr/>
        <p:nvPr/>
      </p:nvGrpSpPr>
      <p:grpSpPr>
        <a:xfrm>
          <a:off x="0" y="0"/>
          <a:ext cx="0" cy="0"/>
          <a:chOff x="0" y="0"/>
          <a:chExt cx="0" cy="0"/>
        </a:xfrm>
      </p:grpSpPr>
      <p:sp>
        <p:nvSpPr>
          <p:cNvPr name="Freeform 2" id="2"/>
          <p:cNvSpPr/>
          <p:nvPr/>
        </p:nvSpPr>
        <p:spPr>
          <a:xfrm flipH="false" flipV="false" rot="-378541">
            <a:off x="-2423596" y="583792"/>
            <a:ext cx="17201471" cy="12416335"/>
          </a:xfrm>
          <a:custGeom>
            <a:avLst/>
            <a:gdLst/>
            <a:ahLst/>
            <a:cxnLst/>
            <a:rect r="r" b="b" t="t" l="l"/>
            <a:pathLst>
              <a:path h="12416335" w="17201471">
                <a:moveTo>
                  <a:pt x="0" y="0"/>
                </a:moveTo>
                <a:lnTo>
                  <a:pt x="17201472" y="0"/>
                </a:lnTo>
                <a:lnTo>
                  <a:pt x="17201472" y="12416335"/>
                </a:lnTo>
                <a:lnTo>
                  <a:pt x="0" y="12416335"/>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987743">
            <a:off x="1302956" y="-484288"/>
            <a:ext cx="15279551" cy="12945947"/>
          </a:xfrm>
          <a:custGeom>
            <a:avLst/>
            <a:gdLst/>
            <a:ahLst/>
            <a:cxnLst/>
            <a:rect r="r" b="b" t="t" l="l"/>
            <a:pathLst>
              <a:path h="12945947" w="15279551">
                <a:moveTo>
                  <a:pt x="0" y="0"/>
                </a:moveTo>
                <a:lnTo>
                  <a:pt x="15279551" y="0"/>
                </a:lnTo>
                <a:lnTo>
                  <a:pt x="15279551" y="12945947"/>
                </a:lnTo>
                <a:lnTo>
                  <a:pt x="0" y="1294594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093174" y="3636645"/>
            <a:ext cx="8101652" cy="7146971"/>
          </a:xfrm>
          <a:custGeom>
            <a:avLst/>
            <a:gdLst/>
            <a:ahLst/>
            <a:cxnLst/>
            <a:rect r="r" b="b" t="t" l="l"/>
            <a:pathLst>
              <a:path h="7146971" w="8101652">
                <a:moveTo>
                  <a:pt x="0" y="0"/>
                </a:moveTo>
                <a:lnTo>
                  <a:pt x="8101652" y="0"/>
                </a:lnTo>
                <a:lnTo>
                  <a:pt x="8101652" y="7146971"/>
                </a:lnTo>
                <a:lnTo>
                  <a:pt x="0" y="71469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10170746">
            <a:off x="5453401" y="2567967"/>
            <a:ext cx="1721618" cy="486357"/>
          </a:xfrm>
          <a:custGeom>
            <a:avLst/>
            <a:gdLst/>
            <a:ahLst/>
            <a:cxnLst/>
            <a:rect r="r" b="b" t="t" l="l"/>
            <a:pathLst>
              <a:path h="486357" w="1721618">
                <a:moveTo>
                  <a:pt x="0" y="0"/>
                </a:moveTo>
                <a:lnTo>
                  <a:pt x="1721618" y="0"/>
                </a:lnTo>
                <a:lnTo>
                  <a:pt x="1721618" y="486357"/>
                </a:lnTo>
                <a:lnTo>
                  <a:pt x="0" y="4863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4400821" y="485775"/>
            <a:ext cx="9486359" cy="1335405"/>
          </a:xfrm>
          <a:prstGeom prst="rect">
            <a:avLst/>
          </a:prstGeom>
        </p:spPr>
        <p:txBody>
          <a:bodyPr anchor="t" rtlCol="false" tIns="0" lIns="0" bIns="0" rIns="0">
            <a:spAutoFit/>
          </a:bodyPr>
          <a:lstStyle/>
          <a:p>
            <a:pPr algn="ctr">
              <a:lnSpc>
                <a:spcPts val="10919"/>
              </a:lnSpc>
            </a:pPr>
            <a:r>
              <a:rPr lang="en-US" sz="7800">
                <a:solidFill>
                  <a:srgbClr val="FFFFFF"/>
                </a:solidFill>
                <a:latin typeface="Fredoka"/>
                <a:ea typeface="Fredoka"/>
                <a:cs typeface="Fredoka"/>
                <a:sym typeface="Fredoka"/>
              </a:rPr>
              <a:t>Why Choose Us?</a:t>
            </a:r>
          </a:p>
        </p:txBody>
      </p:sp>
      <p:sp>
        <p:nvSpPr>
          <p:cNvPr name="TextBox 7" id="7"/>
          <p:cNvSpPr txBox="true"/>
          <p:nvPr/>
        </p:nvSpPr>
        <p:spPr>
          <a:xfrm rot="0">
            <a:off x="1028700" y="2094865"/>
            <a:ext cx="4394817" cy="537845"/>
          </a:xfrm>
          <a:prstGeom prst="rect">
            <a:avLst/>
          </a:prstGeom>
        </p:spPr>
        <p:txBody>
          <a:bodyPr anchor="t" rtlCol="false" tIns="0" lIns="0" bIns="0" rIns="0">
            <a:spAutoFit/>
          </a:bodyPr>
          <a:lstStyle/>
          <a:p>
            <a:pPr algn="just">
              <a:lnSpc>
                <a:spcPts val="4480"/>
              </a:lnSpc>
            </a:pPr>
            <a:r>
              <a:rPr lang="en-US" sz="3200">
                <a:solidFill>
                  <a:srgbClr val="FFFFFF"/>
                </a:solidFill>
                <a:latin typeface="Fredoka"/>
                <a:ea typeface="Fredoka"/>
                <a:cs typeface="Fredoka"/>
                <a:sym typeface="Fredoka"/>
              </a:rPr>
              <a:t>Comprehensive Care</a:t>
            </a:r>
          </a:p>
        </p:txBody>
      </p:sp>
      <p:sp>
        <p:nvSpPr>
          <p:cNvPr name="TextBox 8" id="8"/>
          <p:cNvSpPr txBox="true"/>
          <p:nvPr/>
        </p:nvSpPr>
        <p:spPr>
          <a:xfrm rot="0">
            <a:off x="1028700" y="2925445"/>
            <a:ext cx="4394817" cy="2603500"/>
          </a:xfrm>
          <a:prstGeom prst="rect">
            <a:avLst/>
          </a:prstGeom>
        </p:spPr>
        <p:txBody>
          <a:bodyPr anchor="t" rtlCol="false" tIns="0" lIns="0" bIns="0" rIns="0">
            <a:spAutoFit/>
          </a:bodyPr>
          <a:lstStyle/>
          <a:p>
            <a:pPr algn="l">
              <a:lnSpc>
                <a:spcPts val="3499"/>
              </a:lnSpc>
            </a:pPr>
            <a:r>
              <a:rPr lang="en-US" sz="2499" b="true">
                <a:solidFill>
                  <a:srgbClr val="FFFFFF"/>
                </a:solidFill>
                <a:latin typeface="Montserrat Medium"/>
                <a:ea typeface="Montserrat Medium"/>
                <a:cs typeface="Montserrat Medium"/>
                <a:sym typeface="Montserrat Medium"/>
              </a:rPr>
              <a:t>From doctor consultations to diagnostics, medications, and wellness plans, we cover all your healthcare needs in one place.</a:t>
            </a:r>
          </a:p>
        </p:txBody>
      </p:sp>
      <p:sp>
        <p:nvSpPr>
          <p:cNvPr name="TextBox 9" id="9"/>
          <p:cNvSpPr txBox="true"/>
          <p:nvPr/>
        </p:nvSpPr>
        <p:spPr>
          <a:xfrm rot="0">
            <a:off x="13725232" y="1881584"/>
            <a:ext cx="4394817" cy="537845"/>
          </a:xfrm>
          <a:prstGeom prst="rect">
            <a:avLst/>
          </a:prstGeom>
        </p:spPr>
        <p:txBody>
          <a:bodyPr anchor="t" rtlCol="false" tIns="0" lIns="0" bIns="0" rIns="0">
            <a:spAutoFit/>
          </a:bodyPr>
          <a:lstStyle/>
          <a:p>
            <a:pPr algn="ctr">
              <a:lnSpc>
                <a:spcPts val="4480"/>
              </a:lnSpc>
            </a:pPr>
            <a:r>
              <a:rPr lang="en-US" sz="3200">
                <a:solidFill>
                  <a:srgbClr val="FFFFFF"/>
                </a:solidFill>
                <a:latin typeface="Fredoka"/>
                <a:ea typeface="Fredoka"/>
                <a:cs typeface="Fredoka"/>
                <a:sym typeface="Fredoka"/>
              </a:rPr>
              <a:t>Expert Guidance</a:t>
            </a:r>
          </a:p>
        </p:txBody>
      </p:sp>
      <p:sp>
        <p:nvSpPr>
          <p:cNvPr name="TextBox 10" id="10"/>
          <p:cNvSpPr txBox="true"/>
          <p:nvPr/>
        </p:nvSpPr>
        <p:spPr>
          <a:xfrm rot="0">
            <a:off x="13887179" y="2594610"/>
            <a:ext cx="3702464" cy="3041650"/>
          </a:xfrm>
          <a:prstGeom prst="rect">
            <a:avLst/>
          </a:prstGeom>
        </p:spPr>
        <p:txBody>
          <a:bodyPr anchor="t" rtlCol="false" tIns="0" lIns="0" bIns="0" rIns="0">
            <a:spAutoFit/>
          </a:bodyPr>
          <a:lstStyle/>
          <a:p>
            <a:pPr algn="r">
              <a:lnSpc>
                <a:spcPts val="3499"/>
              </a:lnSpc>
            </a:pPr>
            <a:r>
              <a:rPr lang="en-US" sz="2499" b="true">
                <a:solidFill>
                  <a:srgbClr val="FFFFFF"/>
                </a:solidFill>
                <a:latin typeface="Montserrat Medium"/>
                <a:ea typeface="Montserrat Medium"/>
                <a:cs typeface="Montserrat Medium"/>
                <a:sym typeface="Montserrat Medium"/>
              </a:rPr>
              <a:t>Our qualified doctors provide trusted medical advice, prescribe necessary tests, and create personalized wellness and diet plans.</a:t>
            </a:r>
          </a:p>
        </p:txBody>
      </p:sp>
      <p:sp>
        <p:nvSpPr>
          <p:cNvPr name="TextBox 11" id="11"/>
          <p:cNvSpPr txBox="true"/>
          <p:nvPr/>
        </p:nvSpPr>
        <p:spPr>
          <a:xfrm rot="0">
            <a:off x="1028700" y="5856605"/>
            <a:ext cx="4718065" cy="1099820"/>
          </a:xfrm>
          <a:prstGeom prst="rect">
            <a:avLst/>
          </a:prstGeom>
        </p:spPr>
        <p:txBody>
          <a:bodyPr anchor="t" rtlCol="false" tIns="0" lIns="0" bIns="0" rIns="0">
            <a:spAutoFit/>
          </a:bodyPr>
          <a:lstStyle/>
          <a:p>
            <a:pPr algn="just">
              <a:lnSpc>
                <a:spcPts val="4480"/>
              </a:lnSpc>
            </a:pPr>
            <a:r>
              <a:rPr lang="en-US" sz="3200">
                <a:solidFill>
                  <a:srgbClr val="FFFFFF"/>
                </a:solidFill>
                <a:latin typeface="Fredoka"/>
                <a:ea typeface="Fredoka"/>
                <a:cs typeface="Fredoka"/>
                <a:sym typeface="Fredoka"/>
              </a:rPr>
              <a:t>User-Friendly Experience </a:t>
            </a:r>
          </a:p>
        </p:txBody>
      </p:sp>
      <p:sp>
        <p:nvSpPr>
          <p:cNvPr name="TextBox 12" id="12"/>
          <p:cNvSpPr txBox="true"/>
          <p:nvPr/>
        </p:nvSpPr>
        <p:spPr>
          <a:xfrm rot="0">
            <a:off x="1028700" y="7172031"/>
            <a:ext cx="3702464" cy="2603500"/>
          </a:xfrm>
          <a:prstGeom prst="rect">
            <a:avLst/>
          </a:prstGeom>
        </p:spPr>
        <p:txBody>
          <a:bodyPr anchor="t" rtlCol="false" tIns="0" lIns="0" bIns="0" rIns="0">
            <a:spAutoFit/>
          </a:bodyPr>
          <a:lstStyle/>
          <a:p>
            <a:pPr algn="l">
              <a:lnSpc>
                <a:spcPts val="3499"/>
              </a:lnSpc>
            </a:pPr>
            <a:r>
              <a:rPr lang="en-US" sz="2499" b="true">
                <a:solidFill>
                  <a:srgbClr val="FFFFFF"/>
                </a:solidFill>
                <a:latin typeface="Montserrat Medium"/>
                <a:ea typeface="Montserrat Medium"/>
                <a:cs typeface="Montserrat Medium"/>
                <a:sym typeface="Montserrat Medium"/>
              </a:rPr>
              <a:t>Easy navigation, hassle-free bookings, and seamless access to healthcare services for a stress-free experience.</a:t>
            </a:r>
          </a:p>
        </p:txBody>
      </p:sp>
      <p:sp>
        <p:nvSpPr>
          <p:cNvPr name="TextBox 13" id="13"/>
          <p:cNvSpPr txBox="true"/>
          <p:nvPr/>
        </p:nvSpPr>
        <p:spPr>
          <a:xfrm rot="0">
            <a:off x="13194826" y="5931535"/>
            <a:ext cx="4394817" cy="1099820"/>
          </a:xfrm>
          <a:prstGeom prst="rect">
            <a:avLst/>
          </a:prstGeom>
        </p:spPr>
        <p:txBody>
          <a:bodyPr anchor="t" rtlCol="false" tIns="0" lIns="0" bIns="0" rIns="0">
            <a:spAutoFit/>
          </a:bodyPr>
          <a:lstStyle/>
          <a:p>
            <a:pPr algn="r">
              <a:lnSpc>
                <a:spcPts val="4480"/>
              </a:lnSpc>
            </a:pPr>
            <a:r>
              <a:rPr lang="en-US" sz="3200">
                <a:solidFill>
                  <a:srgbClr val="FFFFFF"/>
                </a:solidFill>
                <a:latin typeface="Fredoka"/>
                <a:ea typeface="Fredoka"/>
                <a:cs typeface="Fredoka"/>
                <a:sym typeface="Fredoka"/>
              </a:rPr>
              <a:t>Holistic Wellness Approach </a:t>
            </a:r>
          </a:p>
        </p:txBody>
      </p:sp>
      <p:sp>
        <p:nvSpPr>
          <p:cNvPr name="TextBox 14" id="14"/>
          <p:cNvSpPr txBox="true"/>
          <p:nvPr/>
        </p:nvSpPr>
        <p:spPr>
          <a:xfrm rot="0">
            <a:off x="13887179" y="7172031"/>
            <a:ext cx="3702464" cy="2603500"/>
          </a:xfrm>
          <a:prstGeom prst="rect">
            <a:avLst/>
          </a:prstGeom>
        </p:spPr>
        <p:txBody>
          <a:bodyPr anchor="t" rtlCol="false" tIns="0" lIns="0" bIns="0" rIns="0">
            <a:spAutoFit/>
          </a:bodyPr>
          <a:lstStyle/>
          <a:p>
            <a:pPr algn="r">
              <a:lnSpc>
                <a:spcPts val="3499"/>
              </a:lnSpc>
            </a:pPr>
            <a:r>
              <a:rPr lang="en-US" sz="2499" b="true">
                <a:solidFill>
                  <a:srgbClr val="FFFFFF"/>
                </a:solidFill>
                <a:latin typeface="Montserrat Medium"/>
                <a:ea typeface="Montserrat Medium"/>
                <a:cs typeface="Montserrat Medium"/>
                <a:sym typeface="Montserrat Medium"/>
              </a:rPr>
              <a:t>Beyond treatment, we focus on preventive care, vision health, nutrition, and overall well-being to keep you thriving.</a:t>
            </a:r>
          </a:p>
        </p:txBody>
      </p:sp>
      <p:sp>
        <p:nvSpPr>
          <p:cNvPr name="Freeform 15" id="15"/>
          <p:cNvSpPr/>
          <p:nvPr/>
        </p:nvSpPr>
        <p:spPr>
          <a:xfrm flipH="true" flipV="false" rot="10559576">
            <a:off x="11318416" y="2596542"/>
            <a:ext cx="1721618" cy="486357"/>
          </a:xfrm>
          <a:custGeom>
            <a:avLst/>
            <a:gdLst/>
            <a:ahLst/>
            <a:cxnLst/>
            <a:rect r="r" b="b" t="t" l="l"/>
            <a:pathLst>
              <a:path h="486357" w="1721618">
                <a:moveTo>
                  <a:pt x="1721618" y="0"/>
                </a:moveTo>
                <a:lnTo>
                  <a:pt x="0" y="0"/>
                </a:lnTo>
                <a:lnTo>
                  <a:pt x="0" y="486357"/>
                </a:lnTo>
                <a:lnTo>
                  <a:pt x="1721618" y="486357"/>
                </a:lnTo>
                <a:lnTo>
                  <a:pt x="172161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12003614" y="7627038"/>
            <a:ext cx="1721618" cy="486357"/>
          </a:xfrm>
          <a:custGeom>
            <a:avLst/>
            <a:gdLst/>
            <a:ahLst/>
            <a:cxnLst/>
            <a:rect r="r" b="b" t="t" l="l"/>
            <a:pathLst>
              <a:path h="486357" w="1721618">
                <a:moveTo>
                  <a:pt x="0" y="0"/>
                </a:moveTo>
                <a:lnTo>
                  <a:pt x="1721618" y="0"/>
                </a:lnTo>
                <a:lnTo>
                  <a:pt x="1721618" y="486357"/>
                </a:lnTo>
                <a:lnTo>
                  <a:pt x="0" y="4863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true" rot="10226635">
            <a:off x="4769115" y="7839101"/>
            <a:ext cx="1721618" cy="486357"/>
          </a:xfrm>
          <a:custGeom>
            <a:avLst/>
            <a:gdLst/>
            <a:ahLst/>
            <a:cxnLst/>
            <a:rect r="r" b="b" t="t" l="l"/>
            <a:pathLst>
              <a:path h="486357" w="1721618">
                <a:moveTo>
                  <a:pt x="0" y="486357"/>
                </a:moveTo>
                <a:lnTo>
                  <a:pt x="1721618" y="486357"/>
                </a:lnTo>
                <a:lnTo>
                  <a:pt x="1721618" y="0"/>
                </a:lnTo>
                <a:lnTo>
                  <a:pt x="0" y="0"/>
                </a:lnTo>
                <a:lnTo>
                  <a:pt x="0" y="486357"/>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5408008" y="-368448"/>
            <a:ext cx="2455053" cy="1397148"/>
          </a:xfrm>
          <a:custGeom>
            <a:avLst/>
            <a:gdLst/>
            <a:ahLst/>
            <a:cxnLst/>
            <a:rect r="r" b="b" t="t" l="l"/>
            <a:pathLst>
              <a:path h="1397148" w="2455053">
                <a:moveTo>
                  <a:pt x="0" y="0"/>
                </a:moveTo>
                <a:lnTo>
                  <a:pt x="2455053" y="0"/>
                </a:lnTo>
                <a:lnTo>
                  <a:pt x="2455053" y="1397148"/>
                </a:lnTo>
                <a:lnTo>
                  <a:pt x="0" y="1397148"/>
                </a:lnTo>
                <a:lnTo>
                  <a:pt x="0" y="0"/>
                </a:lnTo>
                <a:close/>
              </a:path>
            </a:pathLst>
          </a:custGeom>
          <a:blipFill>
            <a:blip r:embed="rId10">
              <a:alphaModFix amt="5400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787125" y="190229"/>
            <a:ext cx="1574250" cy="895891"/>
          </a:xfrm>
          <a:custGeom>
            <a:avLst/>
            <a:gdLst/>
            <a:ahLst/>
            <a:cxnLst/>
            <a:rect r="r" b="b" t="t" l="l"/>
            <a:pathLst>
              <a:path h="895891" w="1574250">
                <a:moveTo>
                  <a:pt x="0" y="0"/>
                </a:moveTo>
                <a:lnTo>
                  <a:pt x="1574250" y="0"/>
                </a:lnTo>
                <a:lnTo>
                  <a:pt x="1574250" y="895892"/>
                </a:lnTo>
                <a:lnTo>
                  <a:pt x="0" y="895892"/>
                </a:lnTo>
                <a:lnTo>
                  <a:pt x="0" y="0"/>
                </a:lnTo>
                <a:close/>
              </a:path>
            </a:pathLst>
          </a:custGeom>
          <a:blipFill>
            <a:blip r:embed="rId10">
              <a:alphaModFix amt="5400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85EA3"/>
        </a:solidFill>
      </p:bgPr>
    </p:bg>
    <p:spTree>
      <p:nvGrpSpPr>
        <p:cNvPr id="1" name=""/>
        <p:cNvGrpSpPr/>
        <p:nvPr/>
      </p:nvGrpSpPr>
      <p:grpSpPr>
        <a:xfrm>
          <a:off x="0" y="0"/>
          <a:ext cx="0" cy="0"/>
          <a:chOff x="0" y="0"/>
          <a:chExt cx="0" cy="0"/>
        </a:xfrm>
      </p:grpSpPr>
      <p:sp>
        <p:nvSpPr>
          <p:cNvPr name="Freeform 2" id="2"/>
          <p:cNvSpPr/>
          <p:nvPr/>
        </p:nvSpPr>
        <p:spPr>
          <a:xfrm flipH="false" flipV="false" rot="-378541">
            <a:off x="-2423596" y="583792"/>
            <a:ext cx="17201471" cy="12416335"/>
          </a:xfrm>
          <a:custGeom>
            <a:avLst/>
            <a:gdLst/>
            <a:ahLst/>
            <a:cxnLst/>
            <a:rect r="r" b="b" t="t" l="l"/>
            <a:pathLst>
              <a:path h="12416335" w="17201471">
                <a:moveTo>
                  <a:pt x="0" y="0"/>
                </a:moveTo>
                <a:lnTo>
                  <a:pt x="17201472" y="0"/>
                </a:lnTo>
                <a:lnTo>
                  <a:pt x="17201472" y="12416335"/>
                </a:lnTo>
                <a:lnTo>
                  <a:pt x="0" y="12416335"/>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987743">
            <a:off x="1302956" y="-484288"/>
            <a:ext cx="15279551" cy="12945947"/>
          </a:xfrm>
          <a:custGeom>
            <a:avLst/>
            <a:gdLst/>
            <a:ahLst/>
            <a:cxnLst/>
            <a:rect r="r" b="b" t="t" l="l"/>
            <a:pathLst>
              <a:path h="12945947" w="15279551">
                <a:moveTo>
                  <a:pt x="0" y="0"/>
                </a:moveTo>
                <a:lnTo>
                  <a:pt x="15279551" y="0"/>
                </a:lnTo>
                <a:lnTo>
                  <a:pt x="15279551" y="12945947"/>
                </a:lnTo>
                <a:lnTo>
                  <a:pt x="0" y="1294594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400821" y="485775"/>
            <a:ext cx="9486359" cy="1335405"/>
          </a:xfrm>
          <a:prstGeom prst="rect">
            <a:avLst/>
          </a:prstGeom>
        </p:spPr>
        <p:txBody>
          <a:bodyPr anchor="t" rtlCol="false" tIns="0" lIns="0" bIns="0" rIns="0">
            <a:spAutoFit/>
          </a:bodyPr>
          <a:lstStyle/>
          <a:p>
            <a:pPr algn="ctr">
              <a:lnSpc>
                <a:spcPts val="10919"/>
              </a:lnSpc>
            </a:pPr>
            <a:r>
              <a:rPr lang="en-US" sz="7800">
                <a:solidFill>
                  <a:srgbClr val="FFFFFF"/>
                </a:solidFill>
                <a:latin typeface="Fredoka"/>
                <a:ea typeface="Fredoka"/>
                <a:cs typeface="Fredoka"/>
                <a:sym typeface="Fredoka"/>
              </a:rPr>
              <a:t>Tech Stack </a:t>
            </a:r>
          </a:p>
        </p:txBody>
      </p:sp>
      <p:sp>
        <p:nvSpPr>
          <p:cNvPr name="Freeform 5" id="5"/>
          <p:cNvSpPr/>
          <p:nvPr/>
        </p:nvSpPr>
        <p:spPr>
          <a:xfrm flipH="false" flipV="false" rot="0">
            <a:off x="15408008" y="-368448"/>
            <a:ext cx="2455053" cy="1397148"/>
          </a:xfrm>
          <a:custGeom>
            <a:avLst/>
            <a:gdLst/>
            <a:ahLst/>
            <a:cxnLst/>
            <a:rect r="r" b="b" t="t" l="l"/>
            <a:pathLst>
              <a:path h="1397148" w="2455053">
                <a:moveTo>
                  <a:pt x="0" y="0"/>
                </a:moveTo>
                <a:lnTo>
                  <a:pt x="2455053" y="0"/>
                </a:lnTo>
                <a:lnTo>
                  <a:pt x="2455053" y="1397148"/>
                </a:lnTo>
                <a:lnTo>
                  <a:pt x="0" y="1397148"/>
                </a:lnTo>
                <a:lnTo>
                  <a:pt x="0" y="0"/>
                </a:lnTo>
                <a:close/>
              </a:path>
            </a:pathLst>
          </a:custGeom>
          <a:blipFill>
            <a:blip r:embed="rId6">
              <a:alphaModFix amt="54000"/>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787125" y="190229"/>
            <a:ext cx="1574250" cy="895891"/>
          </a:xfrm>
          <a:custGeom>
            <a:avLst/>
            <a:gdLst/>
            <a:ahLst/>
            <a:cxnLst/>
            <a:rect r="r" b="b" t="t" l="l"/>
            <a:pathLst>
              <a:path h="895891" w="1574250">
                <a:moveTo>
                  <a:pt x="0" y="0"/>
                </a:moveTo>
                <a:lnTo>
                  <a:pt x="1574250" y="0"/>
                </a:lnTo>
                <a:lnTo>
                  <a:pt x="1574250" y="895892"/>
                </a:lnTo>
                <a:lnTo>
                  <a:pt x="0" y="895892"/>
                </a:lnTo>
                <a:lnTo>
                  <a:pt x="0" y="0"/>
                </a:lnTo>
                <a:close/>
              </a:path>
            </a:pathLst>
          </a:custGeom>
          <a:blipFill>
            <a:blip r:embed="rId6">
              <a:alphaModFix amt="54000"/>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59223" y="2022933"/>
            <a:ext cx="10991493" cy="3581400"/>
          </a:xfrm>
          <a:prstGeom prst="rect">
            <a:avLst/>
          </a:prstGeom>
        </p:spPr>
        <p:txBody>
          <a:bodyPr anchor="t" rtlCol="false" tIns="0" lIns="0" bIns="0" rIns="0">
            <a:spAutoFit/>
          </a:bodyPr>
          <a:lstStyle/>
          <a:p>
            <a:pPr algn="l">
              <a:lnSpc>
                <a:spcPts val="4480"/>
              </a:lnSpc>
              <a:spcBef>
                <a:spcPct val="0"/>
              </a:spcBef>
            </a:pPr>
            <a:r>
              <a:rPr lang="en-US" sz="3200">
                <a:solidFill>
                  <a:srgbClr val="FFFFFF"/>
                </a:solidFill>
                <a:latin typeface="Fredoka"/>
                <a:ea typeface="Fredoka"/>
                <a:cs typeface="Fredoka"/>
                <a:sym typeface="Fredoka"/>
              </a:rPr>
              <a:t>F</a:t>
            </a:r>
            <a:r>
              <a:rPr lang="en-US" sz="3200">
                <a:solidFill>
                  <a:srgbClr val="FFFFFF"/>
                </a:solidFill>
                <a:latin typeface="Fredoka"/>
                <a:ea typeface="Fredoka"/>
                <a:cs typeface="Fredoka"/>
                <a:sym typeface="Fredoka"/>
              </a:rPr>
              <a:t>rontend Tech Stack :</a:t>
            </a:r>
          </a:p>
          <a:p>
            <a:pPr algn="l">
              <a:lnSpc>
                <a:spcPts val="4480"/>
              </a:lnSpc>
              <a:spcBef>
                <a:spcPct val="0"/>
              </a:spcBef>
            </a:pPr>
          </a:p>
          <a:p>
            <a:pPr algn="l" marL="604519" indent="-302260" lvl="1">
              <a:lnSpc>
                <a:spcPts val="3919"/>
              </a:lnSpc>
              <a:buFont typeface="Arial"/>
              <a:buChar char="•"/>
            </a:pPr>
            <a:r>
              <a:rPr lang="en-US" sz="2799">
                <a:solidFill>
                  <a:srgbClr val="FFFFFF"/>
                </a:solidFill>
                <a:latin typeface="Montserrat"/>
                <a:ea typeface="Montserrat"/>
                <a:cs typeface="Montserrat"/>
                <a:sym typeface="Montserrat"/>
              </a:rPr>
              <a:t>HTML – for structuring content</a:t>
            </a:r>
          </a:p>
          <a:p>
            <a:pPr algn="l" marL="604519" indent="-302260" lvl="1">
              <a:lnSpc>
                <a:spcPts val="3919"/>
              </a:lnSpc>
              <a:buFont typeface="Arial"/>
              <a:buChar char="•"/>
            </a:pPr>
            <a:r>
              <a:rPr lang="en-US" sz="2799">
                <a:solidFill>
                  <a:srgbClr val="FFFFFF"/>
                </a:solidFill>
                <a:latin typeface="Montserrat"/>
                <a:ea typeface="Montserrat"/>
                <a:cs typeface="Montserrat"/>
                <a:sym typeface="Montserrat"/>
              </a:rPr>
              <a:t>CSS – for styling</a:t>
            </a:r>
          </a:p>
          <a:p>
            <a:pPr algn="l" marL="604519" indent="-302260" lvl="1">
              <a:lnSpc>
                <a:spcPts val="3919"/>
              </a:lnSpc>
              <a:buFont typeface="Arial"/>
              <a:buChar char="•"/>
            </a:pPr>
            <a:r>
              <a:rPr lang="en-US" sz="2799">
                <a:solidFill>
                  <a:srgbClr val="FFFFFF"/>
                </a:solidFill>
                <a:latin typeface="Montserrat"/>
                <a:ea typeface="Montserrat"/>
                <a:cs typeface="Montserrat"/>
                <a:sym typeface="Montserrat"/>
              </a:rPr>
              <a:t>JavaScript – core language for interactivity</a:t>
            </a:r>
          </a:p>
          <a:p>
            <a:pPr algn="l" marL="604519" indent="-302260" lvl="1">
              <a:lnSpc>
                <a:spcPts val="3919"/>
              </a:lnSpc>
              <a:buFont typeface="Arial"/>
              <a:buChar char="•"/>
            </a:pPr>
            <a:r>
              <a:rPr lang="en-US" sz="2799">
                <a:solidFill>
                  <a:srgbClr val="FFFFFF"/>
                </a:solidFill>
                <a:latin typeface="Montserrat"/>
                <a:ea typeface="Montserrat"/>
                <a:cs typeface="Montserrat"/>
                <a:sym typeface="Montserrat"/>
              </a:rPr>
              <a:t>JSX – JavaScript XML, used in React for templating</a:t>
            </a:r>
          </a:p>
          <a:p>
            <a:pPr algn="l" marL="604519" indent="-302260" lvl="1">
              <a:lnSpc>
                <a:spcPts val="3919"/>
              </a:lnSpc>
              <a:buFont typeface="Arial"/>
              <a:buChar char="•"/>
            </a:pPr>
            <a:r>
              <a:rPr lang="en-US" sz="2799">
                <a:solidFill>
                  <a:srgbClr val="FFFFFF"/>
                </a:solidFill>
                <a:latin typeface="Montserrat"/>
                <a:ea typeface="Montserrat"/>
                <a:cs typeface="Montserrat"/>
                <a:sym typeface="Montserrat"/>
              </a:rPr>
              <a:t>React Router (routes) – for handling routing in a React app</a:t>
            </a:r>
          </a:p>
        </p:txBody>
      </p:sp>
      <p:sp>
        <p:nvSpPr>
          <p:cNvPr name="TextBox 8" id="8"/>
          <p:cNvSpPr txBox="true"/>
          <p:nvPr/>
        </p:nvSpPr>
        <p:spPr>
          <a:xfrm rot="0">
            <a:off x="459223" y="6300470"/>
            <a:ext cx="17603677" cy="3514725"/>
          </a:xfrm>
          <a:prstGeom prst="rect">
            <a:avLst/>
          </a:prstGeom>
        </p:spPr>
        <p:txBody>
          <a:bodyPr anchor="t" rtlCol="false" tIns="0" lIns="0" bIns="0" rIns="0">
            <a:spAutoFit/>
          </a:bodyPr>
          <a:lstStyle/>
          <a:p>
            <a:pPr algn="l">
              <a:lnSpc>
                <a:spcPts val="4480"/>
              </a:lnSpc>
              <a:spcBef>
                <a:spcPct val="0"/>
              </a:spcBef>
            </a:pPr>
            <a:r>
              <a:rPr lang="en-US" b="true" sz="3200">
                <a:solidFill>
                  <a:srgbClr val="FFFFFF"/>
                </a:solidFill>
                <a:latin typeface="Montserrat Bold"/>
                <a:ea typeface="Montserrat Bold"/>
                <a:cs typeface="Montserrat Bold"/>
                <a:sym typeface="Montserrat Bold"/>
              </a:rPr>
              <a:t>Backend Tech Stack Components:</a:t>
            </a:r>
          </a:p>
          <a:p>
            <a:pPr algn="l" marL="604519" indent="-302260" lvl="1">
              <a:lnSpc>
                <a:spcPts val="3919"/>
              </a:lnSpc>
              <a:buFont typeface="Arial"/>
              <a:buChar char="•"/>
            </a:pPr>
            <a:r>
              <a:rPr lang="en-US" sz="2799">
                <a:solidFill>
                  <a:srgbClr val="FFFFFF"/>
                </a:solidFill>
                <a:latin typeface="Montserrat"/>
                <a:ea typeface="Montserrat"/>
                <a:cs typeface="Montserrat"/>
                <a:sym typeface="Montserrat"/>
              </a:rPr>
              <a:t>Controllers – Handle the logic for incoming requests and determine what response to send back.</a:t>
            </a:r>
          </a:p>
          <a:p>
            <a:pPr algn="l" marL="604519" indent="-302260" lvl="1">
              <a:lnSpc>
                <a:spcPts val="3919"/>
              </a:lnSpc>
              <a:buFont typeface="Arial"/>
              <a:buChar char="•"/>
            </a:pPr>
            <a:r>
              <a:rPr lang="en-US" sz="2799">
                <a:solidFill>
                  <a:srgbClr val="FFFFFF"/>
                </a:solidFill>
                <a:latin typeface="Montserrat"/>
                <a:ea typeface="Montserrat"/>
                <a:cs typeface="Montserrat"/>
                <a:sym typeface="Montserrat"/>
              </a:rPr>
              <a:t>Models – Define the data structure and interact with the database (like using ORM or raw SQL).</a:t>
            </a:r>
          </a:p>
          <a:p>
            <a:pPr algn="l" marL="604519" indent="-302260" lvl="1">
              <a:lnSpc>
                <a:spcPts val="3919"/>
              </a:lnSpc>
              <a:buFont typeface="Arial"/>
              <a:buChar char="•"/>
            </a:pPr>
            <a:r>
              <a:rPr lang="en-US" sz="2799">
                <a:solidFill>
                  <a:srgbClr val="FFFFFF"/>
                </a:solidFill>
                <a:latin typeface="Montserrat"/>
                <a:ea typeface="Montserrat"/>
                <a:cs typeface="Montserrat"/>
                <a:sym typeface="Montserrat"/>
              </a:rPr>
              <a:t>Routes – Define endpoints (URLs) and link them to controller functions.</a:t>
            </a:r>
          </a:p>
          <a:p>
            <a:pPr algn="l" marL="604519" indent="-302260" lvl="1">
              <a:lnSpc>
                <a:spcPts val="3919"/>
              </a:lnSpc>
              <a:buFont typeface="Arial"/>
              <a:buChar char="•"/>
            </a:pPr>
            <a:r>
              <a:rPr lang="en-US" sz="2799">
                <a:solidFill>
                  <a:srgbClr val="FFFFFF"/>
                </a:solidFill>
                <a:latin typeface="Montserrat"/>
                <a:ea typeface="Montserrat"/>
                <a:cs typeface="Montserrat"/>
                <a:sym typeface="Montserrat"/>
              </a:rPr>
              <a:t>Server – Typically a file like server.js or index.js where the app starts and sets up middleware, routing, etc.</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85EA3"/>
        </a:solidFill>
      </p:bgPr>
    </p:bg>
    <p:spTree>
      <p:nvGrpSpPr>
        <p:cNvPr id="1" name=""/>
        <p:cNvGrpSpPr/>
        <p:nvPr/>
      </p:nvGrpSpPr>
      <p:grpSpPr>
        <a:xfrm>
          <a:off x="0" y="0"/>
          <a:ext cx="0" cy="0"/>
          <a:chOff x="0" y="0"/>
          <a:chExt cx="0" cy="0"/>
        </a:xfrm>
      </p:grpSpPr>
      <p:sp>
        <p:nvSpPr>
          <p:cNvPr name="Freeform 2" id="2"/>
          <p:cNvSpPr/>
          <p:nvPr/>
        </p:nvSpPr>
        <p:spPr>
          <a:xfrm flipH="false" flipV="false" rot="-378541">
            <a:off x="-2423596" y="583792"/>
            <a:ext cx="17201471" cy="12416335"/>
          </a:xfrm>
          <a:custGeom>
            <a:avLst/>
            <a:gdLst/>
            <a:ahLst/>
            <a:cxnLst/>
            <a:rect r="r" b="b" t="t" l="l"/>
            <a:pathLst>
              <a:path h="12416335" w="17201471">
                <a:moveTo>
                  <a:pt x="0" y="0"/>
                </a:moveTo>
                <a:lnTo>
                  <a:pt x="17201472" y="0"/>
                </a:lnTo>
                <a:lnTo>
                  <a:pt x="17201472" y="12416335"/>
                </a:lnTo>
                <a:lnTo>
                  <a:pt x="0" y="12416335"/>
                </a:lnTo>
                <a:lnTo>
                  <a:pt x="0" y="0"/>
                </a:lnTo>
                <a:close/>
              </a:path>
            </a:pathLst>
          </a:custGeom>
          <a:blipFill>
            <a:blip r:embed="rId2">
              <a:alphaModFix amt="35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987743">
            <a:off x="1302956" y="-484288"/>
            <a:ext cx="15279551" cy="12945947"/>
          </a:xfrm>
          <a:custGeom>
            <a:avLst/>
            <a:gdLst/>
            <a:ahLst/>
            <a:cxnLst/>
            <a:rect r="r" b="b" t="t" l="l"/>
            <a:pathLst>
              <a:path h="12945947" w="15279551">
                <a:moveTo>
                  <a:pt x="0" y="0"/>
                </a:moveTo>
                <a:lnTo>
                  <a:pt x="15279551" y="0"/>
                </a:lnTo>
                <a:lnTo>
                  <a:pt x="15279551" y="12945947"/>
                </a:lnTo>
                <a:lnTo>
                  <a:pt x="0" y="12945947"/>
                </a:lnTo>
                <a:lnTo>
                  <a:pt x="0" y="0"/>
                </a:lnTo>
                <a:close/>
              </a:path>
            </a:pathLst>
          </a:custGeom>
          <a:blipFill>
            <a:blip r:embed="rId4">
              <a:alphaModFix amt="5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170746">
            <a:off x="4710570" y="2200739"/>
            <a:ext cx="1721618" cy="486357"/>
          </a:xfrm>
          <a:custGeom>
            <a:avLst/>
            <a:gdLst/>
            <a:ahLst/>
            <a:cxnLst/>
            <a:rect r="r" b="b" t="t" l="l"/>
            <a:pathLst>
              <a:path h="486357" w="1721618">
                <a:moveTo>
                  <a:pt x="0" y="0"/>
                </a:moveTo>
                <a:lnTo>
                  <a:pt x="1721617" y="0"/>
                </a:lnTo>
                <a:lnTo>
                  <a:pt x="1721617" y="486357"/>
                </a:lnTo>
                <a:lnTo>
                  <a:pt x="0" y="4863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4400821" y="37829"/>
            <a:ext cx="9486359" cy="1335405"/>
          </a:xfrm>
          <a:prstGeom prst="rect">
            <a:avLst/>
          </a:prstGeom>
        </p:spPr>
        <p:txBody>
          <a:bodyPr anchor="t" rtlCol="false" tIns="0" lIns="0" bIns="0" rIns="0">
            <a:spAutoFit/>
          </a:bodyPr>
          <a:lstStyle/>
          <a:p>
            <a:pPr algn="ctr">
              <a:lnSpc>
                <a:spcPts val="10919"/>
              </a:lnSpc>
            </a:pPr>
            <a:r>
              <a:rPr lang="en-US" sz="7800">
                <a:solidFill>
                  <a:srgbClr val="FFFFFF"/>
                </a:solidFill>
                <a:latin typeface="Fredoka"/>
                <a:ea typeface="Fredoka"/>
                <a:cs typeface="Fredoka"/>
                <a:sym typeface="Fredoka"/>
              </a:rPr>
              <a:t>ARCHITECTURE </a:t>
            </a:r>
          </a:p>
        </p:txBody>
      </p:sp>
      <p:sp>
        <p:nvSpPr>
          <p:cNvPr name="TextBox 6" id="6"/>
          <p:cNvSpPr txBox="true"/>
          <p:nvPr/>
        </p:nvSpPr>
        <p:spPr>
          <a:xfrm rot="0">
            <a:off x="533479" y="1750618"/>
            <a:ext cx="4394817" cy="537845"/>
          </a:xfrm>
          <a:prstGeom prst="rect">
            <a:avLst/>
          </a:prstGeom>
        </p:spPr>
        <p:txBody>
          <a:bodyPr anchor="t" rtlCol="false" tIns="0" lIns="0" bIns="0" rIns="0">
            <a:spAutoFit/>
          </a:bodyPr>
          <a:lstStyle/>
          <a:p>
            <a:pPr algn="just">
              <a:lnSpc>
                <a:spcPts val="4480"/>
              </a:lnSpc>
            </a:pPr>
            <a:r>
              <a:rPr lang="en-US" sz="3200">
                <a:solidFill>
                  <a:srgbClr val="FFFFFF"/>
                </a:solidFill>
                <a:latin typeface="Fredoka"/>
                <a:ea typeface="Fredoka"/>
                <a:cs typeface="Fredoka"/>
                <a:sym typeface="Fredoka"/>
              </a:rPr>
              <a:t>LOGIN / SIGN UP</a:t>
            </a:r>
          </a:p>
        </p:txBody>
      </p:sp>
      <p:sp>
        <p:nvSpPr>
          <p:cNvPr name="TextBox 7" id="7"/>
          <p:cNvSpPr txBox="true"/>
          <p:nvPr/>
        </p:nvSpPr>
        <p:spPr>
          <a:xfrm rot="0">
            <a:off x="13299311" y="1510271"/>
            <a:ext cx="4777488" cy="537845"/>
          </a:xfrm>
          <a:prstGeom prst="rect">
            <a:avLst/>
          </a:prstGeom>
        </p:spPr>
        <p:txBody>
          <a:bodyPr anchor="t" rtlCol="false" tIns="0" lIns="0" bIns="0" rIns="0">
            <a:spAutoFit/>
          </a:bodyPr>
          <a:lstStyle/>
          <a:p>
            <a:pPr algn="ctr">
              <a:lnSpc>
                <a:spcPts val="4480"/>
              </a:lnSpc>
            </a:pPr>
            <a:r>
              <a:rPr lang="en-US" sz="3200">
                <a:solidFill>
                  <a:srgbClr val="FFFFFF"/>
                </a:solidFill>
                <a:latin typeface="Fredoka"/>
                <a:ea typeface="Fredoka"/>
                <a:cs typeface="Fredoka"/>
                <a:sym typeface="Fredoka"/>
              </a:rPr>
              <a:t>ABOUT US / CHATBOT</a:t>
            </a:r>
          </a:p>
        </p:txBody>
      </p:sp>
      <p:sp>
        <p:nvSpPr>
          <p:cNvPr name="TextBox 8" id="8"/>
          <p:cNvSpPr txBox="true"/>
          <p:nvPr/>
        </p:nvSpPr>
        <p:spPr>
          <a:xfrm rot="0">
            <a:off x="533479" y="5931535"/>
            <a:ext cx="6176202" cy="537845"/>
          </a:xfrm>
          <a:prstGeom prst="rect">
            <a:avLst/>
          </a:prstGeom>
        </p:spPr>
        <p:txBody>
          <a:bodyPr anchor="t" rtlCol="false" tIns="0" lIns="0" bIns="0" rIns="0">
            <a:spAutoFit/>
          </a:bodyPr>
          <a:lstStyle/>
          <a:p>
            <a:pPr algn="just">
              <a:lnSpc>
                <a:spcPts val="4480"/>
              </a:lnSpc>
            </a:pPr>
            <a:r>
              <a:rPr lang="en-US" sz="3200">
                <a:solidFill>
                  <a:srgbClr val="FFFFFF"/>
                </a:solidFill>
                <a:latin typeface="Fredoka"/>
                <a:ea typeface="Fredoka"/>
                <a:cs typeface="Fredoka"/>
                <a:sym typeface="Fredoka"/>
              </a:rPr>
              <a:t>SUBSCRIPTION NEWSLETTER</a:t>
            </a:r>
          </a:p>
        </p:txBody>
      </p:sp>
      <p:sp>
        <p:nvSpPr>
          <p:cNvPr name="TextBox 9" id="9"/>
          <p:cNvSpPr txBox="true"/>
          <p:nvPr/>
        </p:nvSpPr>
        <p:spPr>
          <a:xfrm rot="0">
            <a:off x="13490646" y="6099784"/>
            <a:ext cx="4394817" cy="537845"/>
          </a:xfrm>
          <a:prstGeom prst="rect">
            <a:avLst/>
          </a:prstGeom>
        </p:spPr>
        <p:txBody>
          <a:bodyPr anchor="t" rtlCol="false" tIns="0" lIns="0" bIns="0" rIns="0">
            <a:spAutoFit/>
          </a:bodyPr>
          <a:lstStyle/>
          <a:p>
            <a:pPr algn="r">
              <a:lnSpc>
                <a:spcPts val="4480"/>
              </a:lnSpc>
            </a:pPr>
            <a:r>
              <a:rPr lang="en-US" sz="3200">
                <a:solidFill>
                  <a:srgbClr val="FFFFFF"/>
                </a:solidFill>
                <a:latin typeface="Fredoka"/>
                <a:ea typeface="Fredoka"/>
                <a:cs typeface="Fredoka"/>
                <a:sym typeface="Fredoka"/>
              </a:rPr>
              <a:t>ITEMS &amp; CART </a:t>
            </a:r>
          </a:p>
        </p:txBody>
      </p:sp>
      <p:sp>
        <p:nvSpPr>
          <p:cNvPr name="TextBox 10" id="10"/>
          <p:cNvSpPr txBox="true"/>
          <p:nvPr/>
        </p:nvSpPr>
        <p:spPr>
          <a:xfrm rot="0">
            <a:off x="9976279" y="7144189"/>
            <a:ext cx="7821801" cy="2603500"/>
          </a:xfrm>
          <a:prstGeom prst="rect">
            <a:avLst/>
          </a:prstGeom>
        </p:spPr>
        <p:txBody>
          <a:bodyPr anchor="t" rtlCol="false" tIns="0" lIns="0" bIns="0" rIns="0">
            <a:spAutoFit/>
          </a:bodyPr>
          <a:lstStyle/>
          <a:p>
            <a:pPr algn="r">
              <a:lnSpc>
                <a:spcPts val="3499"/>
              </a:lnSpc>
            </a:pPr>
            <a:r>
              <a:rPr lang="en-US" sz="2499">
                <a:solidFill>
                  <a:srgbClr val="FFFFFF"/>
                </a:solidFill>
                <a:latin typeface="Montserrat"/>
                <a:ea typeface="Montserrat"/>
                <a:cs typeface="Montserrat"/>
                <a:sym typeface="Montserrat"/>
              </a:rPr>
              <a:t>We have developed an integrated items and cart page using React.js for the frontend, backed by a MySQL database and powered by Express on the server side. APIs handle all data interactions, while custom middleware ensures smooth request handling</a:t>
            </a:r>
          </a:p>
        </p:txBody>
      </p:sp>
      <p:sp>
        <p:nvSpPr>
          <p:cNvPr name="Freeform 11" id="11"/>
          <p:cNvSpPr/>
          <p:nvPr/>
        </p:nvSpPr>
        <p:spPr>
          <a:xfrm flipH="true" flipV="false" rot="10559576">
            <a:off x="11562805" y="1804937"/>
            <a:ext cx="1721618" cy="486357"/>
          </a:xfrm>
          <a:custGeom>
            <a:avLst/>
            <a:gdLst/>
            <a:ahLst/>
            <a:cxnLst/>
            <a:rect r="r" b="b" t="t" l="l"/>
            <a:pathLst>
              <a:path h="486357" w="1721618">
                <a:moveTo>
                  <a:pt x="1721617" y="0"/>
                </a:moveTo>
                <a:lnTo>
                  <a:pt x="0" y="0"/>
                </a:lnTo>
                <a:lnTo>
                  <a:pt x="0" y="486357"/>
                </a:lnTo>
                <a:lnTo>
                  <a:pt x="1721617" y="486357"/>
                </a:lnTo>
                <a:lnTo>
                  <a:pt x="172161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2716508" y="6397281"/>
            <a:ext cx="1721618" cy="486357"/>
          </a:xfrm>
          <a:custGeom>
            <a:avLst/>
            <a:gdLst/>
            <a:ahLst/>
            <a:cxnLst/>
            <a:rect r="r" b="b" t="t" l="l"/>
            <a:pathLst>
              <a:path h="486357" w="1721618">
                <a:moveTo>
                  <a:pt x="0" y="0"/>
                </a:moveTo>
                <a:lnTo>
                  <a:pt x="1721618" y="0"/>
                </a:lnTo>
                <a:lnTo>
                  <a:pt x="1721618" y="486357"/>
                </a:lnTo>
                <a:lnTo>
                  <a:pt x="0" y="4863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true" rot="10226635">
            <a:off x="6961117" y="6257751"/>
            <a:ext cx="1721618" cy="486357"/>
          </a:xfrm>
          <a:custGeom>
            <a:avLst/>
            <a:gdLst/>
            <a:ahLst/>
            <a:cxnLst/>
            <a:rect r="r" b="b" t="t" l="l"/>
            <a:pathLst>
              <a:path h="486357" w="1721618">
                <a:moveTo>
                  <a:pt x="0" y="486357"/>
                </a:moveTo>
                <a:lnTo>
                  <a:pt x="1721618" y="486357"/>
                </a:lnTo>
                <a:lnTo>
                  <a:pt x="1721618" y="0"/>
                </a:lnTo>
                <a:lnTo>
                  <a:pt x="0" y="0"/>
                </a:lnTo>
                <a:lnTo>
                  <a:pt x="0" y="48635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5408008" y="-368448"/>
            <a:ext cx="2455053" cy="1397148"/>
          </a:xfrm>
          <a:custGeom>
            <a:avLst/>
            <a:gdLst/>
            <a:ahLst/>
            <a:cxnLst/>
            <a:rect r="r" b="b" t="t" l="l"/>
            <a:pathLst>
              <a:path h="1397148" w="2455053">
                <a:moveTo>
                  <a:pt x="0" y="0"/>
                </a:moveTo>
                <a:lnTo>
                  <a:pt x="2455053" y="0"/>
                </a:lnTo>
                <a:lnTo>
                  <a:pt x="2455053" y="1397148"/>
                </a:lnTo>
                <a:lnTo>
                  <a:pt x="0" y="1397148"/>
                </a:lnTo>
                <a:lnTo>
                  <a:pt x="0" y="0"/>
                </a:lnTo>
                <a:close/>
              </a:path>
            </a:pathLst>
          </a:custGeom>
          <a:blipFill>
            <a:blip r:embed="rId8">
              <a:alphaModFix amt="54000"/>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787125" y="190229"/>
            <a:ext cx="1574250" cy="895891"/>
          </a:xfrm>
          <a:custGeom>
            <a:avLst/>
            <a:gdLst/>
            <a:ahLst/>
            <a:cxnLst/>
            <a:rect r="r" b="b" t="t" l="l"/>
            <a:pathLst>
              <a:path h="895891" w="1574250">
                <a:moveTo>
                  <a:pt x="0" y="0"/>
                </a:moveTo>
                <a:lnTo>
                  <a:pt x="1574250" y="0"/>
                </a:lnTo>
                <a:lnTo>
                  <a:pt x="1574250" y="895892"/>
                </a:lnTo>
                <a:lnTo>
                  <a:pt x="0" y="895892"/>
                </a:lnTo>
                <a:lnTo>
                  <a:pt x="0" y="0"/>
                </a:lnTo>
                <a:close/>
              </a:path>
            </a:pathLst>
          </a:custGeom>
          <a:blipFill>
            <a:blip r:embed="rId8">
              <a:alphaModFix amt="54000"/>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533479" y="2231313"/>
            <a:ext cx="4394817" cy="537845"/>
          </a:xfrm>
          <a:prstGeom prst="rect">
            <a:avLst/>
          </a:prstGeom>
        </p:spPr>
        <p:txBody>
          <a:bodyPr anchor="t" rtlCol="false" tIns="0" lIns="0" bIns="0" rIns="0">
            <a:spAutoFit/>
          </a:bodyPr>
          <a:lstStyle/>
          <a:p>
            <a:pPr algn="just">
              <a:lnSpc>
                <a:spcPts val="4480"/>
              </a:lnSpc>
            </a:pPr>
            <a:r>
              <a:rPr lang="en-US" sz="3200">
                <a:solidFill>
                  <a:srgbClr val="FFFFFF"/>
                </a:solidFill>
                <a:latin typeface="Fredoka"/>
                <a:ea typeface="Fredoka"/>
                <a:cs typeface="Fredoka"/>
                <a:sym typeface="Fredoka"/>
              </a:rPr>
              <a:t>Harjot Kaur </a:t>
            </a:r>
          </a:p>
        </p:txBody>
      </p:sp>
      <p:sp>
        <p:nvSpPr>
          <p:cNvPr name="TextBox 17" id="17"/>
          <p:cNvSpPr txBox="true"/>
          <p:nvPr/>
        </p:nvSpPr>
        <p:spPr>
          <a:xfrm rot="0">
            <a:off x="533479" y="6412230"/>
            <a:ext cx="4394817" cy="537845"/>
          </a:xfrm>
          <a:prstGeom prst="rect">
            <a:avLst/>
          </a:prstGeom>
        </p:spPr>
        <p:txBody>
          <a:bodyPr anchor="t" rtlCol="false" tIns="0" lIns="0" bIns="0" rIns="0">
            <a:spAutoFit/>
          </a:bodyPr>
          <a:lstStyle/>
          <a:p>
            <a:pPr algn="just">
              <a:lnSpc>
                <a:spcPts val="4480"/>
              </a:lnSpc>
            </a:pPr>
            <a:r>
              <a:rPr lang="en-US" sz="3200">
                <a:solidFill>
                  <a:srgbClr val="FFFFFF"/>
                </a:solidFill>
                <a:latin typeface="Fredoka"/>
                <a:ea typeface="Fredoka"/>
                <a:cs typeface="Fredoka"/>
                <a:sym typeface="Fredoka"/>
              </a:rPr>
              <a:t>Gursahaj Singh </a:t>
            </a:r>
          </a:p>
        </p:txBody>
      </p:sp>
      <p:sp>
        <p:nvSpPr>
          <p:cNvPr name="TextBox 18" id="18"/>
          <p:cNvSpPr txBox="true"/>
          <p:nvPr/>
        </p:nvSpPr>
        <p:spPr>
          <a:xfrm rot="0">
            <a:off x="14438126" y="2094865"/>
            <a:ext cx="4394817" cy="537845"/>
          </a:xfrm>
          <a:prstGeom prst="rect">
            <a:avLst/>
          </a:prstGeom>
        </p:spPr>
        <p:txBody>
          <a:bodyPr anchor="t" rtlCol="false" tIns="0" lIns="0" bIns="0" rIns="0">
            <a:spAutoFit/>
          </a:bodyPr>
          <a:lstStyle/>
          <a:p>
            <a:pPr algn="just">
              <a:lnSpc>
                <a:spcPts val="4480"/>
              </a:lnSpc>
            </a:pPr>
            <a:r>
              <a:rPr lang="en-US" sz="3200">
                <a:solidFill>
                  <a:srgbClr val="FFFFFF"/>
                </a:solidFill>
                <a:latin typeface="Fredoka"/>
                <a:ea typeface="Fredoka"/>
                <a:cs typeface="Fredoka"/>
                <a:sym typeface="Fredoka"/>
              </a:rPr>
              <a:t>Gurnoor Dhaliwal </a:t>
            </a:r>
          </a:p>
        </p:txBody>
      </p:sp>
      <p:sp>
        <p:nvSpPr>
          <p:cNvPr name="TextBox 19" id="19"/>
          <p:cNvSpPr txBox="true"/>
          <p:nvPr/>
        </p:nvSpPr>
        <p:spPr>
          <a:xfrm rot="0">
            <a:off x="15408008" y="6542258"/>
            <a:ext cx="4394817" cy="537845"/>
          </a:xfrm>
          <a:prstGeom prst="rect">
            <a:avLst/>
          </a:prstGeom>
        </p:spPr>
        <p:txBody>
          <a:bodyPr anchor="t" rtlCol="false" tIns="0" lIns="0" bIns="0" rIns="0">
            <a:spAutoFit/>
          </a:bodyPr>
          <a:lstStyle/>
          <a:p>
            <a:pPr algn="just">
              <a:lnSpc>
                <a:spcPts val="4480"/>
              </a:lnSpc>
            </a:pPr>
            <a:r>
              <a:rPr lang="en-US" sz="3200">
                <a:solidFill>
                  <a:srgbClr val="FFFFFF"/>
                </a:solidFill>
                <a:latin typeface="Fredoka"/>
                <a:ea typeface="Fredoka"/>
                <a:cs typeface="Fredoka"/>
                <a:sym typeface="Fredoka"/>
              </a:rPr>
              <a:t>Akshit Garg </a:t>
            </a:r>
          </a:p>
        </p:txBody>
      </p:sp>
      <p:sp>
        <p:nvSpPr>
          <p:cNvPr name="TextBox 20" id="20"/>
          <p:cNvSpPr txBox="true"/>
          <p:nvPr/>
        </p:nvSpPr>
        <p:spPr>
          <a:xfrm rot="0">
            <a:off x="9976279" y="2801620"/>
            <a:ext cx="7909185" cy="3041650"/>
          </a:xfrm>
          <a:prstGeom prst="rect">
            <a:avLst/>
          </a:prstGeom>
        </p:spPr>
        <p:txBody>
          <a:bodyPr anchor="t" rtlCol="false" tIns="0" lIns="0" bIns="0" rIns="0">
            <a:spAutoFit/>
          </a:bodyPr>
          <a:lstStyle/>
          <a:p>
            <a:pPr algn="r">
              <a:lnSpc>
                <a:spcPts val="3499"/>
              </a:lnSpc>
              <a:spcBef>
                <a:spcPct val="0"/>
              </a:spcBef>
            </a:pPr>
            <a:r>
              <a:rPr lang="en-US" sz="2499">
                <a:solidFill>
                  <a:srgbClr val="FFFFFF"/>
                </a:solidFill>
                <a:latin typeface="Montserrat"/>
                <a:ea typeface="Montserrat"/>
                <a:cs typeface="Montserrat"/>
                <a:sym typeface="Montserrat"/>
              </a:rPr>
              <a:t>The About Us and Chatbot section is built using React.js, integrating OpenAI’s API to enable dynamic and intelligent user interactions. Event handling is used to manage user inputs and chatbot responses, while conditional rendering and mapping efficiently display conversation threads and UI elements. </a:t>
            </a:r>
          </a:p>
        </p:txBody>
      </p:sp>
      <p:sp>
        <p:nvSpPr>
          <p:cNvPr name="TextBox 21" id="21"/>
          <p:cNvSpPr txBox="true"/>
          <p:nvPr/>
        </p:nvSpPr>
        <p:spPr>
          <a:xfrm rot="0">
            <a:off x="533479" y="2817774"/>
            <a:ext cx="9442800" cy="2603500"/>
          </a:xfrm>
          <a:prstGeom prst="rect">
            <a:avLst/>
          </a:prstGeom>
        </p:spPr>
        <p:txBody>
          <a:bodyPr anchor="t" rtlCol="false" tIns="0" lIns="0" bIns="0" rIns="0">
            <a:spAutoFit/>
          </a:bodyPr>
          <a:lstStyle/>
          <a:p>
            <a:pPr algn="l">
              <a:lnSpc>
                <a:spcPts val="3499"/>
              </a:lnSpc>
              <a:spcBef>
                <a:spcPct val="0"/>
              </a:spcBef>
            </a:pPr>
            <a:r>
              <a:rPr lang="en-US" sz="2499">
                <a:solidFill>
                  <a:srgbClr val="FFFFFF"/>
                </a:solidFill>
                <a:latin typeface="Montserrat"/>
                <a:ea typeface="Montserrat"/>
                <a:cs typeface="Montserrat"/>
                <a:sym typeface="Montserrat"/>
              </a:rPr>
              <a:t>The Login and Sign-Up functionality is built using React for the frontend, where user-friendly forms are created with client-side validations to ensure proper input formats, the data is sent to a backend server that connects to a MySQL database. There, server-side validations are performed for added security, and user information is either verified </a:t>
            </a:r>
          </a:p>
        </p:txBody>
      </p:sp>
      <p:sp>
        <p:nvSpPr>
          <p:cNvPr name="TextBox 22" id="22"/>
          <p:cNvSpPr txBox="true"/>
          <p:nvPr/>
        </p:nvSpPr>
        <p:spPr>
          <a:xfrm rot="0">
            <a:off x="533479" y="6997700"/>
            <a:ext cx="8711160" cy="3041650"/>
          </a:xfrm>
          <a:prstGeom prst="rect">
            <a:avLst/>
          </a:prstGeom>
        </p:spPr>
        <p:txBody>
          <a:bodyPr anchor="t" rtlCol="false" tIns="0" lIns="0" bIns="0" rIns="0">
            <a:spAutoFit/>
          </a:bodyPr>
          <a:lstStyle/>
          <a:p>
            <a:pPr algn="l">
              <a:lnSpc>
                <a:spcPts val="3499"/>
              </a:lnSpc>
              <a:spcBef>
                <a:spcPct val="0"/>
              </a:spcBef>
            </a:pPr>
            <a:r>
              <a:rPr lang="en-US" sz="2499">
                <a:solidFill>
                  <a:srgbClr val="FFFFFF"/>
                </a:solidFill>
                <a:latin typeface="Montserrat"/>
                <a:ea typeface="Montserrat"/>
                <a:cs typeface="Montserrat"/>
                <a:sym typeface="Montserrat"/>
              </a:rPr>
              <a:t>The subscription newsletter feature allows users to enter their email addresses to receive regular updates and content. Built with a simple frontend form, it includes email validation to ensure correct formatting before submission. Their email is securely sent to the backend and stored in a MySQL database for future mail dispatch.</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85EA3"/>
        </a:solidFill>
      </p:bgPr>
    </p:bg>
    <p:spTree>
      <p:nvGrpSpPr>
        <p:cNvPr id="1" name=""/>
        <p:cNvGrpSpPr/>
        <p:nvPr/>
      </p:nvGrpSpPr>
      <p:grpSpPr>
        <a:xfrm>
          <a:off x="0" y="0"/>
          <a:ext cx="0" cy="0"/>
          <a:chOff x="0" y="0"/>
          <a:chExt cx="0" cy="0"/>
        </a:xfrm>
      </p:grpSpPr>
      <p:sp>
        <p:nvSpPr>
          <p:cNvPr name="Freeform 2" id="2"/>
          <p:cNvSpPr/>
          <p:nvPr/>
        </p:nvSpPr>
        <p:spPr>
          <a:xfrm flipH="false" flipV="false" rot="0">
            <a:off x="4272750" y="-1185886"/>
            <a:ext cx="17240730" cy="14607600"/>
          </a:xfrm>
          <a:custGeom>
            <a:avLst/>
            <a:gdLst/>
            <a:ahLst/>
            <a:cxnLst/>
            <a:rect r="r" b="b" t="t" l="l"/>
            <a:pathLst>
              <a:path h="14607600" w="17240730">
                <a:moveTo>
                  <a:pt x="0" y="0"/>
                </a:moveTo>
                <a:lnTo>
                  <a:pt x="17240730" y="0"/>
                </a:lnTo>
                <a:lnTo>
                  <a:pt x="17240730" y="14607600"/>
                </a:lnTo>
                <a:lnTo>
                  <a:pt x="0" y="14607600"/>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022137">
            <a:off x="3114542" y="536167"/>
            <a:ext cx="16723353" cy="12071220"/>
          </a:xfrm>
          <a:custGeom>
            <a:avLst/>
            <a:gdLst/>
            <a:ahLst/>
            <a:cxnLst/>
            <a:rect r="r" b="b" t="t" l="l"/>
            <a:pathLst>
              <a:path h="12071220" w="16723353">
                <a:moveTo>
                  <a:pt x="0" y="0"/>
                </a:moveTo>
                <a:lnTo>
                  <a:pt x="16723353" y="0"/>
                </a:lnTo>
                <a:lnTo>
                  <a:pt x="16723353" y="12071220"/>
                </a:lnTo>
                <a:lnTo>
                  <a:pt x="0" y="12071220"/>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2146248"/>
            <a:ext cx="5968328" cy="8283627"/>
          </a:xfrm>
          <a:custGeom>
            <a:avLst/>
            <a:gdLst/>
            <a:ahLst/>
            <a:cxnLst/>
            <a:rect r="r" b="b" t="t" l="l"/>
            <a:pathLst>
              <a:path h="8283627" w="5968328">
                <a:moveTo>
                  <a:pt x="0" y="0"/>
                </a:moveTo>
                <a:lnTo>
                  <a:pt x="5968328" y="0"/>
                </a:lnTo>
                <a:lnTo>
                  <a:pt x="5968328" y="8283627"/>
                </a:lnTo>
                <a:lnTo>
                  <a:pt x="0" y="8283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7757181" y="5626142"/>
            <a:ext cx="945635" cy="945635"/>
          </a:xfrm>
          <a:custGeom>
            <a:avLst/>
            <a:gdLst/>
            <a:ahLst/>
            <a:cxnLst/>
            <a:rect r="r" b="b" t="t" l="l"/>
            <a:pathLst>
              <a:path h="945635" w="945635">
                <a:moveTo>
                  <a:pt x="0" y="0"/>
                </a:moveTo>
                <a:lnTo>
                  <a:pt x="945635" y="0"/>
                </a:lnTo>
                <a:lnTo>
                  <a:pt x="945635" y="945635"/>
                </a:lnTo>
                <a:lnTo>
                  <a:pt x="0" y="9456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7757181" y="6738676"/>
            <a:ext cx="945635" cy="945635"/>
          </a:xfrm>
          <a:custGeom>
            <a:avLst/>
            <a:gdLst/>
            <a:ahLst/>
            <a:cxnLst/>
            <a:rect r="r" b="b" t="t" l="l"/>
            <a:pathLst>
              <a:path h="945635" w="945635">
                <a:moveTo>
                  <a:pt x="0" y="0"/>
                </a:moveTo>
                <a:lnTo>
                  <a:pt x="945635" y="0"/>
                </a:lnTo>
                <a:lnTo>
                  <a:pt x="945635" y="945635"/>
                </a:lnTo>
                <a:lnTo>
                  <a:pt x="0" y="94563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7762380" y="7724621"/>
            <a:ext cx="945635" cy="945635"/>
          </a:xfrm>
          <a:custGeom>
            <a:avLst/>
            <a:gdLst/>
            <a:ahLst/>
            <a:cxnLst/>
            <a:rect r="r" b="b" t="t" l="l"/>
            <a:pathLst>
              <a:path h="945635" w="945635">
                <a:moveTo>
                  <a:pt x="0" y="0"/>
                </a:moveTo>
                <a:lnTo>
                  <a:pt x="945635" y="0"/>
                </a:lnTo>
                <a:lnTo>
                  <a:pt x="945635" y="945635"/>
                </a:lnTo>
                <a:lnTo>
                  <a:pt x="0" y="94563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7577133" y="2913486"/>
            <a:ext cx="9238930" cy="1335405"/>
          </a:xfrm>
          <a:prstGeom prst="rect">
            <a:avLst/>
          </a:prstGeom>
        </p:spPr>
        <p:txBody>
          <a:bodyPr anchor="t" rtlCol="false" tIns="0" lIns="0" bIns="0" rIns="0">
            <a:spAutoFit/>
          </a:bodyPr>
          <a:lstStyle/>
          <a:p>
            <a:pPr algn="r">
              <a:lnSpc>
                <a:spcPts val="10919"/>
              </a:lnSpc>
            </a:pPr>
            <a:r>
              <a:rPr lang="en-US" sz="7800">
                <a:solidFill>
                  <a:srgbClr val="FFFFFF"/>
                </a:solidFill>
                <a:latin typeface="Fredoka"/>
                <a:ea typeface="Fredoka"/>
                <a:cs typeface="Fredoka"/>
                <a:sym typeface="Fredoka"/>
              </a:rPr>
              <a:t>Contact Us</a:t>
            </a:r>
          </a:p>
        </p:txBody>
      </p:sp>
      <p:sp>
        <p:nvSpPr>
          <p:cNvPr name="TextBox 9" id="9"/>
          <p:cNvSpPr txBox="true"/>
          <p:nvPr/>
        </p:nvSpPr>
        <p:spPr>
          <a:xfrm rot="0">
            <a:off x="9669610" y="5677435"/>
            <a:ext cx="7146452" cy="766847"/>
          </a:xfrm>
          <a:prstGeom prst="rect">
            <a:avLst/>
          </a:prstGeom>
        </p:spPr>
        <p:txBody>
          <a:bodyPr anchor="t" rtlCol="false" tIns="0" lIns="0" bIns="0" rIns="0">
            <a:spAutoFit/>
          </a:bodyPr>
          <a:lstStyle/>
          <a:p>
            <a:pPr algn="r">
              <a:lnSpc>
                <a:spcPts val="6369"/>
              </a:lnSpc>
            </a:pPr>
            <a:r>
              <a:rPr lang="en-US" sz="4549" b="true">
                <a:solidFill>
                  <a:srgbClr val="FFFFFF"/>
                </a:solidFill>
                <a:latin typeface="Montserrat Semi-Bold"/>
                <a:ea typeface="Montserrat Semi-Bold"/>
                <a:cs typeface="Montserrat Semi-Bold"/>
                <a:sym typeface="Montserrat Semi-Bold"/>
              </a:rPr>
              <a:t>9729829416</a:t>
            </a:r>
          </a:p>
        </p:txBody>
      </p:sp>
      <p:sp>
        <p:nvSpPr>
          <p:cNvPr name="TextBox 10" id="10"/>
          <p:cNvSpPr txBox="true"/>
          <p:nvPr/>
        </p:nvSpPr>
        <p:spPr>
          <a:xfrm rot="0">
            <a:off x="8853102" y="6872402"/>
            <a:ext cx="8080025" cy="594726"/>
          </a:xfrm>
          <a:prstGeom prst="rect">
            <a:avLst/>
          </a:prstGeom>
        </p:spPr>
        <p:txBody>
          <a:bodyPr anchor="t" rtlCol="false" tIns="0" lIns="0" bIns="0" rIns="0">
            <a:spAutoFit/>
          </a:bodyPr>
          <a:lstStyle/>
          <a:p>
            <a:pPr algn="r">
              <a:lnSpc>
                <a:spcPts val="4549"/>
              </a:lnSpc>
            </a:pPr>
            <a:r>
              <a:rPr lang="en-US" sz="4549" b="true">
                <a:solidFill>
                  <a:srgbClr val="FFFFFF"/>
                </a:solidFill>
                <a:latin typeface="Montserrat Semi-Bold"/>
                <a:ea typeface="Montserrat Semi-Bold"/>
                <a:cs typeface="Montserrat Semi-Bold"/>
                <a:sym typeface="Montserrat Semi-Bold"/>
              </a:rPr>
              <a:t>simplywell@gmail.com</a:t>
            </a:r>
          </a:p>
        </p:txBody>
      </p:sp>
      <p:sp>
        <p:nvSpPr>
          <p:cNvPr name="TextBox 11" id="11"/>
          <p:cNvSpPr txBox="true"/>
          <p:nvPr/>
        </p:nvSpPr>
        <p:spPr>
          <a:xfrm rot="0">
            <a:off x="9314911" y="7895752"/>
            <a:ext cx="7618216" cy="594726"/>
          </a:xfrm>
          <a:prstGeom prst="rect">
            <a:avLst/>
          </a:prstGeom>
        </p:spPr>
        <p:txBody>
          <a:bodyPr anchor="t" rtlCol="false" tIns="0" lIns="0" bIns="0" rIns="0">
            <a:spAutoFit/>
          </a:bodyPr>
          <a:lstStyle/>
          <a:p>
            <a:pPr algn="r">
              <a:lnSpc>
                <a:spcPts val="4549"/>
              </a:lnSpc>
            </a:pPr>
            <a:r>
              <a:rPr lang="en-US" sz="4549" b="true">
                <a:solidFill>
                  <a:srgbClr val="FFFFFF"/>
                </a:solidFill>
                <a:latin typeface="Montserrat Semi-Bold"/>
                <a:ea typeface="Montserrat Semi-Bold"/>
                <a:cs typeface="Montserrat Semi-Bold"/>
                <a:sym typeface="Montserrat Semi-Bold"/>
              </a:rPr>
              <a:t>www.simplywell.com</a:t>
            </a:r>
          </a:p>
        </p:txBody>
      </p:sp>
      <p:sp>
        <p:nvSpPr>
          <p:cNvPr name="Freeform 12" id="12"/>
          <p:cNvSpPr/>
          <p:nvPr/>
        </p:nvSpPr>
        <p:spPr>
          <a:xfrm flipH="false" flipV="false" rot="0">
            <a:off x="6179889" y="1578327"/>
            <a:ext cx="1397243" cy="1135842"/>
          </a:xfrm>
          <a:custGeom>
            <a:avLst/>
            <a:gdLst/>
            <a:ahLst/>
            <a:cxnLst/>
            <a:rect r="r" b="b" t="t" l="l"/>
            <a:pathLst>
              <a:path h="1135842" w="1397243">
                <a:moveTo>
                  <a:pt x="0" y="0"/>
                </a:moveTo>
                <a:lnTo>
                  <a:pt x="1397244" y="0"/>
                </a:lnTo>
                <a:lnTo>
                  <a:pt x="1397244" y="1135842"/>
                </a:lnTo>
                <a:lnTo>
                  <a:pt x="0" y="113584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7060474" y="0"/>
            <a:ext cx="2455053" cy="1397148"/>
          </a:xfrm>
          <a:custGeom>
            <a:avLst/>
            <a:gdLst/>
            <a:ahLst/>
            <a:cxnLst/>
            <a:rect r="r" b="b" t="t" l="l"/>
            <a:pathLst>
              <a:path h="1397148" w="2455053">
                <a:moveTo>
                  <a:pt x="0" y="0"/>
                </a:moveTo>
                <a:lnTo>
                  <a:pt x="2455052" y="0"/>
                </a:lnTo>
                <a:lnTo>
                  <a:pt x="2455052" y="1397148"/>
                </a:lnTo>
                <a:lnTo>
                  <a:pt x="0" y="1397148"/>
                </a:lnTo>
                <a:lnTo>
                  <a:pt x="0" y="0"/>
                </a:lnTo>
                <a:close/>
              </a:path>
            </a:pathLst>
          </a:custGeom>
          <a:blipFill>
            <a:blip r:embed="rId16">
              <a:alphaModFix amt="54000"/>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false" flipV="false" rot="0">
            <a:off x="-481429" y="2367312"/>
            <a:ext cx="2455053" cy="1397148"/>
          </a:xfrm>
          <a:custGeom>
            <a:avLst/>
            <a:gdLst/>
            <a:ahLst/>
            <a:cxnLst/>
            <a:rect r="r" b="b" t="t" l="l"/>
            <a:pathLst>
              <a:path h="1397148" w="2455053">
                <a:moveTo>
                  <a:pt x="0" y="0"/>
                </a:moveTo>
                <a:lnTo>
                  <a:pt x="2455052" y="0"/>
                </a:lnTo>
                <a:lnTo>
                  <a:pt x="2455052" y="1397148"/>
                </a:lnTo>
                <a:lnTo>
                  <a:pt x="0" y="1397148"/>
                </a:lnTo>
                <a:lnTo>
                  <a:pt x="0" y="0"/>
                </a:lnTo>
                <a:close/>
              </a:path>
            </a:pathLst>
          </a:custGeom>
          <a:blipFill>
            <a:blip r:embed="rId16">
              <a:alphaModFix amt="54000"/>
              <a:extLst>
                <a:ext uri="{96DAC541-7B7A-43D3-8B79-37D633B846F1}">
                  <asvg:svgBlip xmlns:asvg="http://schemas.microsoft.com/office/drawing/2016/SVG/main" r:embed="rId17"/>
                </a:ext>
              </a:extLst>
            </a:blip>
            <a:stretch>
              <a:fillRect l="0" t="0" r="0" b="0"/>
            </a:stretch>
          </a:blipFill>
        </p:spPr>
      </p:sp>
      <p:sp>
        <p:nvSpPr>
          <p:cNvPr name="Freeform 15" id="15"/>
          <p:cNvSpPr/>
          <p:nvPr/>
        </p:nvSpPr>
        <p:spPr>
          <a:xfrm flipH="false" flipV="false" rot="0">
            <a:off x="1973623" y="698574"/>
            <a:ext cx="1227526" cy="698574"/>
          </a:xfrm>
          <a:custGeom>
            <a:avLst/>
            <a:gdLst/>
            <a:ahLst/>
            <a:cxnLst/>
            <a:rect r="r" b="b" t="t" l="l"/>
            <a:pathLst>
              <a:path h="698574" w="1227526">
                <a:moveTo>
                  <a:pt x="0" y="0"/>
                </a:moveTo>
                <a:lnTo>
                  <a:pt x="1227526" y="0"/>
                </a:lnTo>
                <a:lnTo>
                  <a:pt x="1227526" y="698574"/>
                </a:lnTo>
                <a:lnTo>
                  <a:pt x="0" y="698574"/>
                </a:lnTo>
                <a:lnTo>
                  <a:pt x="0" y="0"/>
                </a:lnTo>
                <a:close/>
              </a:path>
            </a:pathLst>
          </a:custGeom>
          <a:blipFill>
            <a:blip r:embed="rId16">
              <a:alphaModFix amt="54000"/>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385EA3"/>
        </a:solidFill>
      </p:bgPr>
    </p:bg>
    <p:spTree>
      <p:nvGrpSpPr>
        <p:cNvPr id="1" name=""/>
        <p:cNvGrpSpPr/>
        <p:nvPr/>
      </p:nvGrpSpPr>
      <p:grpSpPr>
        <a:xfrm>
          <a:off x="0" y="0"/>
          <a:ext cx="0" cy="0"/>
          <a:chOff x="0" y="0"/>
          <a:chExt cx="0" cy="0"/>
        </a:xfrm>
      </p:grpSpPr>
      <p:sp>
        <p:nvSpPr>
          <p:cNvPr name="Freeform 2" id="2"/>
          <p:cNvSpPr/>
          <p:nvPr/>
        </p:nvSpPr>
        <p:spPr>
          <a:xfrm flipH="false" flipV="false" rot="-2700000">
            <a:off x="-1655213" y="-695980"/>
            <a:ext cx="12808520" cy="10852310"/>
          </a:xfrm>
          <a:custGeom>
            <a:avLst/>
            <a:gdLst/>
            <a:ahLst/>
            <a:cxnLst/>
            <a:rect r="r" b="b" t="t" l="l"/>
            <a:pathLst>
              <a:path h="10852310" w="12808520">
                <a:moveTo>
                  <a:pt x="0" y="0"/>
                </a:moveTo>
                <a:lnTo>
                  <a:pt x="12808520" y="0"/>
                </a:lnTo>
                <a:lnTo>
                  <a:pt x="12808520" y="10852310"/>
                </a:lnTo>
                <a:lnTo>
                  <a:pt x="0" y="10852310"/>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727506">
            <a:off x="-3670274" y="-3072317"/>
            <a:ext cx="16838642" cy="12154438"/>
          </a:xfrm>
          <a:custGeom>
            <a:avLst/>
            <a:gdLst/>
            <a:ahLst/>
            <a:cxnLst/>
            <a:rect r="r" b="b" t="t" l="l"/>
            <a:pathLst>
              <a:path h="12154438" w="16838642">
                <a:moveTo>
                  <a:pt x="0" y="0"/>
                </a:moveTo>
                <a:lnTo>
                  <a:pt x="16838642" y="0"/>
                </a:lnTo>
                <a:lnTo>
                  <a:pt x="16838642" y="12154438"/>
                </a:lnTo>
                <a:lnTo>
                  <a:pt x="0" y="12154438"/>
                </a:lnTo>
                <a:lnTo>
                  <a:pt x="0" y="0"/>
                </a:lnTo>
                <a:close/>
              </a:path>
            </a:pathLst>
          </a:custGeom>
          <a:blipFill>
            <a:blip r:embed="rId4">
              <a:alphaModFix amt="35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144000" y="610644"/>
            <a:ext cx="9144000" cy="9676356"/>
          </a:xfrm>
          <a:custGeom>
            <a:avLst/>
            <a:gdLst/>
            <a:ahLst/>
            <a:cxnLst/>
            <a:rect r="r" b="b" t="t" l="l"/>
            <a:pathLst>
              <a:path h="9676356" w="9144000">
                <a:moveTo>
                  <a:pt x="0" y="0"/>
                </a:moveTo>
                <a:lnTo>
                  <a:pt x="9144000" y="0"/>
                </a:lnTo>
                <a:lnTo>
                  <a:pt x="9144000" y="9676356"/>
                </a:lnTo>
                <a:lnTo>
                  <a:pt x="0" y="96763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520009" y="2834279"/>
            <a:ext cx="8725954" cy="4096592"/>
          </a:xfrm>
          <a:prstGeom prst="rect">
            <a:avLst/>
          </a:prstGeom>
        </p:spPr>
        <p:txBody>
          <a:bodyPr anchor="t" rtlCol="false" tIns="0" lIns="0" bIns="0" rIns="0">
            <a:spAutoFit/>
          </a:bodyPr>
          <a:lstStyle/>
          <a:p>
            <a:pPr algn="l">
              <a:lnSpc>
                <a:spcPts val="15828"/>
              </a:lnSpc>
            </a:pPr>
            <a:r>
              <a:rPr lang="en-US" sz="15828">
                <a:solidFill>
                  <a:srgbClr val="FFFFFF"/>
                </a:solidFill>
                <a:latin typeface="Fredoka"/>
                <a:ea typeface="Fredoka"/>
                <a:cs typeface="Fredoka"/>
                <a:sym typeface="Fredoka"/>
              </a:rPr>
              <a:t>THANK</a:t>
            </a:r>
          </a:p>
          <a:p>
            <a:pPr algn="l">
              <a:lnSpc>
                <a:spcPts val="15828"/>
              </a:lnSpc>
            </a:pPr>
            <a:r>
              <a:rPr lang="en-US" sz="15828">
                <a:solidFill>
                  <a:srgbClr val="FFFFFF"/>
                </a:solidFill>
                <a:latin typeface="Fredoka"/>
                <a:ea typeface="Fredoka"/>
                <a:cs typeface="Fredoka"/>
                <a:sym typeface="Fredoka"/>
              </a:rPr>
              <a:t>YOU</a:t>
            </a:r>
          </a:p>
        </p:txBody>
      </p:sp>
      <p:sp>
        <p:nvSpPr>
          <p:cNvPr name="Freeform 6" id="6"/>
          <p:cNvSpPr/>
          <p:nvPr/>
        </p:nvSpPr>
        <p:spPr>
          <a:xfrm flipH="false" flipV="false" rot="0">
            <a:off x="6681575" y="4880901"/>
            <a:ext cx="1874050" cy="1523446"/>
          </a:xfrm>
          <a:custGeom>
            <a:avLst/>
            <a:gdLst/>
            <a:ahLst/>
            <a:cxnLst/>
            <a:rect r="r" b="b" t="t" l="l"/>
            <a:pathLst>
              <a:path h="1523446" w="1874050">
                <a:moveTo>
                  <a:pt x="0" y="0"/>
                </a:moveTo>
                <a:lnTo>
                  <a:pt x="1874050" y="0"/>
                </a:lnTo>
                <a:lnTo>
                  <a:pt x="1874050" y="1523446"/>
                </a:lnTo>
                <a:lnTo>
                  <a:pt x="0" y="15234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3521520" y="8559726"/>
            <a:ext cx="2455053" cy="1397148"/>
          </a:xfrm>
          <a:custGeom>
            <a:avLst/>
            <a:gdLst/>
            <a:ahLst/>
            <a:cxnLst/>
            <a:rect r="r" b="b" t="t" l="l"/>
            <a:pathLst>
              <a:path h="1397148" w="2455053">
                <a:moveTo>
                  <a:pt x="0" y="0"/>
                </a:moveTo>
                <a:lnTo>
                  <a:pt x="2455053" y="0"/>
                </a:lnTo>
                <a:lnTo>
                  <a:pt x="2455053" y="1397148"/>
                </a:lnTo>
                <a:lnTo>
                  <a:pt x="0" y="1397148"/>
                </a:lnTo>
                <a:lnTo>
                  <a:pt x="0" y="0"/>
                </a:lnTo>
                <a:close/>
              </a:path>
            </a:pathLst>
          </a:custGeom>
          <a:blipFill>
            <a:blip r:embed="rId10">
              <a:alphaModFix amt="5400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6698277" y="330126"/>
            <a:ext cx="2455053" cy="1397148"/>
          </a:xfrm>
          <a:custGeom>
            <a:avLst/>
            <a:gdLst/>
            <a:ahLst/>
            <a:cxnLst/>
            <a:rect r="r" b="b" t="t" l="l"/>
            <a:pathLst>
              <a:path h="1397148" w="2455053">
                <a:moveTo>
                  <a:pt x="0" y="0"/>
                </a:moveTo>
                <a:lnTo>
                  <a:pt x="2455052" y="0"/>
                </a:lnTo>
                <a:lnTo>
                  <a:pt x="2455052" y="1397148"/>
                </a:lnTo>
                <a:lnTo>
                  <a:pt x="0" y="1397148"/>
                </a:lnTo>
                <a:lnTo>
                  <a:pt x="0" y="0"/>
                </a:lnTo>
                <a:close/>
              </a:path>
            </a:pathLst>
          </a:custGeom>
          <a:blipFill>
            <a:blip r:embed="rId10">
              <a:alphaModFix amt="5400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false" flipV="false" rot="0">
            <a:off x="-844633" y="9423826"/>
            <a:ext cx="1873333" cy="1066097"/>
          </a:xfrm>
          <a:custGeom>
            <a:avLst/>
            <a:gdLst/>
            <a:ahLst/>
            <a:cxnLst/>
            <a:rect r="r" b="b" t="t" l="l"/>
            <a:pathLst>
              <a:path h="1066097" w="1873333">
                <a:moveTo>
                  <a:pt x="0" y="0"/>
                </a:moveTo>
                <a:lnTo>
                  <a:pt x="1873333" y="0"/>
                </a:lnTo>
                <a:lnTo>
                  <a:pt x="1873333" y="1066096"/>
                </a:lnTo>
                <a:lnTo>
                  <a:pt x="0" y="1066096"/>
                </a:lnTo>
                <a:lnTo>
                  <a:pt x="0" y="0"/>
                </a:lnTo>
                <a:close/>
              </a:path>
            </a:pathLst>
          </a:custGeom>
          <a:blipFill>
            <a:blip r:embed="rId10">
              <a:alphaModFix amt="5400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DAGgsFmyDVo</dc:identifier>
  <dcterms:modified xsi:type="dcterms:W3CDTF">2011-08-01T06:04:30Z</dcterms:modified>
  <cp:revision>1</cp:revision>
  <dc:title>Blue and White Illustrative Medical Healthcare Presentation</dc:title>
</cp:coreProperties>
</file>