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AB70-BE81-4AF3-9687-69BF272432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B427B6-33ED-4268-AEAC-BF19A5DC14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27862E-2D8F-42CA-B06B-BDB4953ACEE0}"/>
              </a:ext>
            </a:extLst>
          </p:cNvPr>
          <p:cNvSpPr>
            <a:spLocks noGrp="1"/>
          </p:cNvSpPr>
          <p:nvPr>
            <p:ph type="dt" sz="half" idx="10"/>
          </p:nvPr>
        </p:nvSpPr>
        <p:spPr/>
        <p:txBody>
          <a:bodyPr/>
          <a:lstStyle/>
          <a:p>
            <a:fld id="{C991000D-C276-4C15-B5A5-29DDA389D7F5}" type="datetimeFigureOut">
              <a:rPr lang="en-IN" smtClean="0"/>
              <a:t>25-09-2021</a:t>
            </a:fld>
            <a:endParaRPr lang="en-IN"/>
          </a:p>
        </p:txBody>
      </p:sp>
      <p:sp>
        <p:nvSpPr>
          <p:cNvPr id="5" name="Footer Placeholder 4">
            <a:extLst>
              <a:ext uri="{FF2B5EF4-FFF2-40B4-BE49-F238E27FC236}">
                <a16:creationId xmlns:a16="http://schemas.microsoft.com/office/drawing/2014/main" id="{AF5261E8-0041-4C85-B058-C74D5E253A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194C74-B771-484F-A8B9-F040EF30EC52}"/>
              </a:ext>
            </a:extLst>
          </p:cNvPr>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3587436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F5D3-759B-481F-8597-5FF65E8C94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ECDA70-E3A7-4FE6-A563-576CF4AE40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65FCFD-9082-4F65-939D-68A136AFF9AA}"/>
              </a:ext>
            </a:extLst>
          </p:cNvPr>
          <p:cNvSpPr>
            <a:spLocks noGrp="1"/>
          </p:cNvSpPr>
          <p:nvPr>
            <p:ph type="dt" sz="half" idx="10"/>
          </p:nvPr>
        </p:nvSpPr>
        <p:spPr/>
        <p:txBody>
          <a:bodyPr/>
          <a:lstStyle/>
          <a:p>
            <a:fld id="{C991000D-C276-4C15-B5A5-29DDA389D7F5}" type="datetimeFigureOut">
              <a:rPr lang="en-IN" smtClean="0"/>
              <a:t>25-09-2021</a:t>
            </a:fld>
            <a:endParaRPr lang="en-IN"/>
          </a:p>
        </p:txBody>
      </p:sp>
      <p:sp>
        <p:nvSpPr>
          <p:cNvPr id="5" name="Footer Placeholder 4">
            <a:extLst>
              <a:ext uri="{FF2B5EF4-FFF2-40B4-BE49-F238E27FC236}">
                <a16:creationId xmlns:a16="http://schemas.microsoft.com/office/drawing/2014/main" id="{6BF782D3-DD91-46BF-A754-9AC201BB28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D49C07-AB8C-46C6-B1C4-5CFC1B3731DA}"/>
              </a:ext>
            </a:extLst>
          </p:cNvPr>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3680545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5C6DB-1FB3-4BC6-8C3A-8C6563A1BA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14AA86-FABD-4493-BAFA-C6C407FDA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6C096-4AC4-468C-A849-3495EE6B18CD}"/>
              </a:ext>
            </a:extLst>
          </p:cNvPr>
          <p:cNvSpPr>
            <a:spLocks noGrp="1"/>
          </p:cNvSpPr>
          <p:nvPr>
            <p:ph type="dt" sz="half" idx="10"/>
          </p:nvPr>
        </p:nvSpPr>
        <p:spPr/>
        <p:txBody>
          <a:bodyPr/>
          <a:lstStyle/>
          <a:p>
            <a:fld id="{C991000D-C276-4C15-B5A5-29DDA389D7F5}" type="datetimeFigureOut">
              <a:rPr lang="en-IN" smtClean="0"/>
              <a:t>25-09-2021</a:t>
            </a:fld>
            <a:endParaRPr lang="en-IN"/>
          </a:p>
        </p:txBody>
      </p:sp>
      <p:sp>
        <p:nvSpPr>
          <p:cNvPr id="5" name="Footer Placeholder 4">
            <a:extLst>
              <a:ext uri="{FF2B5EF4-FFF2-40B4-BE49-F238E27FC236}">
                <a16:creationId xmlns:a16="http://schemas.microsoft.com/office/drawing/2014/main" id="{5DCD2690-18A4-4D84-AC52-72C12B067A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2EAD68-FFCC-4C83-A61F-D8A8D9327545}"/>
              </a:ext>
            </a:extLst>
          </p:cNvPr>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2961641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38A46-39EE-42C9-86A0-743F2F9500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FBD14E-0439-4031-BF4B-84DC48F94A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A97389-2F13-4F07-9960-1AF729480EBA}"/>
              </a:ext>
            </a:extLst>
          </p:cNvPr>
          <p:cNvSpPr>
            <a:spLocks noGrp="1"/>
          </p:cNvSpPr>
          <p:nvPr>
            <p:ph type="dt" sz="half" idx="10"/>
          </p:nvPr>
        </p:nvSpPr>
        <p:spPr/>
        <p:txBody>
          <a:bodyPr/>
          <a:lstStyle/>
          <a:p>
            <a:fld id="{C991000D-C276-4C15-B5A5-29DDA389D7F5}" type="datetimeFigureOut">
              <a:rPr lang="en-IN" smtClean="0"/>
              <a:t>25-09-2021</a:t>
            </a:fld>
            <a:endParaRPr lang="en-IN"/>
          </a:p>
        </p:txBody>
      </p:sp>
      <p:sp>
        <p:nvSpPr>
          <p:cNvPr id="5" name="Footer Placeholder 4">
            <a:extLst>
              <a:ext uri="{FF2B5EF4-FFF2-40B4-BE49-F238E27FC236}">
                <a16:creationId xmlns:a16="http://schemas.microsoft.com/office/drawing/2014/main" id="{0EDF8EA1-6D77-427D-BC6A-993488E731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113A4D-652E-48A2-9726-20F04908CD47}"/>
              </a:ext>
            </a:extLst>
          </p:cNvPr>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3736582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AAA5-DD82-46BB-B18D-75265609FC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3797ED-DC25-4B73-A920-2F9FF47D59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2EC89C-BD44-4BD6-B3A1-E50666842C3F}"/>
              </a:ext>
            </a:extLst>
          </p:cNvPr>
          <p:cNvSpPr>
            <a:spLocks noGrp="1"/>
          </p:cNvSpPr>
          <p:nvPr>
            <p:ph type="dt" sz="half" idx="10"/>
          </p:nvPr>
        </p:nvSpPr>
        <p:spPr/>
        <p:txBody>
          <a:bodyPr/>
          <a:lstStyle/>
          <a:p>
            <a:fld id="{C991000D-C276-4C15-B5A5-29DDA389D7F5}" type="datetimeFigureOut">
              <a:rPr lang="en-IN" smtClean="0"/>
              <a:t>25-09-2021</a:t>
            </a:fld>
            <a:endParaRPr lang="en-IN"/>
          </a:p>
        </p:txBody>
      </p:sp>
      <p:sp>
        <p:nvSpPr>
          <p:cNvPr id="5" name="Footer Placeholder 4">
            <a:extLst>
              <a:ext uri="{FF2B5EF4-FFF2-40B4-BE49-F238E27FC236}">
                <a16:creationId xmlns:a16="http://schemas.microsoft.com/office/drawing/2014/main" id="{D9846FBD-1C5A-4617-B59C-264F087046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EAE80C-899B-477A-877C-E5EA17EB51A5}"/>
              </a:ext>
            </a:extLst>
          </p:cNvPr>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2838545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4778-22C1-46A4-B1E7-F452E3426E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37963A-5BF1-4B68-A520-506147480C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4B3754-F7E3-4319-A125-A823F3FBDA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1ACC64-DCE8-4697-9657-8F296CB03757}"/>
              </a:ext>
            </a:extLst>
          </p:cNvPr>
          <p:cNvSpPr>
            <a:spLocks noGrp="1"/>
          </p:cNvSpPr>
          <p:nvPr>
            <p:ph type="dt" sz="half" idx="10"/>
          </p:nvPr>
        </p:nvSpPr>
        <p:spPr/>
        <p:txBody>
          <a:bodyPr/>
          <a:lstStyle/>
          <a:p>
            <a:fld id="{C991000D-C276-4C15-B5A5-29DDA389D7F5}" type="datetimeFigureOut">
              <a:rPr lang="en-IN" smtClean="0"/>
              <a:t>25-09-2021</a:t>
            </a:fld>
            <a:endParaRPr lang="en-IN"/>
          </a:p>
        </p:txBody>
      </p:sp>
      <p:sp>
        <p:nvSpPr>
          <p:cNvPr id="6" name="Footer Placeholder 5">
            <a:extLst>
              <a:ext uri="{FF2B5EF4-FFF2-40B4-BE49-F238E27FC236}">
                <a16:creationId xmlns:a16="http://schemas.microsoft.com/office/drawing/2014/main" id="{D8BB08DF-3407-46F2-B21F-8B7FDD8391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D4F016-657F-4EEC-B500-B2AEE832EB3F}"/>
              </a:ext>
            </a:extLst>
          </p:cNvPr>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190957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2B5A-54D9-4657-9CAE-479DCF1D60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FA540B-780A-4D1D-B4AE-32688A1FD3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BD5330-052D-45EE-801B-B831E71FCA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26FC1B-45A2-41F7-8B12-E66D9C4B72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BDB4DF-A711-428A-BDD8-3FCA992C53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81A4D8-BD1A-4313-ACEA-CA8D723AD999}"/>
              </a:ext>
            </a:extLst>
          </p:cNvPr>
          <p:cNvSpPr>
            <a:spLocks noGrp="1"/>
          </p:cNvSpPr>
          <p:nvPr>
            <p:ph type="dt" sz="half" idx="10"/>
          </p:nvPr>
        </p:nvSpPr>
        <p:spPr/>
        <p:txBody>
          <a:bodyPr/>
          <a:lstStyle/>
          <a:p>
            <a:fld id="{C991000D-C276-4C15-B5A5-29DDA389D7F5}" type="datetimeFigureOut">
              <a:rPr lang="en-IN" smtClean="0"/>
              <a:t>25-09-2021</a:t>
            </a:fld>
            <a:endParaRPr lang="en-IN"/>
          </a:p>
        </p:txBody>
      </p:sp>
      <p:sp>
        <p:nvSpPr>
          <p:cNvPr id="8" name="Footer Placeholder 7">
            <a:extLst>
              <a:ext uri="{FF2B5EF4-FFF2-40B4-BE49-F238E27FC236}">
                <a16:creationId xmlns:a16="http://schemas.microsoft.com/office/drawing/2014/main" id="{E015DF1C-03A8-42AA-A413-9A407BDE8A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27A819-CBB2-4503-BA01-489F371BE394}"/>
              </a:ext>
            </a:extLst>
          </p:cNvPr>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129127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2597-1EB1-4B4D-984C-C2D1A90AD7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84228F-9C42-4B42-A07F-C39FE6B6F438}"/>
              </a:ext>
            </a:extLst>
          </p:cNvPr>
          <p:cNvSpPr>
            <a:spLocks noGrp="1"/>
          </p:cNvSpPr>
          <p:nvPr>
            <p:ph type="dt" sz="half" idx="10"/>
          </p:nvPr>
        </p:nvSpPr>
        <p:spPr/>
        <p:txBody>
          <a:bodyPr/>
          <a:lstStyle/>
          <a:p>
            <a:fld id="{C991000D-C276-4C15-B5A5-29DDA389D7F5}" type="datetimeFigureOut">
              <a:rPr lang="en-IN" smtClean="0"/>
              <a:t>25-09-2021</a:t>
            </a:fld>
            <a:endParaRPr lang="en-IN"/>
          </a:p>
        </p:txBody>
      </p:sp>
      <p:sp>
        <p:nvSpPr>
          <p:cNvPr id="4" name="Footer Placeholder 3">
            <a:extLst>
              <a:ext uri="{FF2B5EF4-FFF2-40B4-BE49-F238E27FC236}">
                <a16:creationId xmlns:a16="http://schemas.microsoft.com/office/drawing/2014/main" id="{13145B3C-DFD5-4C5D-B167-562EE54743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92ECE8-EF92-48F9-ABE9-5D6100DCA4E0}"/>
              </a:ext>
            </a:extLst>
          </p:cNvPr>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266037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295994-8299-41C0-9F77-53BEAD576E7C}"/>
              </a:ext>
            </a:extLst>
          </p:cNvPr>
          <p:cNvSpPr>
            <a:spLocks noGrp="1"/>
          </p:cNvSpPr>
          <p:nvPr>
            <p:ph type="dt" sz="half" idx="10"/>
          </p:nvPr>
        </p:nvSpPr>
        <p:spPr/>
        <p:txBody>
          <a:bodyPr/>
          <a:lstStyle/>
          <a:p>
            <a:fld id="{C991000D-C276-4C15-B5A5-29DDA389D7F5}" type="datetimeFigureOut">
              <a:rPr lang="en-IN" smtClean="0"/>
              <a:t>25-09-2021</a:t>
            </a:fld>
            <a:endParaRPr lang="en-IN"/>
          </a:p>
        </p:txBody>
      </p:sp>
      <p:sp>
        <p:nvSpPr>
          <p:cNvPr id="3" name="Footer Placeholder 2">
            <a:extLst>
              <a:ext uri="{FF2B5EF4-FFF2-40B4-BE49-F238E27FC236}">
                <a16:creationId xmlns:a16="http://schemas.microsoft.com/office/drawing/2014/main" id="{D16A96BB-D6B9-41C1-AAAD-03412FEDDE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28E164-7C87-4D50-B108-B244B858C914}"/>
              </a:ext>
            </a:extLst>
          </p:cNvPr>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153945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D541-2FA9-405A-96C8-491FA3A22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E25329-62D0-4DE2-B995-0735BD8201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765245-7867-4D08-B721-C393E4D74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D831FB-C8D4-4920-8891-52F600211854}"/>
              </a:ext>
            </a:extLst>
          </p:cNvPr>
          <p:cNvSpPr>
            <a:spLocks noGrp="1"/>
          </p:cNvSpPr>
          <p:nvPr>
            <p:ph type="dt" sz="half" idx="10"/>
          </p:nvPr>
        </p:nvSpPr>
        <p:spPr/>
        <p:txBody>
          <a:bodyPr/>
          <a:lstStyle/>
          <a:p>
            <a:fld id="{C991000D-C276-4C15-B5A5-29DDA389D7F5}" type="datetimeFigureOut">
              <a:rPr lang="en-IN" smtClean="0"/>
              <a:t>25-09-2021</a:t>
            </a:fld>
            <a:endParaRPr lang="en-IN"/>
          </a:p>
        </p:txBody>
      </p:sp>
      <p:sp>
        <p:nvSpPr>
          <p:cNvPr id="6" name="Footer Placeholder 5">
            <a:extLst>
              <a:ext uri="{FF2B5EF4-FFF2-40B4-BE49-F238E27FC236}">
                <a16:creationId xmlns:a16="http://schemas.microsoft.com/office/drawing/2014/main" id="{561DDA1A-07CF-4D3E-BC60-43503984BF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B38448-57E2-4A1A-8B58-96CF41E5EAC0}"/>
              </a:ext>
            </a:extLst>
          </p:cNvPr>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352764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A0EF-4BB1-45CD-A75C-C80D6D4B1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EECDCE-2A2A-48D1-ABF0-8F02BBDFF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E2C8C0-A0D8-44E0-90F8-3DA4D73DC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FAF6E7-3924-4DF4-A5B4-025593B7F7C0}"/>
              </a:ext>
            </a:extLst>
          </p:cNvPr>
          <p:cNvSpPr>
            <a:spLocks noGrp="1"/>
          </p:cNvSpPr>
          <p:nvPr>
            <p:ph type="dt" sz="half" idx="10"/>
          </p:nvPr>
        </p:nvSpPr>
        <p:spPr/>
        <p:txBody>
          <a:bodyPr/>
          <a:lstStyle/>
          <a:p>
            <a:fld id="{C991000D-C276-4C15-B5A5-29DDA389D7F5}" type="datetimeFigureOut">
              <a:rPr lang="en-IN" smtClean="0"/>
              <a:t>25-09-2021</a:t>
            </a:fld>
            <a:endParaRPr lang="en-IN"/>
          </a:p>
        </p:txBody>
      </p:sp>
      <p:sp>
        <p:nvSpPr>
          <p:cNvPr id="6" name="Footer Placeholder 5">
            <a:extLst>
              <a:ext uri="{FF2B5EF4-FFF2-40B4-BE49-F238E27FC236}">
                <a16:creationId xmlns:a16="http://schemas.microsoft.com/office/drawing/2014/main" id="{F5573717-9685-40DD-ACCE-FF2F66D7D6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C33F0E-B819-4F9B-9C2E-7AEB4A6D75A0}"/>
              </a:ext>
            </a:extLst>
          </p:cNvPr>
          <p:cNvSpPr>
            <a:spLocks noGrp="1"/>
          </p:cNvSpPr>
          <p:nvPr>
            <p:ph type="sldNum" sz="quarter" idx="12"/>
          </p:nvPr>
        </p:nvSpPr>
        <p:spPr/>
        <p:txBody>
          <a:bodyPr/>
          <a:lstStyle/>
          <a:p>
            <a:fld id="{56CE2C6F-59EF-466E-B77B-84F5F6C567FA}" type="slidenum">
              <a:rPr lang="en-IN" smtClean="0"/>
              <a:t>‹#›</a:t>
            </a:fld>
            <a:endParaRPr lang="en-IN"/>
          </a:p>
        </p:txBody>
      </p:sp>
    </p:spTree>
    <p:extLst>
      <p:ext uri="{BB962C8B-B14F-4D97-AF65-F5344CB8AC3E}">
        <p14:creationId xmlns:p14="http://schemas.microsoft.com/office/powerpoint/2010/main" val="2443753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365E42-B320-414C-B52C-6F109A671C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CD042E-E82A-4BCF-AD49-186EB4DDBB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6AA2C9-4D52-427E-95C2-B7BB10EED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91000D-C276-4C15-B5A5-29DDA389D7F5}" type="datetimeFigureOut">
              <a:rPr lang="en-IN" smtClean="0"/>
              <a:t>25-09-2021</a:t>
            </a:fld>
            <a:endParaRPr lang="en-IN"/>
          </a:p>
        </p:txBody>
      </p:sp>
      <p:sp>
        <p:nvSpPr>
          <p:cNvPr id="5" name="Footer Placeholder 4">
            <a:extLst>
              <a:ext uri="{FF2B5EF4-FFF2-40B4-BE49-F238E27FC236}">
                <a16:creationId xmlns:a16="http://schemas.microsoft.com/office/drawing/2014/main" id="{E0C51ABE-4D56-4942-9929-D6B2958C94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D7F27F-8305-4DFB-A98E-E29288336C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CE2C6F-59EF-466E-B77B-84F5F6C567FA}" type="slidenum">
              <a:rPr lang="en-IN" smtClean="0"/>
              <a:t>‹#›</a:t>
            </a:fld>
            <a:endParaRPr lang="en-IN"/>
          </a:p>
        </p:txBody>
      </p:sp>
    </p:spTree>
    <p:extLst>
      <p:ext uri="{BB962C8B-B14F-4D97-AF65-F5344CB8AC3E}">
        <p14:creationId xmlns:p14="http://schemas.microsoft.com/office/powerpoint/2010/main" val="4194914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D4AD707-5B38-4945-97A1-77318FFA85EA}"/>
              </a:ext>
            </a:extLst>
          </p:cNvPr>
          <p:cNvSpPr>
            <a:spLocks noGrp="1"/>
          </p:cNvSpPr>
          <p:nvPr>
            <p:ph type="subTitle" idx="1"/>
          </p:nvPr>
        </p:nvSpPr>
        <p:spPr>
          <a:xfrm>
            <a:off x="204019" y="169606"/>
            <a:ext cx="11783962" cy="6983034"/>
          </a:xfrm>
          <a:ln>
            <a:solidFill>
              <a:schemeClr val="tx1"/>
            </a:solidFill>
          </a:ln>
        </p:spPr>
        <p:txBody>
          <a:bodyPr/>
          <a:lstStyle/>
          <a:p>
            <a:pPr>
              <a:lnSpc>
                <a:spcPct val="100000"/>
              </a:lnSpc>
              <a:spcBef>
                <a:spcPts val="100"/>
              </a:spcBef>
            </a:pPr>
            <a:r>
              <a:rPr lang="en-US" b="1" u="sng" dirty="0"/>
              <a:t>Project Exhibition – I / MEI20 / 29-09-2021</a:t>
            </a:r>
          </a:p>
          <a:p>
            <a:pPr>
              <a:lnSpc>
                <a:spcPct val="100000"/>
              </a:lnSpc>
              <a:spcBef>
                <a:spcPts val="100"/>
              </a:spcBef>
            </a:pPr>
            <a:r>
              <a:rPr lang="en-US" b="1" u="sng" dirty="0"/>
              <a:t>0</a:t>
            </a:r>
            <a:r>
              <a:rPr lang="en-US" b="1" u="sng" baseline="30000" dirty="0"/>
              <a:t>th</a:t>
            </a:r>
            <a:r>
              <a:rPr lang="en-US" b="1" u="sng" dirty="0"/>
              <a:t> Review (Title approval or rejection?)</a:t>
            </a:r>
            <a:endParaRPr lang="en-IN" dirty="0"/>
          </a:p>
        </p:txBody>
      </p:sp>
      <p:graphicFrame>
        <p:nvGraphicFramePr>
          <p:cNvPr id="4" name="Table 4">
            <a:extLst>
              <a:ext uri="{FF2B5EF4-FFF2-40B4-BE49-F238E27FC236}">
                <a16:creationId xmlns:a16="http://schemas.microsoft.com/office/drawing/2014/main" id="{9649E680-8AFD-43E8-8C29-613B9126643F}"/>
              </a:ext>
            </a:extLst>
          </p:cNvPr>
          <p:cNvGraphicFramePr>
            <a:graphicFrameLocks noGrp="1"/>
          </p:cNvGraphicFramePr>
          <p:nvPr>
            <p:extLst>
              <p:ext uri="{D42A27DB-BD31-4B8C-83A1-F6EECF244321}">
                <p14:modId xmlns:p14="http://schemas.microsoft.com/office/powerpoint/2010/main" val="112346237"/>
              </p:ext>
            </p:extLst>
          </p:nvPr>
        </p:nvGraphicFramePr>
        <p:xfrm>
          <a:off x="373297" y="1019280"/>
          <a:ext cx="11290710" cy="6011596"/>
        </p:xfrm>
        <a:graphic>
          <a:graphicData uri="http://schemas.openxmlformats.org/drawingml/2006/table">
            <a:tbl>
              <a:tblPr firstRow="1" bandRow="1">
                <a:tableStyleId>{5C22544A-7EE6-4342-B048-85BDC9FD1C3A}</a:tableStyleId>
              </a:tblPr>
              <a:tblGrid>
                <a:gridCol w="664056">
                  <a:extLst>
                    <a:ext uri="{9D8B030D-6E8A-4147-A177-3AD203B41FA5}">
                      <a16:colId xmlns:a16="http://schemas.microsoft.com/office/drawing/2014/main" val="1704917421"/>
                    </a:ext>
                  </a:extLst>
                </a:gridCol>
                <a:gridCol w="3100107">
                  <a:extLst>
                    <a:ext uri="{9D8B030D-6E8A-4147-A177-3AD203B41FA5}">
                      <a16:colId xmlns:a16="http://schemas.microsoft.com/office/drawing/2014/main" val="205873121"/>
                    </a:ext>
                  </a:extLst>
                </a:gridCol>
                <a:gridCol w="7526547">
                  <a:extLst>
                    <a:ext uri="{9D8B030D-6E8A-4147-A177-3AD203B41FA5}">
                      <a16:colId xmlns:a16="http://schemas.microsoft.com/office/drawing/2014/main" val="3284293229"/>
                    </a:ext>
                  </a:extLst>
                </a:gridCol>
              </a:tblGrid>
              <a:tr h="490537">
                <a:tc>
                  <a:txBody>
                    <a:bodyPr/>
                    <a:lstStyle/>
                    <a:p>
                      <a:pPr algn="ctr"/>
                      <a:r>
                        <a:rPr lang="en-US" b="1" dirty="0">
                          <a:ln>
                            <a:noFill/>
                          </a:ln>
                          <a:solidFill>
                            <a:schemeClr val="tx1"/>
                          </a:solidFill>
                        </a:rPr>
                        <a:t>1</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n>
                            <a:noFill/>
                          </a:ln>
                          <a:solidFill>
                            <a:schemeClr val="tx1"/>
                          </a:solidFill>
                        </a:rPr>
                        <a:t>Project Team Number</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ln>
                            <a:noFill/>
                          </a:ln>
                          <a:solidFill>
                            <a:schemeClr val="tx1">
                              <a:lumMod val="65000"/>
                              <a:lumOff val="35000"/>
                            </a:schemeClr>
                          </a:solidFill>
                        </a:rPr>
                        <a:t>13</a:t>
                      </a:r>
                      <a:endParaRPr lang="en-IN" b="0" dirty="0">
                        <a:ln>
                          <a:noFill/>
                        </a:ln>
                        <a:solidFill>
                          <a:schemeClr val="tx1">
                            <a:lumMod val="65000"/>
                            <a:lumOff val="3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4319630"/>
                  </a:ext>
                </a:extLst>
              </a:tr>
              <a:tr h="449362">
                <a:tc>
                  <a:txBody>
                    <a:bodyPr/>
                    <a:lstStyle/>
                    <a:p>
                      <a:pPr algn="ctr"/>
                      <a:r>
                        <a:rPr lang="en-US" b="1" dirty="0">
                          <a:ln>
                            <a:noFill/>
                          </a:ln>
                          <a:solidFill>
                            <a:schemeClr val="tx1"/>
                          </a:solidFill>
                        </a:rPr>
                        <a:t>2</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n>
                            <a:noFill/>
                          </a:ln>
                          <a:solidFill>
                            <a:schemeClr val="tx1"/>
                          </a:solidFill>
                        </a:rPr>
                        <a:t>Tentative Title</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n>
                            <a:noFill/>
                          </a:ln>
                          <a:solidFill>
                            <a:schemeClr val="tx1">
                              <a:lumMod val="65000"/>
                              <a:lumOff val="35000"/>
                            </a:schemeClr>
                          </a:solidFill>
                        </a:rPr>
                        <a:t>Cryptography</a:t>
                      </a:r>
                      <a:endParaRPr lang="en-IN" b="0" dirty="0">
                        <a:ln>
                          <a:noFill/>
                        </a:ln>
                        <a:solidFill>
                          <a:schemeClr val="tx1">
                            <a:lumMod val="65000"/>
                            <a:lumOff val="3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1641876"/>
                  </a:ext>
                </a:extLst>
              </a:tr>
              <a:tr h="686753">
                <a:tc>
                  <a:txBody>
                    <a:bodyPr/>
                    <a:lstStyle/>
                    <a:p>
                      <a:pPr algn="ctr"/>
                      <a:r>
                        <a:rPr lang="en-US" b="1" dirty="0">
                          <a:ln>
                            <a:noFill/>
                          </a:ln>
                          <a:solidFill>
                            <a:schemeClr val="tx1"/>
                          </a:solidFill>
                        </a:rPr>
                        <a:t>3</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n>
                            <a:noFill/>
                          </a:ln>
                          <a:solidFill>
                            <a:schemeClr val="tx1"/>
                          </a:solidFill>
                        </a:rPr>
                        <a:t>Team Members</a:t>
                      </a:r>
                      <a:endParaRPr lang="en-IN" b="1" dirty="0">
                        <a:ln>
                          <a:noFill/>
                        </a:ln>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20MEI10023 </a:t>
                      </a:r>
                      <a:r>
                        <a:rPr lang="en-IN" sz="1800" b="0" i="0" kern="1200" dirty="0" err="1">
                          <a:solidFill>
                            <a:schemeClr val="dk1"/>
                          </a:solidFill>
                          <a:effectLst/>
                          <a:latin typeface="+mn-lt"/>
                          <a:ea typeface="+mn-ea"/>
                          <a:cs typeface="+mn-cs"/>
                        </a:rPr>
                        <a:t>Pravek</a:t>
                      </a:r>
                      <a:r>
                        <a:rPr lang="en-IN" sz="1800" b="0" i="0" kern="1200" dirty="0">
                          <a:solidFill>
                            <a:schemeClr val="dk1"/>
                          </a:solidFill>
                          <a:effectLst/>
                          <a:latin typeface="+mn-lt"/>
                          <a:ea typeface="+mn-ea"/>
                          <a:cs typeface="+mn-cs"/>
                        </a:rPr>
                        <a:t> Dixit                       20MEI10041 </a:t>
                      </a:r>
                      <a:r>
                        <a:rPr lang="en-IN" sz="1800" b="0" i="0" kern="1200" dirty="0" err="1">
                          <a:solidFill>
                            <a:schemeClr val="dk1"/>
                          </a:solidFill>
                          <a:effectLst/>
                          <a:latin typeface="+mn-lt"/>
                          <a:ea typeface="+mn-ea"/>
                          <a:cs typeface="+mn-cs"/>
                        </a:rPr>
                        <a:t>Khushbhu</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Dadhe</a:t>
                      </a:r>
                      <a:endParaRPr lang="en-IN" sz="18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20MEI10054 </a:t>
                      </a:r>
                      <a:r>
                        <a:rPr lang="en-IN" sz="1800" b="0" i="0" kern="1200" dirty="0" err="1">
                          <a:solidFill>
                            <a:schemeClr val="dk1"/>
                          </a:solidFill>
                          <a:effectLst/>
                          <a:latin typeface="+mn-lt"/>
                          <a:ea typeface="+mn-ea"/>
                          <a:cs typeface="+mn-cs"/>
                        </a:rPr>
                        <a:t>Ariyan</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kumar</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sahoo</a:t>
                      </a:r>
                      <a:r>
                        <a:rPr lang="en-IN" sz="1800" b="0" i="0" kern="1200" dirty="0">
                          <a:solidFill>
                            <a:schemeClr val="dk1"/>
                          </a:solidFill>
                          <a:effectLst/>
                          <a:latin typeface="+mn-lt"/>
                          <a:ea typeface="+mn-ea"/>
                          <a:cs typeface="+mn-cs"/>
                        </a:rPr>
                        <a:t>        20MEI10063 Harjot Saini</a:t>
                      </a:r>
                      <a:endParaRPr kumimoji="0" lang="en-IN" sz="1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2597980"/>
                  </a:ext>
                </a:extLst>
              </a:tr>
              <a:tr h="449362">
                <a:tc>
                  <a:txBody>
                    <a:bodyPr/>
                    <a:lstStyle/>
                    <a:p>
                      <a:pPr algn="ctr"/>
                      <a:r>
                        <a:rPr lang="en-US" b="1" dirty="0">
                          <a:ln>
                            <a:noFill/>
                          </a:ln>
                          <a:solidFill>
                            <a:schemeClr val="tx1"/>
                          </a:solidFill>
                        </a:rPr>
                        <a:t>4</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ln>
                            <a:noFill/>
                          </a:ln>
                          <a:solidFill>
                            <a:schemeClr val="tx1"/>
                          </a:solidFill>
                        </a:rPr>
                        <a:t>Existing Solution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To be filled</a:t>
                      </a:r>
                      <a:endParaRPr kumimoji="0" lang="en-IN" sz="1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754828"/>
                  </a:ext>
                </a:extLst>
              </a:tr>
              <a:tr h="449362">
                <a:tc>
                  <a:txBody>
                    <a:bodyPr/>
                    <a:lstStyle/>
                    <a:p>
                      <a:pPr algn="ctr"/>
                      <a:r>
                        <a:rPr lang="en-US" b="1" dirty="0">
                          <a:ln>
                            <a:noFill/>
                          </a:ln>
                          <a:solidFill>
                            <a:schemeClr val="tx1"/>
                          </a:solidFill>
                        </a:rPr>
                        <a:t>5</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n>
                            <a:noFill/>
                          </a:ln>
                          <a:solidFill>
                            <a:schemeClr val="tx1"/>
                          </a:solidFill>
                        </a:rPr>
                        <a:t>Proposed Method </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To be filled</a:t>
                      </a:r>
                      <a:endParaRPr kumimoji="0" lang="en-IN" sz="1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8476577"/>
                  </a:ext>
                </a:extLst>
              </a:tr>
              <a:tr h="449362">
                <a:tc>
                  <a:txBody>
                    <a:bodyPr/>
                    <a:lstStyle/>
                    <a:p>
                      <a:pPr algn="ctr"/>
                      <a:r>
                        <a:rPr lang="en-US" b="1" dirty="0">
                          <a:ln>
                            <a:noFill/>
                          </a:ln>
                          <a:solidFill>
                            <a:schemeClr val="tx1"/>
                          </a:solidFill>
                        </a:rPr>
                        <a:t>6</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n>
                            <a:noFill/>
                          </a:ln>
                          <a:solidFill>
                            <a:schemeClr val="tx1"/>
                          </a:solidFill>
                        </a:rPr>
                        <a:t>Tools/ Software to be used</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Visual studio code , Firefox , HTML , CSS , JS</a:t>
                      </a:r>
                      <a:endParaRPr kumimoji="0" lang="en-IN" sz="1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2872048"/>
                  </a:ext>
                </a:extLst>
              </a:tr>
              <a:tr h="933738">
                <a:tc>
                  <a:txBody>
                    <a:bodyPr/>
                    <a:lstStyle/>
                    <a:p>
                      <a:pPr algn="ctr"/>
                      <a:r>
                        <a:rPr lang="en-US" b="1" dirty="0">
                          <a:ln>
                            <a:noFill/>
                          </a:ln>
                          <a:solidFill>
                            <a:schemeClr val="tx1"/>
                          </a:solidFill>
                        </a:rPr>
                        <a:t>7</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n>
                            <a:noFill/>
                          </a:ln>
                          <a:solidFill>
                            <a:schemeClr val="tx1"/>
                          </a:solidFill>
                        </a:rPr>
                        <a:t>Roadmap/Timeline</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Basic structure of website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6736777"/>
                  </a:ext>
                </a:extLst>
              </a:tr>
              <a:tr h="981075">
                <a:tc>
                  <a:txBody>
                    <a:bodyPr/>
                    <a:lstStyle/>
                    <a:p>
                      <a:pPr algn="ctr"/>
                      <a:r>
                        <a:rPr lang="en-US" b="1" dirty="0">
                          <a:ln>
                            <a:noFill/>
                          </a:ln>
                          <a:solidFill>
                            <a:schemeClr val="tx1"/>
                          </a:solidFill>
                        </a:rPr>
                        <a:t>8</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ln>
                            <a:noFill/>
                          </a:ln>
                          <a:solidFill>
                            <a:schemeClr val="tx1"/>
                          </a:solidFill>
                        </a:rPr>
                        <a:t>Justification (How this will help you in your career in Cyber Security)</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Helps to learn various types of cipher techniques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Tells about the Encryption and decryption formulas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It will help us in making various applications like chatting applications , where the ciphers plays important role</a:t>
                      </a:r>
                      <a:endParaRPr kumimoji="0" lang="en-IN" sz="1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1600099"/>
                  </a:ext>
                </a:extLst>
              </a:tr>
              <a:tr h="449362">
                <a:tc>
                  <a:txBody>
                    <a:bodyPr/>
                    <a:lstStyle/>
                    <a:p>
                      <a:pPr algn="ctr"/>
                      <a:r>
                        <a:rPr lang="en-US" b="1" dirty="0">
                          <a:ln>
                            <a:noFill/>
                          </a:ln>
                          <a:solidFill>
                            <a:schemeClr val="tx1"/>
                          </a:solidFill>
                        </a:rPr>
                        <a:t>9</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ln>
                            <a:noFill/>
                          </a:ln>
                          <a:solidFill>
                            <a:schemeClr val="tx1"/>
                          </a:solidFill>
                        </a:rPr>
                        <a:t>Uniqueness of proposal</a:t>
                      </a:r>
                      <a:endParaRPr lang="en-IN"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lumMod val="65000"/>
                              <a:lumOff val="35000"/>
                            </a:schemeClr>
                          </a:solidFill>
                          <a:effectLst/>
                          <a:uLnTx/>
                          <a:uFillTx/>
                          <a:latin typeface="+mn-lt"/>
                          <a:ea typeface="+mn-ea"/>
                          <a:cs typeface="+mn-cs"/>
                        </a:rPr>
                        <a:t>It will enable common people who have little knowledge or want to learn about cryptography to convert their text into cipher text, while learning about the process of the cryptographic method they have chosen to generate it.</a:t>
                      </a:r>
                      <a:endParaRPr kumimoji="0" lang="en-IN" sz="18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5591699"/>
                  </a:ext>
                </a:extLst>
              </a:tr>
            </a:tbl>
          </a:graphicData>
        </a:graphic>
      </p:graphicFrame>
      <p:cxnSp>
        <p:nvCxnSpPr>
          <p:cNvPr id="5" name="Straight Connector 4">
            <a:extLst>
              <a:ext uri="{FF2B5EF4-FFF2-40B4-BE49-F238E27FC236}">
                <a16:creationId xmlns:a16="http://schemas.microsoft.com/office/drawing/2014/main" id="{B8E3D007-49F8-4E3C-8C15-8C2EDB93B50E}"/>
              </a:ext>
            </a:extLst>
          </p:cNvPr>
          <p:cNvCxnSpPr/>
          <p:nvPr/>
        </p:nvCxnSpPr>
        <p:spPr>
          <a:xfrm>
            <a:off x="7521677" y="2045110"/>
            <a:ext cx="0" cy="6980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931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170</Words>
  <Application>Microsoft Office PowerPoint</Application>
  <PresentationFormat>Widescreen</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Harjot Saini</cp:lastModifiedBy>
  <cp:revision>10</cp:revision>
  <dcterms:created xsi:type="dcterms:W3CDTF">2021-09-24T08:08:07Z</dcterms:created>
  <dcterms:modified xsi:type="dcterms:W3CDTF">2021-09-25T13:53:32Z</dcterms:modified>
</cp:coreProperties>
</file>