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8" r:id="rId1"/>
  </p:sldMasterIdLst>
  <p:notesMasterIdLst>
    <p:notesMasterId r:id="rId26"/>
  </p:notesMasterIdLst>
  <p:handoutMasterIdLst>
    <p:handoutMasterId r:id="rId27"/>
  </p:handoutMasterIdLst>
  <p:sldIdLst>
    <p:sldId id="318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9" r:id="rId24"/>
    <p:sldId id="320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84BB8"/>
    <a:srgbClr val="08A832"/>
    <a:srgbClr val="FF9900"/>
    <a:srgbClr val="FFCC99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>
      <p:cViewPr>
        <p:scale>
          <a:sx n="71" d="100"/>
          <a:sy n="71" d="100"/>
        </p:scale>
        <p:origin x="-90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0CBB-4974-4676-8828-74416F279D83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DBFC2-24FB-44EC-A989-8FDCF7A8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2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60212ABE-BF33-4B09-82D4-AD8565219C56}" type="datetimeFigureOut">
              <a:rPr lang="en-US"/>
              <a:pPr>
                <a:defRPr/>
              </a:pPr>
              <a:t>1/17/2016</a:t>
            </a:fld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3B84A0E-92D3-4202-B088-B247BB345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5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Tambahan dari edisi</a:t>
            </a:r>
            <a:r>
              <a:rPr lang="id-ID" baseline="0" dirty="0" smtClean="0"/>
              <a:t>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B84A0E-92D3-4202-B088-B247BB3457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C7BC43-BB2A-4117-99BB-52F02E6F6CDC}" type="datetime1">
              <a:rPr lang="en-US" smtClean="0"/>
              <a:t>1/17/2016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F22516-6652-40C9-8DAC-9BC1AACBC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03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C055-CDBD-46F8-98AC-5EA0FCBCB96A}" type="datetime1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451885"/>
            <a:ext cx="3962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D6883-0C27-4E82-8322-DB4C4F459C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2516-6652-40C9-8DAC-9BC1AACBC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2C7AD08-D5BF-4AFE-9BC1-3B30C5B51989}" type="datetime1">
              <a:rPr lang="en-US" smtClean="0"/>
              <a:t>1/17/2016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b="1" dirty="0" smtClean="0"/>
              <a:t>CSG3K3 </a:t>
            </a:r>
            <a:r>
              <a:rPr lang="en-US" dirty="0" smtClean="0"/>
              <a:t>–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8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2516-6652-40C9-8DAC-9BC1AACBC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8C1852F-8FD3-4165-9195-681BD3D2C155}" type="datetime1">
              <a:rPr lang="en-US" smtClean="0"/>
              <a:t>1/17/2016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b="1" dirty="0" smtClean="0"/>
              <a:t>CSG3K3 </a:t>
            </a:r>
            <a:r>
              <a:rPr lang="en-US" dirty="0" smtClean="0"/>
              <a:t>–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53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2516-6652-40C9-8DAC-9BC1AACBC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490C8EF9-946B-4991-B8CC-3BFD01F8475B}" type="datetime1">
              <a:rPr lang="en-US" smtClean="0"/>
              <a:t>1/17/2016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b="1" dirty="0" smtClean="0"/>
              <a:t>CSG3K3 </a:t>
            </a:r>
            <a:r>
              <a:rPr lang="en-US" dirty="0" smtClean="0"/>
              <a:t>–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5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2516-6652-40C9-8DAC-9BC1AACBC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80D4BB50-656C-4664-B303-A9EA6883A203}" type="datetime1">
              <a:rPr lang="en-US" smtClean="0"/>
              <a:t>1/17/2016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b="1" dirty="0" smtClean="0"/>
              <a:t>CSG3K3 </a:t>
            </a:r>
            <a:r>
              <a:rPr lang="en-US" dirty="0" smtClean="0"/>
              <a:t>–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2516-6652-40C9-8DAC-9BC1AACBC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35772395-4486-446B-A3F1-1ADB9357AED4}" type="datetime1">
              <a:rPr lang="en-US" smtClean="0"/>
              <a:t>1/17/2016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rPr lang="en-US" b="1" dirty="0" smtClean="0"/>
              <a:t>CSG3K3 </a:t>
            </a:r>
            <a:r>
              <a:rPr lang="en-US" dirty="0" smtClean="0"/>
              <a:t>–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9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F690-94E6-4337-B804-5D812A2B546C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2D05-1C3E-4863-83B0-5C3B66F3C2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E849-68A9-49F2-ACBC-6849BFC46614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451885"/>
            <a:ext cx="3962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C526-A09E-4501-88BB-14A112AEE0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67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F22516-6652-40C9-8DAC-9BC1AACBC9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8A6B9C-B2D6-4FA8-8066-EA40B8F7A8C7}" type="datetime1">
              <a:rPr lang="en-US" smtClean="0"/>
              <a:t>1/17/2016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8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PROJECT MANAGEMENT CONCEPTS</a:t>
            </a:r>
            <a:r>
              <a:rPr lang="id-ID" b="0" dirty="0" smtClean="0"/>
              <a:t/>
            </a:r>
            <a:br>
              <a:rPr lang="id-ID" b="0" dirty="0" smtClean="0"/>
            </a:br>
            <a:r>
              <a:rPr lang="en-US" sz="1400" b="0" dirty="0" smtClean="0"/>
              <a:t>REKAYASA </a:t>
            </a:r>
            <a:r>
              <a:rPr lang="en-US" sz="1400" b="0" dirty="0"/>
              <a:t>PERANGKAT </a:t>
            </a:r>
            <a:r>
              <a:rPr lang="en-US" sz="1400" b="0" dirty="0" smtClean="0"/>
              <a:t>LUNAK</a:t>
            </a:r>
            <a:r>
              <a:rPr lang="id-ID" sz="1400" b="0" dirty="0" smtClean="0"/>
              <a:t/>
            </a:r>
            <a:br>
              <a:rPr lang="id-ID" sz="1400" b="0" dirty="0" smtClean="0"/>
            </a:br>
            <a:r>
              <a:rPr lang="en-US" sz="1400" b="0" dirty="0"/>
              <a:t>CSG2J3</a:t>
            </a:r>
            <a:endParaRPr lang="id-ID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/>
          <a:lstStyle/>
          <a:p>
            <a:r>
              <a:rPr lang="id-ID" dirty="0"/>
              <a:t>b</a:t>
            </a:r>
            <a:r>
              <a:rPr lang="id-ID" dirty="0" smtClean="0"/>
              <a:t>y : Tim Pengajar RPL</a:t>
            </a:r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– Telkom University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69D1-296C-4D75-8928-85A663B38899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1712-AE38-4787-8CF9-75B98B3361A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US" altLang="en-US" dirty="0"/>
              <a:t>The People: The Software Team (continued)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26438" cy="37373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Four </a:t>
            </a:r>
            <a:r>
              <a:rPr lang="en-US" altLang="en-US" sz="1800" u="sng" dirty="0"/>
              <a:t>organizational paradigms</a:t>
            </a:r>
            <a:r>
              <a:rPr lang="en-US" altLang="en-US" sz="1800" dirty="0"/>
              <a:t> for software development teams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Closed paradigm</a:t>
            </a:r>
            <a:r>
              <a:rPr lang="en-US" altLang="en-US" sz="1600" dirty="0"/>
              <a:t> – traditional hierarchy of authority; works well when producing software similar to past efforts; members are less likely to be innovative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Random paradigm</a:t>
            </a:r>
            <a:r>
              <a:rPr lang="en-US" altLang="en-US" sz="1600" dirty="0"/>
              <a:t> – depends on individual initiative of team members; works well for projects requiring innovation or technological breakthrough; members may struggle when orderly performance is required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Open paradigm</a:t>
            </a:r>
            <a:r>
              <a:rPr lang="en-US" altLang="en-US" sz="1600" dirty="0"/>
              <a:t> – hybrid of the closed and random paradigm; works well for solving complex problems; requires collaboration, communication, and consensus among members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Synchronous paradigm</a:t>
            </a:r>
            <a:r>
              <a:rPr lang="en-US" altLang="en-US" sz="1600" dirty="0"/>
              <a:t> – organizes team members based on the natural pieces of the problem; members have little communication outside of their subgroups  </a:t>
            </a:r>
          </a:p>
        </p:txBody>
      </p:sp>
    </p:spTree>
    <p:extLst>
      <p:ext uri="{BB962C8B-B14F-4D97-AF65-F5344CB8AC3E}">
        <p14:creationId xmlns:p14="http://schemas.microsoft.com/office/powerpoint/2010/main" val="39182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6ABC-DEA9-4AEF-95B9-670797815B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610600" cy="1143000"/>
          </a:xfrm>
        </p:spPr>
        <p:txBody>
          <a:bodyPr/>
          <a:lstStyle/>
          <a:p>
            <a:r>
              <a:rPr lang="en-US" altLang="en-US" dirty="0"/>
              <a:t>The People: The Software Team (continued)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326438" cy="40548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Five factors that cause </a:t>
            </a:r>
            <a:r>
              <a:rPr lang="en-US" altLang="en-US" sz="1600" u="sng" dirty="0"/>
              <a:t>team </a:t>
            </a:r>
            <a:r>
              <a:rPr lang="en-US" altLang="en-US" sz="1600" u="sng" dirty="0" err="1"/>
              <a:t>toxity</a:t>
            </a:r>
            <a:r>
              <a:rPr lang="en-US" altLang="en-US" sz="1600" dirty="0"/>
              <a:t> (i.e., a toxic team environment)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A frenzied work atmosphere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High frustration that causes friction among team members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A fragmented or poorly coordinated software process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An unclear definition of roles on the software team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Continuous and repeated exposure to failure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How to avoid these problems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Give the team access to all information required to do the job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Do not modify major goals and objectives, once they are defined, unless absolutely necessary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Give the team as much responsibility for decision making as possible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Let the team recommend its own process model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Let the team establish its own mechanisms for accountability (i.e., reviews)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Establish team-based techniques for feedback and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6444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D67D-17FD-4959-9899-B5ACDEBE793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People: Coordination and Communication Issues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r>
              <a:rPr lang="en-US" altLang="en-US" sz="2000" dirty="0"/>
              <a:t>Key characteristics of modern software make projects fail</a:t>
            </a:r>
          </a:p>
          <a:p>
            <a:pPr lvl="1"/>
            <a:r>
              <a:rPr lang="en-US" altLang="en-US" sz="1800" dirty="0"/>
              <a:t>scale, uncertainty, interoperability</a:t>
            </a:r>
          </a:p>
          <a:p>
            <a:r>
              <a:rPr lang="en-US" altLang="en-US" sz="2000" dirty="0"/>
              <a:t> To better ensure success</a:t>
            </a:r>
          </a:p>
          <a:p>
            <a:pPr lvl="1"/>
            <a:r>
              <a:rPr lang="en-US" altLang="en-US" sz="1800" dirty="0"/>
              <a:t>Establish effective methods for coordinating the people who do the work</a:t>
            </a:r>
          </a:p>
          <a:p>
            <a:pPr lvl="1"/>
            <a:r>
              <a:rPr lang="en-US" altLang="en-US" sz="1800" dirty="0"/>
              <a:t>Establish methods of formal </a:t>
            </a:r>
            <a:r>
              <a:rPr lang="id-ID" altLang="en-US" sz="1800" dirty="0" smtClean="0"/>
              <a:t>(writing, structured meetings,etc) </a:t>
            </a:r>
            <a:r>
              <a:rPr lang="en-US" altLang="en-US" sz="1800" dirty="0" smtClean="0"/>
              <a:t>and </a:t>
            </a:r>
            <a:r>
              <a:rPr lang="en-US" altLang="en-US" sz="1800" dirty="0"/>
              <a:t>information communication among team </a:t>
            </a:r>
            <a:r>
              <a:rPr lang="en-US" altLang="en-US" sz="1800" dirty="0" smtClean="0"/>
              <a:t>members</a:t>
            </a:r>
            <a:r>
              <a:rPr lang="id-ID" altLang="en-US" sz="1800" dirty="0" smtClean="0"/>
              <a:t> (share ideas, ask for help as problems arise, interact with one another on a daily basis)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08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F65DD-23DE-409F-97EA-20B73D49D45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1295400" y="1447800"/>
            <a:ext cx="1524000" cy="914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 dirty="0"/>
              <a:t>People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048000" y="2667000"/>
            <a:ext cx="1524000" cy="914400"/>
          </a:xfrm>
          <a:prstGeom prst="rect">
            <a:avLst/>
          </a:prstGeom>
          <a:solidFill>
            <a:srgbClr val="FFCC99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Product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4724400" y="3733800"/>
            <a:ext cx="15240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Process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6553200" y="4800600"/>
            <a:ext cx="15240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1153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634C-3D80-4821-BA5E-7BE3D3956AB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7772400" cy="1143000"/>
          </a:xfrm>
        </p:spPr>
        <p:txBody>
          <a:bodyPr/>
          <a:lstStyle/>
          <a:p>
            <a:r>
              <a:rPr lang="en-US" altLang="en-US" dirty="0"/>
              <a:t>The Product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scope of the software development must be established and bounded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Context</a:t>
            </a:r>
            <a:r>
              <a:rPr lang="en-US" altLang="en-US" sz="1800" dirty="0"/>
              <a:t> – How does the software to be built fit into a larger system, product, or business context, and what constraints are imposed as a result of the context?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Information objectives</a:t>
            </a:r>
            <a:r>
              <a:rPr lang="en-US" altLang="en-US" sz="1800" dirty="0"/>
              <a:t> – What customer-visible data objects are produced as output from the software?  What data objects are required for input?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Function and performance</a:t>
            </a:r>
            <a:r>
              <a:rPr lang="en-US" altLang="en-US" sz="1800" dirty="0"/>
              <a:t> – What functions does the software perform to transform input data into output?  Are there any special performance characteristics to be addressed?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Software project scope must be unambiguous and understandable at both the managerial and technical levels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97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764BD-5ACE-431D-9F58-FC08ADFAAF7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7772400" cy="1143000"/>
          </a:xfrm>
        </p:spPr>
        <p:txBody>
          <a:bodyPr/>
          <a:lstStyle/>
          <a:p>
            <a:r>
              <a:rPr lang="en-US" altLang="en-US" dirty="0"/>
              <a:t>The Product (continued)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Problem decomposition</a:t>
            </a:r>
          </a:p>
          <a:p>
            <a:pPr lvl="1"/>
            <a:r>
              <a:rPr lang="en-US" altLang="en-US" sz="1800" dirty="0"/>
              <a:t>Also referred to as partitioning or problem elaboration</a:t>
            </a:r>
          </a:p>
          <a:p>
            <a:pPr lvl="1"/>
            <a:r>
              <a:rPr lang="en-US" altLang="en-US" sz="1800" dirty="0"/>
              <a:t>Sits at the core of software requirements analysis</a:t>
            </a:r>
          </a:p>
          <a:p>
            <a:r>
              <a:rPr lang="en-US" altLang="en-US" sz="2000" dirty="0"/>
              <a:t>Two major areas of problem decomposition</a:t>
            </a:r>
          </a:p>
          <a:p>
            <a:pPr lvl="1"/>
            <a:r>
              <a:rPr lang="en-US" altLang="en-US" sz="1800" dirty="0"/>
              <a:t>The functionality that must be delivered</a:t>
            </a:r>
          </a:p>
          <a:p>
            <a:pPr lvl="1"/>
            <a:r>
              <a:rPr lang="en-US" altLang="en-US" sz="1800" dirty="0"/>
              <a:t>The process that will be used to deliver it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79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6F96-FF26-4865-99D5-C2BE4B67660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1143000" y="1371600"/>
            <a:ext cx="1524000" cy="914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People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3048000" y="2514600"/>
            <a:ext cx="15240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 dirty="0"/>
              <a:t>Product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4724400" y="3733800"/>
            <a:ext cx="1524000" cy="914400"/>
          </a:xfrm>
          <a:prstGeom prst="rect">
            <a:avLst/>
          </a:prstGeom>
          <a:solidFill>
            <a:srgbClr val="FFFF99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Process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6477000" y="4876800"/>
            <a:ext cx="15240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41829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6056-BA98-411F-8940-5427F2050ED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Process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Getting Started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The project manager must decide which process model is most appropriate based on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The customers who have requested the product and the people who will do the work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The characteristics of the product itself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The project environment in which the software team works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Once a process model is selected, a preliminary project plan is established based on the process framework activities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Process decomposition then begins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The result is a complete plan reflecting the work tasks required to populate the framework activities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Project planning begins as a melding of the product and the process based on the various framework activities</a:t>
            </a:r>
          </a:p>
        </p:txBody>
      </p:sp>
    </p:spTree>
    <p:extLst>
      <p:ext uri="{BB962C8B-B14F-4D97-AF65-F5344CB8AC3E}">
        <p14:creationId xmlns:p14="http://schemas.microsoft.com/office/powerpoint/2010/main" val="23637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A851-B122-4BA5-B7FB-38C582AFE57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1165412" y="1299882"/>
            <a:ext cx="1524000" cy="914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 dirty="0"/>
              <a:t>People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025588" y="2559424"/>
            <a:ext cx="15240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Product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4724400" y="3733800"/>
            <a:ext cx="15240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Process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553200" y="4876800"/>
            <a:ext cx="1524000" cy="914400"/>
          </a:xfrm>
          <a:prstGeom prst="rect">
            <a:avLst/>
          </a:prstGeom>
          <a:solidFill>
            <a:srgbClr val="CCFFCC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5522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5341-1D2D-47A6-9C87-3AB9409BC80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326438" cy="641239"/>
          </a:xfrm>
        </p:spPr>
        <p:txBody>
          <a:bodyPr/>
          <a:lstStyle/>
          <a:p>
            <a:r>
              <a:rPr lang="en-US" altLang="en-US" dirty="0"/>
              <a:t>The Project: A Common Sense Approach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dirty="0"/>
              <a:t>Start on the right foot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Understand the problem; set realistic objectives and expectations; form a good team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Maintain momentum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Provide incentives to reduce turnover of people; emphasize quality in every task; have senior management stay out of the team’s way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Track progress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Track the completion of work products; collect software process and project measures; assess progress against expected averages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Make smart decisions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Keep it simple; use COTS or existing software before writing new code; follow standard approaches; identify and avoid risks; always allocate more time than you think you need to do complex or risky tasks</a:t>
            </a:r>
          </a:p>
          <a:p>
            <a:pPr>
              <a:lnSpc>
                <a:spcPct val="80000"/>
              </a:lnSpc>
            </a:pPr>
            <a:r>
              <a:rPr lang="en-US" altLang="en-US" sz="1600" dirty="0"/>
              <a:t>Conduct a post mortem analysis</a:t>
            </a:r>
          </a:p>
          <a:p>
            <a:pPr lvl="1">
              <a:lnSpc>
                <a:spcPct val="80000"/>
              </a:lnSpc>
            </a:pPr>
            <a:r>
              <a:rPr lang="en-US" altLang="en-US" sz="1400" dirty="0"/>
              <a:t>Track lessons learned for each project; compare planned and actual schedules; collect and analyze software project metrics; get feedback from teams members and customers; record findings in written form</a:t>
            </a:r>
          </a:p>
        </p:txBody>
      </p:sp>
    </p:spTree>
    <p:extLst>
      <p:ext uri="{BB962C8B-B14F-4D97-AF65-F5344CB8AC3E}">
        <p14:creationId xmlns:p14="http://schemas.microsoft.com/office/powerpoint/2010/main" val="22461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http://i.telegraph.co.uk/multimedia/archive/02026/AJGE5E_2026469c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343300" y="1295400"/>
            <a:ext cx="8534000" cy="5324476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Latar Belakang(1)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977656"/>
            <a:ext cx="7940675" cy="36611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i="1" dirty="0" smtClean="0"/>
              <a:t>Chaos Report 1995</a:t>
            </a:r>
          </a:p>
          <a:p>
            <a:pPr eaLnBrk="1" hangingPunct="1"/>
            <a:r>
              <a:rPr lang="en-US" sz="2200" i="1" dirty="0" smtClean="0"/>
              <a:t>The Standish Group research shows a staggering </a:t>
            </a:r>
            <a:r>
              <a:rPr lang="en-US" sz="2400" b="1" i="1" dirty="0" smtClean="0">
                <a:solidFill>
                  <a:srgbClr val="C00000"/>
                </a:solidFill>
              </a:rPr>
              <a:t>31.1%</a:t>
            </a:r>
            <a:r>
              <a:rPr lang="en-US" sz="2200" i="1" dirty="0" smtClean="0"/>
              <a:t> of projects will be </a:t>
            </a:r>
            <a:r>
              <a:rPr lang="en-US" sz="2400" b="1" i="1" dirty="0" smtClean="0">
                <a:solidFill>
                  <a:srgbClr val="C00000"/>
                </a:solidFill>
              </a:rPr>
              <a:t>cancelled </a:t>
            </a:r>
            <a:r>
              <a:rPr lang="en-US" sz="2200" i="1" dirty="0" smtClean="0"/>
              <a:t>before they ever get completed.</a:t>
            </a:r>
          </a:p>
          <a:p>
            <a:pPr eaLnBrk="1" hangingPunct="1"/>
            <a:r>
              <a:rPr lang="en-US" sz="2200" i="1" dirty="0" smtClean="0"/>
              <a:t>Further results indicate </a:t>
            </a:r>
            <a:r>
              <a:rPr lang="en-US" sz="2400" b="1" i="1" dirty="0" smtClean="0">
                <a:solidFill>
                  <a:srgbClr val="C00000"/>
                </a:solidFill>
              </a:rPr>
              <a:t>52.7%</a:t>
            </a:r>
            <a:r>
              <a:rPr lang="en-US" sz="2200" i="1" dirty="0" smtClean="0"/>
              <a:t> of projects will </a:t>
            </a:r>
            <a:r>
              <a:rPr lang="en-US" sz="2400" b="1" i="1" dirty="0" smtClean="0">
                <a:solidFill>
                  <a:srgbClr val="C00000"/>
                </a:solidFill>
              </a:rPr>
              <a:t>cost over 189%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200" i="1" dirty="0" smtClean="0"/>
              <a:t>of their original estimates.</a:t>
            </a:r>
          </a:p>
          <a:p>
            <a:pPr eaLnBrk="1" hangingPunct="1"/>
            <a:r>
              <a:rPr lang="en-US" sz="2200" i="1" dirty="0" smtClean="0"/>
              <a:t>On the success side, the average is only </a:t>
            </a:r>
            <a:r>
              <a:rPr lang="en-US" sz="2400" b="1" i="1" dirty="0" smtClean="0">
                <a:solidFill>
                  <a:srgbClr val="C00000"/>
                </a:solidFill>
              </a:rPr>
              <a:t>16.2%</a:t>
            </a:r>
            <a:r>
              <a:rPr lang="en-US" sz="2200" i="1" dirty="0" smtClean="0"/>
              <a:t> for software projects that are completed </a:t>
            </a:r>
            <a:r>
              <a:rPr lang="en-US" sz="2400" b="1" i="1" dirty="0" smtClean="0">
                <a:solidFill>
                  <a:srgbClr val="C00000"/>
                </a:solidFill>
              </a:rPr>
              <a:t>on-time and on-budget</a:t>
            </a:r>
            <a:endParaRPr lang="en-US" sz="2200" b="1" i="1" dirty="0" smtClean="0">
              <a:solidFill>
                <a:srgbClr val="C00000"/>
              </a:solidFill>
            </a:endParaRPr>
          </a:p>
        </p:txBody>
      </p:sp>
      <p:sp>
        <p:nvSpPr>
          <p:cNvPr id="11270" name="Date Placeholder 9"/>
          <p:cNvSpPr>
            <a:spLocks noGrp="1"/>
          </p:cNvSpPr>
          <p:nvPr>
            <p:ph type="dt" sz="half" idx="10"/>
          </p:nvPr>
        </p:nvSpPr>
        <p:spPr bwMode="auto">
          <a:xfrm>
            <a:off x="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27D26E8-1C60-43B2-9C5A-E40954417B75}" type="datetime1">
              <a:rPr lang="en-US" smtClean="0"/>
              <a:t>1/17/2016</a:t>
            </a:fld>
            <a:endParaRPr lang="en-US"/>
          </a:p>
        </p:txBody>
      </p:sp>
      <p:sp>
        <p:nvSpPr>
          <p:cNvPr id="11269" name="Slide Number Placeholder 1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83CE51-10C6-4535-B548-29C49EEFA517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07F8-6093-4E5B-9E41-4AC6B04111F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/>
          <a:lstStyle/>
          <a:p>
            <a:r>
              <a:rPr lang="en-US" altLang="en-US" dirty="0"/>
              <a:t>The Project: Signs that it is in Jeopardy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0548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Software people don't understand their customer's needs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The product scope is poorly defined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Changes are managed poorly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The chosen technology changes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Business needs change (or are poorly defined)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Deadlines are unrealistic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Users are resistant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Sponsorship is lost (or was never properly obtained)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The project team lacks people with appropriate skills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Managers (and practitioners) avoid best practices and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6118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EFA7-3D23-4BF8-BB02-CDD87CD164B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7772400" cy="1143000"/>
          </a:xfrm>
        </p:spPr>
        <p:txBody>
          <a:bodyPr/>
          <a:lstStyle/>
          <a:p>
            <a:r>
              <a:rPr lang="en-US" altLang="en-US" dirty="0"/>
              <a:t>The Project: The W</a:t>
            </a:r>
            <a:r>
              <a:rPr lang="en-US" altLang="en-US" baseline="30000" dirty="0"/>
              <a:t>5</a:t>
            </a:r>
            <a:r>
              <a:rPr lang="en-US" altLang="en-US" dirty="0"/>
              <a:t>HH Principle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458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400" b="1" dirty="0"/>
              <a:t>Why</a:t>
            </a:r>
            <a:r>
              <a:rPr lang="en-US" altLang="en-US" sz="1400" dirty="0"/>
              <a:t> is the system being developed?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Assesses the validity of business reasons and justifications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What</a:t>
            </a:r>
            <a:r>
              <a:rPr lang="en-US" altLang="en-US" sz="1400" dirty="0"/>
              <a:t> will be done?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Establishes the task set required for the project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When</a:t>
            </a:r>
            <a:r>
              <a:rPr lang="en-US" altLang="en-US" sz="1400" dirty="0"/>
              <a:t> will it be done?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Establishes a project schedule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Who</a:t>
            </a:r>
            <a:r>
              <a:rPr lang="en-US" altLang="en-US" sz="1400" dirty="0"/>
              <a:t> is responsible for a function?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Defines the role and responsibility of each team member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Where</a:t>
            </a:r>
            <a:r>
              <a:rPr lang="en-US" altLang="en-US" sz="1400" dirty="0"/>
              <a:t> are they organizationally located?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Notes the organizational location of team members, customers, and other stakeholders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How</a:t>
            </a:r>
            <a:r>
              <a:rPr lang="en-US" altLang="en-US" sz="1400" dirty="0"/>
              <a:t> will the job be done technically and managerially?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Establishes the management and technical strategy for the project</a:t>
            </a:r>
          </a:p>
          <a:p>
            <a:pPr>
              <a:lnSpc>
                <a:spcPct val="80000"/>
              </a:lnSpc>
            </a:pPr>
            <a:r>
              <a:rPr lang="en-US" altLang="en-US" sz="1400" b="1" dirty="0"/>
              <a:t>How</a:t>
            </a:r>
            <a:r>
              <a:rPr lang="en-US" altLang="en-US" sz="1400" dirty="0"/>
              <a:t> much of each resource is needed?</a:t>
            </a:r>
          </a:p>
          <a:p>
            <a:pPr lvl="1">
              <a:lnSpc>
                <a:spcPct val="80000"/>
              </a:lnSpc>
            </a:pPr>
            <a:r>
              <a:rPr lang="en-US" altLang="en-US" sz="1200" dirty="0"/>
              <a:t>Establishes estimates based on the answers to the previous questions</a:t>
            </a:r>
          </a:p>
        </p:txBody>
      </p:sp>
    </p:spTree>
    <p:extLst>
      <p:ext uri="{BB962C8B-B14F-4D97-AF65-F5344CB8AC3E}">
        <p14:creationId xmlns:p14="http://schemas.microsoft.com/office/powerpoint/2010/main" val="7552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0D39B-B060-42D7-825C-D3F563B5B04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89124" name="Oval 4"/>
          <p:cNvSpPr>
            <a:spLocks noChangeArrowheads="1"/>
          </p:cNvSpPr>
          <p:nvPr/>
        </p:nvSpPr>
        <p:spPr bwMode="auto">
          <a:xfrm>
            <a:off x="3657600" y="2057400"/>
            <a:ext cx="1905000" cy="1295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People</a:t>
            </a:r>
          </a:p>
        </p:txBody>
      </p:sp>
      <p:sp>
        <p:nvSpPr>
          <p:cNvPr id="389125" name="Oval 5"/>
          <p:cNvSpPr>
            <a:spLocks noChangeArrowheads="1"/>
          </p:cNvSpPr>
          <p:nvPr/>
        </p:nvSpPr>
        <p:spPr bwMode="auto">
          <a:xfrm>
            <a:off x="5943600" y="3314700"/>
            <a:ext cx="1905000" cy="1295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Product</a:t>
            </a:r>
          </a:p>
        </p:txBody>
      </p:sp>
      <p:sp>
        <p:nvSpPr>
          <p:cNvPr id="389126" name="Oval 6"/>
          <p:cNvSpPr>
            <a:spLocks noChangeArrowheads="1"/>
          </p:cNvSpPr>
          <p:nvPr/>
        </p:nvSpPr>
        <p:spPr bwMode="auto">
          <a:xfrm>
            <a:off x="3657600" y="4953000"/>
            <a:ext cx="1905000" cy="1295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Process</a:t>
            </a:r>
          </a:p>
        </p:txBody>
      </p:sp>
      <p:sp>
        <p:nvSpPr>
          <p:cNvPr id="389127" name="Oval 7"/>
          <p:cNvSpPr>
            <a:spLocks noChangeArrowheads="1"/>
          </p:cNvSpPr>
          <p:nvPr/>
        </p:nvSpPr>
        <p:spPr bwMode="auto">
          <a:xfrm>
            <a:off x="1295400" y="3314700"/>
            <a:ext cx="1905000" cy="12954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Project</a:t>
            </a:r>
          </a:p>
        </p:txBody>
      </p:sp>
      <p:sp>
        <p:nvSpPr>
          <p:cNvPr id="389128" name="AutoShape 8"/>
          <p:cNvSpPr>
            <a:spLocks noChangeArrowheads="1"/>
          </p:cNvSpPr>
          <p:nvPr/>
        </p:nvSpPr>
        <p:spPr bwMode="auto">
          <a:xfrm rot="5400000">
            <a:off x="6198394" y="2336006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29" name="AutoShape 9"/>
          <p:cNvSpPr>
            <a:spLocks noChangeArrowheads="1"/>
          </p:cNvSpPr>
          <p:nvPr/>
        </p:nvSpPr>
        <p:spPr bwMode="auto">
          <a:xfrm rot="-10800000">
            <a:off x="6197600" y="5000625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30" name="AutoShape 10"/>
          <p:cNvSpPr>
            <a:spLocks noChangeArrowheads="1"/>
          </p:cNvSpPr>
          <p:nvPr/>
        </p:nvSpPr>
        <p:spPr bwMode="auto">
          <a:xfrm rot="-27000000">
            <a:off x="2055019" y="5003006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8686800" y="6400800"/>
            <a:ext cx="37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Wingdings" pitchFamily="2" charset="2"/>
              </a:rPr>
              <a:t></a:t>
            </a:r>
            <a:endParaRPr lang="en-US" altLang="en-US"/>
          </a:p>
        </p:txBody>
      </p:sp>
      <p:sp>
        <p:nvSpPr>
          <p:cNvPr id="389132" name="AutoShape 12"/>
          <p:cNvSpPr>
            <a:spLocks noChangeArrowheads="1"/>
          </p:cNvSpPr>
          <p:nvPr/>
        </p:nvSpPr>
        <p:spPr bwMode="auto">
          <a:xfrm rot="-21497580">
            <a:off x="2133600" y="2195513"/>
            <a:ext cx="838200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Roger S. Pressman. </a:t>
            </a:r>
            <a:r>
              <a:rPr lang="en-US" i="1" dirty="0"/>
              <a:t>Software Engineering</a:t>
            </a:r>
            <a:r>
              <a:rPr lang="en-US" dirty="0"/>
              <a:t>, </a:t>
            </a:r>
            <a:r>
              <a:rPr lang="id-ID" dirty="0"/>
              <a:t>8</a:t>
            </a:r>
            <a:r>
              <a:rPr lang="en-US" baseline="30000" dirty="0" err="1"/>
              <a:t>th</a:t>
            </a:r>
            <a:r>
              <a:rPr lang="en-US" dirty="0"/>
              <a:t> edition. 20</a:t>
            </a:r>
            <a:r>
              <a:rPr lang="id-ID" dirty="0" smtClean="0"/>
              <a:t>14</a:t>
            </a:r>
          </a:p>
          <a:p>
            <a:pPr lvl="0"/>
            <a:r>
              <a:rPr lang="en-US" smtClean="0"/>
              <a:t>Roger </a:t>
            </a:r>
            <a:r>
              <a:rPr lang="en-US" dirty="0"/>
              <a:t>S. Pressman. </a:t>
            </a:r>
            <a:r>
              <a:rPr lang="en-US" i="1" dirty="0"/>
              <a:t>Software Engineering</a:t>
            </a:r>
            <a:r>
              <a:rPr lang="en-US" dirty="0"/>
              <a:t>, </a:t>
            </a:r>
            <a:r>
              <a:rPr lang="id-ID" dirty="0" smtClean="0"/>
              <a:t>6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edition. 20</a:t>
            </a:r>
            <a:r>
              <a:rPr lang="id-ID" dirty="0"/>
              <a:t>14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E849-68A9-49F2-ACBC-6849BFC46614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CBC526-A09E-4501-88BB-14A112AEE0F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36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976" y="1600200"/>
            <a:ext cx="8915400" cy="609600"/>
          </a:xfrm>
        </p:spPr>
        <p:txBody>
          <a:bodyPr/>
          <a:lstStyle/>
          <a:p>
            <a:r>
              <a:rPr lang="id-ID" altLang="en-US" sz="4000" dirty="0" smtClean="0">
                <a:latin typeface="Arial" charset="0"/>
              </a:rPr>
              <a:t>Outline</a:t>
            </a:r>
            <a:r>
              <a:rPr lang="en-US" altLang="en-US" sz="4800" dirty="0"/>
              <a:t/>
            </a:r>
            <a:br>
              <a:rPr lang="en-US" altLang="en-US" sz="4800" dirty="0"/>
            </a:br>
            <a:r>
              <a:rPr lang="en-US" altLang="en-US" sz="1800" dirty="0">
                <a:latin typeface="Arial" charset="0"/>
              </a:rPr>
              <a:t/>
            </a:r>
            <a:br>
              <a:rPr lang="en-US" altLang="en-US" sz="1800" dirty="0">
                <a:latin typeface="Arial" charset="0"/>
              </a:rPr>
            </a:br>
            <a:r>
              <a:rPr lang="en-US" altLang="en-US" sz="1800" dirty="0">
                <a:latin typeface="Arial" charset="0"/>
              </a:rPr>
              <a:t/>
            </a:r>
            <a:br>
              <a:rPr lang="en-US" altLang="en-US" sz="1800" dirty="0">
                <a:latin typeface="Arial" charset="0"/>
              </a:rPr>
            </a:br>
            <a:r>
              <a:rPr lang="en-US" altLang="en-US" sz="1800" dirty="0">
                <a:latin typeface="Arial" charset="0"/>
              </a:rPr>
              <a:t> 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0395" y="2057400"/>
            <a:ext cx="7239000" cy="17526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altLang="en-US" sz="2400" dirty="0"/>
              <a:t> The Management Spectrum</a:t>
            </a:r>
          </a:p>
          <a:p>
            <a:pPr algn="l">
              <a:buFontTx/>
              <a:buChar char="-"/>
            </a:pPr>
            <a:r>
              <a:rPr lang="en-US" altLang="en-US" sz="2400" dirty="0"/>
              <a:t> The People</a:t>
            </a:r>
          </a:p>
          <a:p>
            <a:pPr algn="l">
              <a:buFontTx/>
              <a:buChar char="-"/>
            </a:pPr>
            <a:r>
              <a:rPr lang="en-US" altLang="en-US" sz="2400" dirty="0"/>
              <a:t> The Product </a:t>
            </a:r>
          </a:p>
          <a:p>
            <a:pPr algn="l">
              <a:buFontTx/>
              <a:buChar char="-"/>
            </a:pPr>
            <a:r>
              <a:rPr lang="en-US" altLang="en-US" sz="2400" dirty="0"/>
              <a:t> The Process</a:t>
            </a:r>
          </a:p>
          <a:p>
            <a:pPr algn="l">
              <a:buFontTx/>
              <a:buChar char="-"/>
            </a:pPr>
            <a:r>
              <a:rPr lang="en-US" altLang="en-US" sz="2400" dirty="0"/>
              <a:t> The Project 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535113" y="6507163"/>
            <a:ext cx="6008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 u="none"/>
              <a:t>(Source: Pressman, R. </a:t>
            </a:r>
            <a:r>
              <a:rPr lang="en-US" altLang="en-US" sz="1200" i="1" u="none"/>
              <a:t>Software Engineering: A Practitioner’s Approach</a:t>
            </a:r>
            <a:r>
              <a:rPr lang="en-US" altLang="en-US" sz="1200" u="none"/>
              <a:t>.  McGraw-Hill, 2005)</a:t>
            </a:r>
          </a:p>
        </p:txBody>
      </p:sp>
      <p:pic>
        <p:nvPicPr>
          <p:cNvPr id="5" name="Picture 5" descr="http://4.bp.blogspot.com/-6SNn7IJZQ8A/TnlSXZe7V2I/AAAAAAAAAMs/qiNHgHKsW2o/s1600/management%2BProye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680447"/>
            <a:ext cx="3124200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83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21141-5515-4DD5-87D2-FA7B3D067BA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The Management Spectrum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Effective software project management focuses on these items (in this order)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people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Deals with the cultivation of motivated, highly skilled people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Consists of the stakeholders, the team leaders, and the software team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product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Product objectives and scope should be established before a project can be planned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process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The software process provides the framework from which a comprehensive plan for software development can be established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The project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Planning and controlling a software project is done for one primary reason…it is the only known way to manage complexity</a:t>
            </a:r>
          </a:p>
          <a:p>
            <a:pPr lvl="2">
              <a:lnSpc>
                <a:spcPct val="90000"/>
              </a:lnSpc>
            </a:pPr>
            <a:r>
              <a:rPr lang="en-US" altLang="en-US" sz="1400" dirty="0"/>
              <a:t>In a </a:t>
            </a:r>
            <a:r>
              <a:rPr lang="id-ID" altLang="en-US" sz="1400" dirty="0" smtClean="0"/>
              <a:t> study of 250 large sw projects between </a:t>
            </a:r>
            <a:r>
              <a:rPr lang="en-US" altLang="en-US" sz="1400" dirty="0" smtClean="0"/>
              <a:t>1998</a:t>
            </a:r>
            <a:r>
              <a:rPr lang="id-ID" altLang="en-US" sz="1400" dirty="0" smtClean="0"/>
              <a:t> and 2004, 25 were deemed sucessfull in achieving their schedule,cost and quality objectives. 50 had delays, and 175 experienced major delays or were terminated without completion</a:t>
            </a:r>
            <a:endParaRPr lang="en-US" altLang="en-US" sz="1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445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928C-5ED2-449B-9D30-B38571946B0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1143000" y="1425388"/>
            <a:ext cx="1524000" cy="914400"/>
          </a:xfrm>
          <a:prstGeom prst="rect">
            <a:avLst/>
          </a:prstGeom>
          <a:solidFill>
            <a:srgbClr val="FF99CC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 dirty="0"/>
              <a:t>People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3164541" y="2667000"/>
            <a:ext cx="15240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 dirty="0"/>
              <a:t>Product</a:t>
            </a: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953000" y="3962400"/>
            <a:ext cx="1524000" cy="914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Process</a:t>
            </a:r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6705600" y="5105400"/>
            <a:ext cx="15240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3200" u="none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13570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F931-FD38-4BE1-892F-013B09ACECA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People: The Stakeholders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Five categories of stakeholders</a:t>
            </a:r>
          </a:p>
          <a:p>
            <a:pPr lvl="1"/>
            <a:r>
              <a:rPr lang="en-US" altLang="en-US" sz="1800" b="1" dirty="0"/>
              <a:t>Senior managers</a:t>
            </a:r>
            <a:r>
              <a:rPr lang="en-US" altLang="en-US" sz="1800" dirty="0"/>
              <a:t> – define business issues that often have significant influence on the project</a:t>
            </a:r>
          </a:p>
          <a:p>
            <a:pPr lvl="1"/>
            <a:r>
              <a:rPr lang="en-US" altLang="en-US" sz="1800" b="1" dirty="0"/>
              <a:t>Project (technical) managers</a:t>
            </a:r>
            <a:r>
              <a:rPr lang="en-US" altLang="en-US" sz="1800" dirty="0"/>
              <a:t> – plan, motivate, organize, and control the practitioners who do the work</a:t>
            </a:r>
          </a:p>
          <a:p>
            <a:pPr lvl="1"/>
            <a:r>
              <a:rPr lang="en-US" altLang="en-US" sz="1800" b="1" dirty="0"/>
              <a:t>Practitioners </a:t>
            </a:r>
            <a:r>
              <a:rPr lang="en-US" altLang="en-US" sz="1800" dirty="0"/>
              <a:t>– deliver the technical skills that are necessary to engineer a product or application</a:t>
            </a:r>
          </a:p>
          <a:p>
            <a:pPr lvl="1"/>
            <a:r>
              <a:rPr lang="en-US" altLang="en-US" sz="1800" b="1" dirty="0"/>
              <a:t>Customers</a:t>
            </a:r>
            <a:r>
              <a:rPr lang="en-US" altLang="en-US" sz="1800" dirty="0"/>
              <a:t> – specify the requirements for the software to be engineered and other stakeholders who have a peripheral interest in the outcome</a:t>
            </a:r>
          </a:p>
          <a:p>
            <a:pPr lvl="1"/>
            <a:r>
              <a:rPr lang="en-US" altLang="en-US" sz="1800" b="1" dirty="0"/>
              <a:t>End users</a:t>
            </a:r>
            <a:r>
              <a:rPr lang="en-US" altLang="en-US" sz="1800" dirty="0"/>
              <a:t> – interact with the software once it is released for production use</a:t>
            </a:r>
          </a:p>
          <a:p>
            <a:pPr>
              <a:buFontTx/>
              <a:buNone/>
            </a:pP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7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E5F6-D157-46E1-8D1A-B6235CE62F3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7772400" cy="1143000"/>
          </a:xfrm>
        </p:spPr>
        <p:txBody>
          <a:bodyPr/>
          <a:lstStyle/>
          <a:p>
            <a:r>
              <a:rPr lang="en-US" altLang="en-US" dirty="0"/>
              <a:t>The People: Team Leaders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106" y="2133600"/>
            <a:ext cx="87630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 dirty="0"/>
              <a:t>Competent practitioners </a:t>
            </a:r>
            <a:r>
              <a:rPr lang="en-US" altLang="en-US" sz="1800" u="sng" dirty="0"/>
              <a:t>often fail</a:t>
            </a:r>
            <a:r>
              <a:rPr lang="en-US" altLang="en-US" sz="1800" dirty="0"/>
              <a:t> to make good team leaders; they just don’t have the right people skills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Qualities to look for in a team leader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Motivation</a:t>
            </a:r>
            <a:r>
              <a:rPr lang="en-US" altLang="en-US" sz="1600" dirty="0"/>
              <a:t> – the ability to encourage technical people to produce to their best ability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Organization</a:t>
            </a:r>
            <a:r>
              <a:rPr lang="en-US" altLang="en-US" sz="1600" dirty="0"/>
              <a:t> – the ability to mold existing processes (or invent new ones) that will enable the initial concept to be translated into a final product</a:t>
            </a:r>
          </a:p>
          <a:p>
            <a:pPr lvl="1">
              <a:lnSpc>
                <a:spcPct val="80000"/>
              </a:lnSpc>
            </a:pPr>
            <a:r>
              <a:rPr lang="en-US" altLang="en-US" sz="1600" b="1" dirty="0"/>
              <a:t>Ideas or innovation</a:t>
            </a:r>
            <a:r>
              <a:rPr lang="en-US" altLang="en-US" sz="1600" dirty="0"/>
              <a:t> – the ability to encourage people to create and feel creative even when they must work within bounds established for a particular software product or application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Team leaders should use a problem-solving management style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Concentrate on understanding the problem to be solved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Manage the flow of ideas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Let everyone on the team know, by words and actions, that quality counts and that it will not be compromised </a:t>
            </a:r>
          </a:p>
        </p:txBody>
      </p:sp>
    </p:spTree>
    <p:extLst>
      <p:ext uri="{BB962C8B-B14F-4D97-AF65-F5344CB8AC3E}">
        <p14:creationId xmlns:p14="http://schemas.microsoft.com/office/powerpoint/2010/main" val="31584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3BAA6-E38E-423D-A530-21C76B0FBE7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US" altLang="en-US" dirty="0"/>
              <a:t>The People: Team Leaders (continued)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326438" cy="3124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Another set of useful leadership traits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Problem solving</a:t>
            </a:r>
            <a:r>
              <a:rPr lang="en-US" altLang="en-US" sz="1800" dirty="0"/>
              <a:t> – diagnose, structure a solution, apply lessons learned, remain flexible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Managerial identity</a:t>
            </a:r>
            <a:r>
              <a:rPr lang="en-US" altLang="en-US" sz="1800" dirty="0"/>
              <a:t> – take charge of the project, have confidence to assume control, have assurance to allow good people to do their jobs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Achievement</a:t>
            </a:r>
            <a:r>
              <a:rPr lang="en-US" altLang="en-US" sz="1800" dirty="0"/>
              <a:t> – reward initiative, demonstrate that controlled risk taking will not be punished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Influence and team building</a:t>
            </a:r>
            <a:r>
              <a:rPr lang="en-US" altLang="en-US" sz="1800" dirty="0"/>
              <a:t> – be able to “read” people, understand verbal and nonverbal signals, be able to react to signals, remain under control in high-stress situations </a:t>
            </a:r>
          </a:p>
        </p:txBody>
      </p:sp>
    </p:spTree>
    <p:extLst>
      <p:ext uri="{BB962C8B-B14F-4D97-AF65-F5344CB8AC3E}">
        <p14:creationId xmlns:p14="http://schemas.microsoft.com/office/powerpoint/2010/main" val="34429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CE7-1688-4EAA-881D-B1101FD209A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7772400" cy="1143000"/>
          </a:xfrm>
        </p:spPr>
        <p:txBody>
          <a:bodyPr/>
          <a:lstStyle/>
          <a:p>
            <a:r>
              <a:rPr lang="en-US" altLang="en-US" dirty="0"/>
              <a:t>The People: The Software Team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2438400"/>
            <a:ext cx="8326438" cy="359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Seven project factors to consider when structuring a software development team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difficulty</a:t>
            </a:r>
            <a:r>
              <a:rPr lang="en-US" altLang="en-US" sz="1800" dirty="0"/>
              <a:t> of the problem to be solved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size</a:t>
            </a:r>
            <a:r>
              <a:rPr lang="en-US" altLang="en-US" sz="1800" dirty="0"/>
              <a:t> of the resultant program(s) in source lines of code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time</a:t>
            </a:r>
            <a:r>
              <a:rPr lang="en-US" altLang="en-US" sz="1800" dirty="0"/>
              <a:t> that the team will stay together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</a:t>
            </a:r>
            <a:r>
              <a:rPr lang="en-US" altLang="en-US" sz="1800" u="sng" dirty="0"/>
              <a:t>degree</a:t>
            </a:r>
            <a:r>
              <a:rPr lang="en-US" altLang="en-US" sz="1800" dirty="0"/>
              <a:t> to which the problem can be </a:t>
            </a:r>
            <a:r>
              <a:rPr lang="en-US" altLang="en-US" sz="1800" u="sng" dirty="0"/>
              <a:t>modularized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required </a:t>
            </a:r>
            <a:r>
              <a:rPr lang="en-US" altLang="en-US" sz="1800" u="sng" dirty="0"/>
              <a:t>quality</a:t>
            </a:r>
            <a:r>
              <a:rPr lang="en-US" altLang="en-US" sz="1800" dirty="0"/>
              <a:t> and </a:t>
            </a:r>
            <a:r>
              <a:rPr lang="en-US" altLang="en-US" sz="1800" u="sng" dirty="0"/>
              <a:t>reliability</a:t>
            </a:r>
            <a:r>
              <a:rPr lang="en-US" altLang="en-US" sz="1800" dirty="0"/>
              <a:t> of the system to be built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rigidity of the </a:t>
            </a:r>
            <a:r>
              <a:rPr lang="en-US" altLang="en-US" sz="1800" u="sng" dirty="0"/>
              <a:t>delivery date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degree of sociability (</a:t>
            </a:r>
            <a:r>
              <a:rPr lang="en-US" altLang="en-US" sz="1800" u="sng" dirty="0"/>
              <a:t>communication</a:t>
            </a:r>
            <a:r>
              <a:rPr lang="en-US" altLang="en-US" sz="1800" dirty="0"/>
              <a:t>) required for the project</a:t>
            </a:r>
          </a:p>
        </p:txBody>
      </p:sp>
    </p:spTree>
    <p:extLst>
      <p:ext uri="{BB962C8B-B14F-4D97-AF65-F5344CB8AC3E}">
        <p14:creationId xmlns:p14="http://schemas.microsoft.com/office/powerpoint/2010/main" val="2493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bf28e3ac64a34c53430e79d62a1444ec0e7713d"/>
</p:tagLst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Informatika(1)</Template>
  <TotalTime>3997</TotalTime>
  <Words>1672</Words>
  <Application>Microsoft Office PowerPoint</Application>
  <PresentationFormat>On-screen Show (4:3)</PresentationFormat>
  <Paragraphs>199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template_informatika_slide</vt:lpstr>
      <vt:lpstr>PROJECT MANAGEMENT CONCEPTS REKAYASA PERANGKAT LUNAK CSG2J3</vt:lpstr>
      <vt:lpstr>Latar Belakang(1)</vt:lpstr>
      <vt:lpstr>Outline     </vt:lpstr>
      <vt:lpstr>The Management Spectrum</vt:lpstr>
      <vt:lpstr>PowerPoint Presentation</vt:lpstr>
      <vt:lpstr>The People: The Stakeholders</vt:lpstr>
      <vt:lpstr>The People: Team Leaders</vt:lpstr>
      <vt:lpstr>The People: Team Leaders (continued)</vt:lpstr>
      <vt:lpstr>The People: The Software Team</vt:lpstr>
      <vt:lpstr>The People: The Software Team (continued)</vt:lpstr>
      <vt:lpstr>The People: The Software Team (continued)</vt:lpstr>
      <vt:lpstr>The People: Coordination and Communication Issues</vt:lpstr>
      <vt:lpstr>PowerPoint Presentation</vt:lpstr>
      <vt:lpstr>The Product</vt:lpstr>
      <vt:lpstr>The Product (continued)</vt:lpstr>
      <vt:lpstr>PowerPoint Presentation</vt:lpstr>
      <vt:lpstr>The Process</vt:lpstr>
      <vt:lpstr>PowerPoint Presentation</vt:lpstr>
      <vt:lpstr>The Project: A Common Sense Approach</vt:lpstr>
      <vt:lpstr>The Project: Signs that it is in Jeopardy</vt:lpstr>
      <vt:lpstr>The Project: The W5HH Principle</vt:lpstr>
      <vt:lpstr>Summary</vt:lpstr>
      <vt:lpstr>References</vt:lpstr>
      <vt:lpstr>PowerPoint Presentation</vt:lpstr>
    </vt:vector>
  </TitlesOfParts>
  <Company>nbv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Manajemen Proyek</dc:title>
  <dc:creator>Imelda</dc:creator>
  <cp:lastModifiedBy>Admin</cp:lastModifiedBy>
  <cp:revision>69</cp:revision>
  <dcterms:created xsi:type="dcterms:W3CDTF">2009-02-11T15:20:56Z</dcterms:created>
  <dcterms:modified xsi:type="dcterms:W3CDTF">2016-01-16T23:53:42Z</dcterms:modified>
</cp:coreProperties>
</file>