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62" r:id="rId4"/>
    <p:sldId id="263" r:id="rId5"/>
    <p:sldId id="280" r:id="rId6"/>
    <p:sldId id="283" r:id="rId7"/>
    <p:sldId id="268" r:id="rId8"/>
    <p:sldId id="265" r:id="rId9"/>
    <p:sldId id="278" r:id="rId10"/>
    <p:sldId id="272" r:id="rId11"/>
    <p:sldId id="274" r:id="rId12"/>
    <p:sldId id="259" r:id="rId13"/>
    <p:sldId id="266" r:id="rId14"/>
    <p:sldId id="269" r:id="rId15"/>
    <p:sldId id="271" r:id="rId16"/>
    <p:sldId id="273" r:id="rId17"/>
    <p:sldId id="275" r:id="rId18"/>
    <p:sldId id="270" r:id="rId19"/>
    <p:sldId id="276" r:id="rId20"/>
    <p:sldId id="281" r:id="rId21"/>
    <p:sldId id="282" r:id="rId22"/>
    <p:sldId id="267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1" autoAdjust="0"/>
    <p:restoredTop sz="94660"/>
  </p:normalViewPr>
  <p:slideViewPr>
    <p:cSldViewPr>
      <p:cViewPr>
        <p:scale>
          <a:sx n="76" d="100"/>
          <a:sy n="76" d="100"/>
        </p:scale>
        <p:origin x="-133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FDFE5-F493-4539-9401-FDA42E794D3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C08B7-60BF-4F74-9707-0DD6BF9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08B7-60BF-4F74-9707-0DD6BF9313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08B7-60BF-4F74-9707-0DD6BF9313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889008-A51A-4E96-9C2B-9557628CC591}" type="datetime1">
              <a:rPr lang="en-US" smtClean="0"/>
              <a:t>1/8/2016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229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1/8/2016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99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1/8/2016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234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1/8/2016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56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89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1/8/2016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09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262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1C8-B70F-43E4-AF78-809C5273F570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5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112B-48A0-4039-BAE2-7ABC65055C38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C889008-A51A-4E96-9C2B-9557628CC591}" type="datetime1">
              <a:rPr lang="en-US" smtClean="0"/>
              <a:t>1/8/2016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7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 smtClean="0"/>
              <a:t>OVERVIEW PL &amp; RPL</a:t>
            </a:r>
            <a:r>
              <a:rPr lang="id-ID" b="0" dirty="0" smtClean="0"/>
              <a:t/>
            </a:r>
            <a:br>
              <a:rPr lang="id-ID" b="0" dirty="0" smtClean="0"/>
            </a:br>
            <a:r>
              <a:rPr lang="en-US" sz="1400" b="0" dirty="0" smtClean="0"/>
              <a:t>REKAYASA </a:t>
            </a:r>
            <a:r>
              <a:rPr lang="en-US" sz="1400" b="0" dirty="0"/>
              <a:t>PERANGKAT </a:t>
            </a:r>
            <a:r>
              <a:rPr lang="en-US" sz="1400" b="0" dirty="0" smtClean="0"/>
              <a:t>LUNAK</a:t>
            </a:r>
            <a:r>
              <a:rPr lang="id-ID" sz="1400" b="0" dirty="0" smtClean="0"/>
              <a:t/>
            </a:r>
            <a:br>
              <a:rPr lang="id-ID" sz="1400" b="0" dirty="0" smtClean="0"/>
            </a:br>
            <a:r>
              <a:rPr lang="en-US" sz="1400" b="0" dirty="0"/>
              <a:t>CSG2J3</a:t>
            </a:r>
            <a:endParaRPr lang="id-ID" sz="14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/>
          <a:lstStyle/>
          <a:p>
            <a:r>
              <a:rPr lang="id-ID" dirty="0"/>
              <a:t>b</a:t>
            </a:r>
            <a:r>
              <a:rPr lang="id-ID" dirty="0" smtClean="0"/>
              <a:t>y : Tim Pengajar RPL</a:t>
            </a:r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– Telkom University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69D1-296C-4D75-8928-85A663B38899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Software Engineering ...</a:t>
            </a:r>
            <a:endParaRPr lang="id-ID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209687"/>
            <a:ext cx="785948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114-9A5D-46CE-B662-080C56B43C83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492" y="2199967"/>
            <a:ext cx="7605714" cy="4251919"/>
            <a:chOff x="600" y="1344"/>
            <a:chExt cx="4471" cy="2712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715" y="1412"/>
              <a:ext cx="2002" cy="2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ctr" eaLnBrk="1" hangingPunct="1"/>
              <a:r>
                <a:rPr lang="en-US" sz="1400" dirty="0">
                  <a:latin typeface="Arial Black" pitchFamily="34" charset="0"/>
                </a:rPr>
                <a:t>5 PRIMARY</a:t>
              </a:r>
            </a:p>
            <a:p>
              <a:pPr marL="457200" indent="-457200" algn="ctr" eaLnBrk="1" hangingPunct="1"/>
              <a:r>
                <a:rPr lang="en-US" sz="1400" dirty="0">
                  <a:latin typeface="Arial Black" pitchFamily="34" charset="0"/>
                </a:rPr>
                <a:t> LIFE CYCLE PROCESSES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92" y="1786"/>
              <a:ext cx="1848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200" dirty="0"/>
                <a:t>5.1  Acquisition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831" y="2861"/>
              <a:ext cx="809" cy="24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endParaRPr lang="en-US" sz="1200"/>
            </a:p>
            <a:p>
              <a:pPr eaLnBrk="1" hangingPunct="1"/>
              <a:r>
                <a:rPr lang="en-US" sz="1200"/>
                <a:t>5.5  Maint.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31" y="2297"/>
              <a:ext cx="809" cy="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endParaRPr lang="en-US" sz="1200"/>
            </a:p>
            <a:p>
              <a:pPr eaLnBrk="1" hangingPunct="1"/>
              <a:r>
                <a:rPr lang="en-US" sz="1200"/>
                <a:t>5.4  Operation</a:t>
              </a:r>
            </a:p>
            <a:p>
              <a:pPr algn="l" eaLnBrk="1" hangingPunct="1"/>
              <a:endParaRPr lang="en-US" sz="12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92" y="2315"/>
              <a:ext cx="962" cy="7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/>
              <a:endParaRPr lang="en-US" sz="1200"/>
            </a:p>
            <a:p>
              <a:pPr marL="457200" indent="-457200" eaLnBrk="1" hangingPunct="1"/>
              <a:endParaRPr lang="en-US" sz="1200"/>
            </a:p>
            <a:p>
              <a:pPr marL="457200" indent="-457200" eaLnBrk="1" hangingPunct="1"/>
              <a:endParaRPr lang="en-US" sz="1200"/>
            </a:p>
            <a:p>
              <a:pPr marL="457200" indent="-457200" eaLnBrk="1" hangingPunct="1"/>
              <a:r>
                <a:rPr lang="en-US" sz="1200"/>
                <a:t>5.3  Development </a:t>
              </a:r>
            </a:p>
            <a:p>
              <a:pPr marL="457200" indent="-457200" eaLnBrk="1" hangingPunct="1">
                <a:buFontTx/>
                <a:buAutoNum type="arabicPeriod" startAt="3"/>
              </a:pPr>
              <a:endParaRPr lang="en-US" sz="1200"/>
            </a:p>
            <a:p>
              <a:pPr marL="457200" indent="-457200" algn="l" eaLnBrk="1" hangingPunct="1"/>
              <a:endParaRPr lang="en-US" sz="1200"/>
            </a:p>
            <a:p>
              <a:pPr marL="457200" indent="-457200" algn="l" eaLnBrk="1" hangingPunct="1"/>
              <a:endParaRPr lang="en-US" sz="1200"/>
            </a:p>
            <a:p>
              <a:pPr marL="457200" indent="-457200" algn="l" eaLnBrk="1" hangingPunct="1"/>
              <a:endParaRPr lang="en-US" sz="120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92" y="2059"/>
              <a:ext cx="1848" cy="1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200" dirty="0"/>
                <a:t>5.2  Supply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1344"/>
              <a:ext cx="2232" cy="2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069" y="1412"/>
              <a:ext cx="2002" cy="2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ctr" eaLnBrk="1" hangingPunct="1"/>
              <a:r>
                <a:rPr lang="en-US" sz="1400" b="1">
                  <a:latin typeface="Arial Black" pitchFamily="34" charset="0"/>
                </a:rPr>
                <a:t>8 SUPPORTING</a:t>
              </a:r>
            </a:p>
            <a:p>
              <a:pPr marL="457200" indent="-457200" algn="ctr" eaLnBrk="1" hangingPunct="1"/>
              <a:r>
                <a:rPr lang="en-US" sz="1400" b="1">
                  <a:latin typeface="Arial Black" pitchFamily="34" charset="0"/>
                </a:rPr>
                <a:t> LIFE CYCLE PROCESSES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64" y="1681"/>
              <a:ext cx="1732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6.1  Documentation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947" y="1344"/>
              <a:ext cx="2117" cy="2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371" y="1956"/>
              <a:ext cx="1539" cy="1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6.2  Configuration Management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371" y="2161"/>
              <a:ext cx="1539" cy="1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6.3  Quality Assurance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371" y="2365"/>
              <a:ext cx="1539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6.4  Verification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371" y="2569"/>
              <a:ext cx="1539" cy="1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6.5  Validation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371" y="2773"/>
              <a:ext cx="1539" cy="1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6.6  Joint Review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371" y="2977"/>
              <a:ext cx="1539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6.7  Audit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255" y="3257"/>
              <a:ext cx="1732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6.8 Problem Resolution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55" y="1888"/>
              <a:ext cx="1732" cy="1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12" y="3528"/>
              <a:ext cx="2924" cy="1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ctr" eaLnBrk="1" hangingPunct="1"/>
              <a:r>
                <a:rPr lang="en-US" sz="1200" b="1"/>
                <a:t>4 ORGANIZATIONAL LIFE CYCLE PROCESSES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331" y="3666"/>
              <a:ext cx="1501" cy="1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7.1  Management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00" y="3512"/>
              <a:ext cx="4464" cy="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947" y="3666"/>
              <a:ext cx="1501" cy="1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7.2. Infrastructure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331" y="3870"/>
              <a:ext cx="1501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7.3  Improvement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947" y="3870"/>
              <a:ext cx="1501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/>
                <a:t>7.4.  Training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08" y="1297657"/>
            <a:ext cx="8229600" cy="563562"/>
          </a:xfrm>
        </p:spPr>
        <p:txBody>
          <a:bodyPr>
            <a:normAutofit/>
          </a:bodyPr>
          <a:lstStyle/>
          <a:p>
            <a:r>
              <a:rPr lang="id-ID" sz="2400" dirty="0" smtClean="0"/>
              <a:t>Software Engineering Standards versi IEEE</a:t>
            </a:r>
            <a:endParaRPr lang="id-ID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4C7E-D82F-45F1-AD3A-32D88A65B0A0}" type="datetime1">
              <a:rPr lang="en-US" smtClean="0"/>
              <a:t>1/8/2016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93352" y="2324867"/>
            <a:ext cx="1828800" cy="2294036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2958761" y="1766106"/>
            <a:ext cx="1828800" cy="547688"/>
          </a:xfrm>
          <a:prstGeom prst="wedgeRectCallout">
            <a:avLst>
              <a:gd name="adj1" fmla="val -77444"/>
              <a:gd name="adj2" fmla="val 179167"/>
            </a:avLst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Trebuchet MS" pitchFamily="34" charset="0"/>
              </a:rPr>
              <a:t>Fokus</a:t>
            </a:r>
            <a:r>
              <a:rPr lang="en-US" sz="1400" b="1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Trebuchet MS" pitchFamily="34" charset="0"/>
              </a:rPr>
              <a:t>Pembahasan</a:t>
            </a:r>
            <a:r>
              <a:rPr lang="en-US" sz="1400" b="1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Trebuchet MS" pitchFamily="34" charset="0"/>
              </a:rPr>
              <a:t>Kuliah</a:t>
            </a:r>
            <a:endParaRPr lang="en-US" sz="14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Definisi RPL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id-ID" dirty="0"/>
          </a:p>
          <a:p>
            <a:r>
              <a:rPr lang="id-ID" i="1" dirty="0" smtClean="0"/>
              <a:t>Software engineering: </a:t>
            </a:r>
            <a:r>
              <a:rPr lang="en-US" i="1" dirty="0" smtClean="0"/>
              <a:t>an </a:t>
            </a:r>
            <a:r>
              <a:rPr lang="en-US" i="1" dirty="0"/>
              <a:t>engineering discipline which is concerned with </a:t>
            </a:r>
            <a:r>
              <a:rPr lang="en-US" i="1" dirty="0">
                <a:solidFill>
                  <a:srgbClr val="00B050"/>
                </a:solidFill>
              </a:rPr>
              <a:t>all aspect of software production</a:t>
            </a:r>
            <a:r>
              <a:rPr lang="en-US" i="1" dirty="0"/>
              <a:t> from the early stages of </a:t>
            </a:r>
            <a:r>
              <a:rPr lang="en-US" i="1" dirty="0">
                <a:solidFill>
                  <a:srgbClr val="0070C0"/>
                </a:solidFill>
              </a:rPr>
              <a:t>system specification through to maintaining the system</a:t>
            </a:r>
            <a:r>
              <a:rPr lang="en-US" i="1" dirty="0"/>
              <a:t> after it has gone into use.</a:t>
            </a:r>
          </a:p>
          <a:p>
            <a:pPr lvl="0"/>
            <a:endParaRPr lang="id-ID" dirty="0"/>
          </a:p>
          <a:p>
            <a:endParaRPr lang="id-ID" dirty="0"/>
          </a:p>
          <a:p>
            <a:endParaRPr lang="en-US" i="1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0AC0-D96E-4C01-848E-063B314FA570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12" y="1076009"/>
            <a:ext cx="8326438" cy="641239"/>
          </a:xfrm>
        </p:spPr>
        <p:txBody>
          <a:bodyPr/>
          <a:lstStyle/>
          <a:p>
            <a:r>
              <a:rPr lang="id-ID" dirty="0" smtClean="0"/>
              <a:t>Large Scale App 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C582-2215-4AF7-9BE3-9164B1C50255}" type="datetime1">
              <a:rPr lang="en-US" smtClean="0"/>
              <a:t>1/8/2016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466" y="1942605"/>
            <a:ext cx="2221207" cy="7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1689" y="4069268"/>
            <a:ext cx="1403862" cy="137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youtub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0231" y="1844532"/>
            <a:ext cx="1765706" cy="1037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348" y="2936277"/>
            <a:ext cx="2620543" cy="673336"/>
          </a:xfrm>
          <a:prstGeom prst="rect">
            <a:avLst/>
          </a:prstGeom>
          <a:noFill/>
        </p:spPr>
        <p:txBody>
          <a:bodyPr wrap="square" lIns="118932" tIns="59466" rIns="118932" bIns="59466" rtlCol="0">
            <a:spAutoFit/>
          </a:bodyPr>
          <a:lstStyle/>
          <a:p>
            <a:r>
              <a:rPr lang="id-ID" b="1" dirty="0" smtClean="0"/>
              <a:t>Revenue: </a:t>
            </a:r>
            <a:endParaRPr lang="en-US" b="1" dirty="0" smtClean="0"/>
          </a:p>
          <a:p>
            <a:r>
              <a:rPr lang="en-US" dirty="0" smtClean="0"/>
              <a:t>$239,9 </a:t>
            </a:r>
            <a:r>
              <a:rPr lang="en-US" dirty="0" err="1" smtClean="0"/>
              <a:t>juta</a:t>
            </a:r>
            <a:r>
              <a:rPr lang="en-US" dirty="0" smtClean="0"/>
              <a:t>/</a:t>
            </a:r>
            <a:r>
              <a:rPr lang="en-US" dirty="0" err="1" smtClean="0"/>
              <a:t>tahun</a:t>
            </a:r>
            <a:r>
              <a:rPr lang="id-ID" b="1" dirty="0" smtClean="0"/>
              <a:t> </a:t>
            </a:r>
            <a:endParaRPr lang="id-ID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5484" y="1862926"/>
            <a:ext cx="1271724" cy="106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361073" y="2936277"/>
            <a:ext cx="2573748" cy="673336"/>
          </a:xfrm>
          <a:prstGeom prst="rect">
            <a:avLst/>
          </a:prstGeom>
          <a:noFill/>
        </p:spPr>
        <p:txBody>
          <a:bodyPr wrap="square" lIns="118932" tIns="59466" rIns="118932" bIns="59466" rtlCol="0">
            <a:spAutoFit/>
          </a:bodyPr>
          <a:lstStyle/>
          <a:p>
            <a:r>
              <a:rPr lang="id-ID" b="1" dirty="0" smtClean="0"/>
              <a:t>Revenue: </a:t>
            </a:r>
          </a:p>
          <a:p>
            <a:r>
              <a:rPr lang="en-US" dirty="0" smtClean="0"/>
              <a:t>$</a:t>
            </a:r>
            <a:r>
              <a:rPr lang="id-ID" dirty="0" smtClean="0"/>
              <a:t> 1,2 Milyar</a:t>
            </a:r>
            <a:r>
              <a:rPr lang="id-ID" b="1" dirty="0"/>
              <a:t> </a:t>
            </a:r>
            <a:r>
              <a:rPr lang="id-ID" dirty="0" smtClean="0"/>
              <a:t>(2007)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46939" y="1770995"/>
            <a:ext cx="2433361" cy="2022480"/>
          </a:xfrm>
          <a:prstGeom prst="roundRect">
            <a:avLst>
              <a:gd name="adj" fmla="val 10653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5681" tIns="47838" rIns="95681" bIns="478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875" fontAlgn="base">
              <a:spcBef>
                <a:spcPct val="30000"/>
              </a:spcBef>
              <a:spcAft>
                <a:spcPct val="0"/>
              </a:spcAft>
            </a:pPr>
            <a:endParaRPr lang="id-ID" dirty="0" smtClean="0">
              <a:latin typeface="Georgia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54664" y="1752600"/>
            <a:ext cx="2433361" cy="2022480"/>
          </a:xfrm>
          <a:prstGeom prst="roundRect">
            <a:avLst>
              <a:gd name="adj" fmla="val 10653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5681" tIns="47838" rIns="95681" bIns="478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875" fontAlgn="base">
              <a:spcBef>
                <a:spcPct val="30000"/>
              </a:spcBef>
              <a:spcAft>
                <a:spcPct val="0"/>
              </a:spcAft>
            </a:pPr>
            <a:endParaRPr lang="id-ID" dirty="0" smtClean="0">
              <a:latin typeface="Georgi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262389" y="1752600"/>
            <a:ext cx="2433361" cy="2022480"/>
          </a:xfrm>
          <a:prstGeom prst="roundRect">
            <a:avLst>
              <a:gd name="adj" fmla="val 10653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5681" tIns="47838" rIns="95681" bIns="478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875" fontAlgn="base">
              <a:spcBef>
                <a:spcPct val="30000"/>
              </a:spcBef>
              <a:spcAft>
                <a:spcPct val="0"/>
              </a:spcAft>
            </a:pPr>
            <a:endParaRPr lang="id-ID" dirty="0" smtClean="0">
              <a:latin typeface="Georgi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6939" y="4069268"/>
            <a:ext cx="2433361" cy="2022480"/>
          </a:xfrm>
          <a:prstGeom prst="roundRect">
            <a:avLst>
              <a:gd name="adj" fmla="val 10653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5681" tIns="47838" rIns="95681" bIns="478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875" fontAlgn="base">
              <a:spcBef>
                <a:spcPct val="30000"/>
              </a:spcBef>
              <a:spcAft>
                <a:spcPct val="0"/>
              </a:spcAft>
            </a:pPr>
            <a:endParaRPr lang="id-ID" dirty="0" smtClean="0">
              <a:latin typeface="Georgi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262389" y="4050873"/>
            <a:ext cx="2433361" cy="2022480"/>
          </a:xfrm>
          <a:prstGeom prst="roundRect">
            <a:avLst>
              <a:gd name="adj" fmla="val 10653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5681" tIns="47838" rIns="95681" bIns="478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875" fontAlgn="base">
              <a:spcBef>
                <a:spcPct val="30000"/>
              </a:spcBef>
              <a:spcAft>
                <a:spcPct val="0"/>
              </a:spcAft>
            </a:pPr>
            <a:endParaRPr lang="id-ID" dirty="0" smtClean="0">
              <a:latin typeface="Georg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2389" y="2936300"/>
            <a:ext cx="2500611" cy="673313"/>
          </a:xfrm>
          <a:prstGeom prst="rect">
            <a:avLst/>
          </a:prstGeom>
          <a:noFill/>
        </p:spPr>
        <p:txBody>
          <a:bodyPr wrap="square" lIns="118909" tIns="59454" rIns="118909" bIns="59454" rtlCol="0">
            <a:spAutoFit/>
          </a:bodyPr>
          <a:lstStyle/>
          <a:p>
            <a:r>
              <a:rPr lang="id-ID" b="1" dirty="0" smtClean="0"/>
              <a:t>Revenue</a:t>
            </a:r>
            <a:r>
              <a:rPr lang="id-ID" dirty="0" smtClean="0"/>
              <a:t> by Ads:    </a:t>
            </a:r>
          </a:p>
          <a:p>
            <a:r>
              <a:rPr lang="id-ID" dirty="0" smtClean="0"/>
              <a:t>$ 11,7</a:t>
            </a:r>
            <a:r>
              <a:rPr lang="en-US" dirty="0" smtClean="0"/>
              <a:t> </a:t>
            </a:r>
            <a:r>
              <a:rPr lang="en-US" dirty="0" err="1" smtClean="0"/>
              <a:t>juta</a:t>
            </a:r>
            <a:r>
              <a:rPr lang="id-ID" dirty="0" smtClean="0"/>
              <a:t>/</a:t>
            </a:r>
            <a:r>
              <a:rPr lang="en-US" dirty="0" err="1" smtClean="0"/>
              <a:t>tahun</a:t>
            </a:r>
            <a:endParaRPr lang="id-ID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46939" y="5264370"/>
            <a:ext cx="2526952" cy="673336"/>
          </a:xfrm>
          <a:prstGeom prst="rect">
            <a:avLst/>
          </a:prstGeom>
          <a:noFill/>
        </p:spPr>
        <p:txBody>
          <a:bodyPr wrap="square" lIns="118932" tIns="59466" rIns="118932" bIns="59466" rtlCol="0">
            <a:spAutoFit/>
          </a:bodyPr>
          <a:lstStyle/>
          <a:p>
            <a:r>
              <a:rPr lang="id-ID" b="1" dirty="0" smtClean="0"/>
              <a:t>Revenue: </a:t>
            </a:r>
          </a:p>
          <a:p>
            <a:r>
              <a:rPr lang="en-US" dirty="0" smtClean="0"/>
              <a:t>$</a:t>
            </a:r>
            <a:r>
              <a:rPr lang="id-ID" dirty="0" smtClean="0"/>
              <a:t>8,73  Milyar (2009)</a:t>
            </a:r>
            <a:endParaRPr lang="id-ID" b="1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54664" y="4050873"/>
            <a:ext cx="2433361" cy="2022480"/>
          </a:xfrm>
          <a:prstGeom prst="roundRect">
            <a:avLst>
              <a:gd name="adj" fmla="val 10653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5681" tIns="47838" rIns="95681" bIns="478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875" fontAlgn="base">
              <a:spcBef>
                <a:spcPct val="30000"/>
              </a:spcBef>
              <a:spcAft>
                <a:spcPct val="0"/>
              </a:spcAft>
            </a:pPr>
            <a:endParaRPr lang="id-ID" dirty="0" smtClean="0">
              <a:latin typeface="Georgia" pitchFamily="18" charset="0"/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47339" y="4436991"/>
            <a:ext cx="2248013" cy="45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454664" y="5264370"/>
            <a:ext cx="2500611" cy="673313"/>
          </a:xfrm>
          <a:prstGeom prst="rect">
            <a:avLst/>
          </a:prstGeom>
          <a:noFill/>
        </p:spPr>
        <p:txBody>
          <a:bodyPr wrap="square" lIns="118909" tIns="59454" rIns="118909" bIns="59454" rtlCol="0">
            <a:spAutoFit/>
          </a:bodyPr>
          <a:lstStyle/>
          <a:p>
            <a:r>
              <a:rPr lang="id-ID" b="1" dirty="0" smtClean="0"/>
              <a:t>Revenue</a:t>
            </a:r>
            <a:r>
              <a:rPr lang="id-ID" dirty="0" smtClean="0"/>
              <a:t> by Ads:    </a:t>
            </a:r>
          </a:p>
          <a:p>
            <a:r>
              <a:rPr lang="id-ID" dirty="0" smtClean="0"/>
              <a:t>$ 17,186/</a:t>
            </a:r>
            <a:r>
              <a:rPr lang="en-US" dirty="0" err="1" smtClean="0"/>
              <a:t>tahun</a:t>
            </a:r>
            <a:endParaRPr lang="id-ID" dirty="0" smtClean="0"/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17524" y="4069267"/>
            <a:ext cx="1197954" cy="117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6543161" y="5264370"/>
            <a:ext cx="1965407" cy="673313"/>
          </a:xfrm>
          <a:prstGeom prst="rect">
            <a:avLst/>
          </a:prstGeom>
        </p:spPr>
        <p:txBody>
          <a:bodyPr wrap="square" lIns="118909" tIns="59454" rIns="118909" bIns="59454">
            <a:spAutoFit/>
          </a:bodyPr>
          <a:lstStyle/>
          <a:p>
            <a:pPr marL="146572" indent="-146572"/>
            <a:r>
              <a:rPr lang="en-US" b="1" dirty="0" smtClean="0"/>
              <a:t>Revenue</a:t>
            </a:r>
            <a:r>
              <a:rPr lang="en-US" dirty="0" smtClean="0"/>
              <a:t>: </a:t>
            </a:r>
            <a:endParaRPr lang="id-ID" dirty="0" smtClean="0"/>
          </a:p>
          <a:p>
            <a:pPr marL="146572" indent="-146572"/>
            <a:r>
              <a:rPr lang="en-US" dirty="0" smtClean="0"/>
              <a:t>$74 </a:t>
            </a:r>
            <a:r>
              <a:rPr lang="en-US" dirty="0" err="1" smtClean="0"/>
              <a:t>juta</a:t>
            </a:r>
            <a:r>
              <a:rPr lang="en-US" b="1" dirty="0" smtClean="0"/>
              <a:t> </a:t>
            </a:r>
            <a:r>
              <a:rPr lang="en-US" dirty="0" smtClean="0"/>
              <a:t>(2008)</a:t>
            </a:r>
          </a:p>
        </p:txBody>
      </p:sp>
    </p:spTree>
    <p:extLst>
      <p:ext uri="{BB962C8B-B14F-4D97-AF65-F5344CB8AC3E}">
        <p14:creationId xmlns:p14="http://schemas.microsoft.com/office/powerpoint/2010/main" val="28841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Mitos dalam RPL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myths affect 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managers,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customers (and other non-technical stakeholders)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practitioners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9F48-81CF-4ACD-AFBC-52BA629EE005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Customer Myths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general statement of objective </a:t>
            </a:r>
            <a:r>
              <a:rPr lang="en-US" dirty="0"/>
              <a:t>is sufficient to begin writing programs – we can fill in </a:t>
            </a:r>
            <a:r>
              <a:rPr lang="en-US" dirty="0">
                <a:solidFill>
                  <a:srgbClr val="00CC00"/>
                </a:solidFill>
              </a:rPr>
              <a:t>the details later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ambiguous statement of objectives is a recipe for disaster</a:t>
            </a:r>
            <a:r>
              <a:rPr lang="en-US" dirty="0" smtClean="0"/>
              <a:t>!</a:t>
            </a:r>
            <a:endParaRPr lang="id-ID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Change can be easily accommodated because </a:t>
            </a:r>
            <a:r>
              <a:rPr lang="en-US" dirty="0">
                <a:solidFill>
                  <a:srgbClr val="0070C0"/>
                </a:solidFill>
              </a:rPr>
              <a:t>software is flexible</a:t>
            </a:r>
          </a:p>
          <a:p>
            <a:pPr lvl="1"/>
            <a:r>
              <a:rPr lang="en-US" dirty="0"/>
              <a:t>Yes! But it will impact the cost, time, resource, and etc..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6826-C62C-4371-B9AD-FBCA564339DA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08" y="1300814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/>
              <a:t>Practitioner’s Myths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08" y="2209800"/>
            <a:ext cx="8296892" cy="4114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>
                <a:solidFill>
                  <a:srgbClr val="FF0000"/>
                </a:solidFill>
              </a:rPr>
              <a:t>Once</a:t>
            </a:r>
            <a:r>
              <a:rPr lang="en-US" sz="3400" dirty="0"/>
              <a:t> we </a:t>
            </a:r>
            <a:r>
              <a:rPr lang="en-US" sz="3400" dirty="0">
                <a:solidFill>
                  <a:srgbClr val="FF0000"/>
                </a:solidFill>
              </a:rPr>
              <a:t>write the program </a:t>
            </a:r>
            <a:r>
              <a:rPr lang="en-US" sz="3400" dirty="0"/>
              <a:t>and get it to work, </a:t>
            </a:r>
            <a:r>
              <a:rPr lang="en-US" sz="3400" dirty="0">
                <a:solidFill>
                  <a:srgbClr val="0066FF"/>
                </a:solidFill>
              </a:rPr>
              <a:t>our job is done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Between 60-80% of all effort expended on software will be expended after it is </a:t>
            </a:r>
            <a:r>
              <a:rPr lang="en-US" sz="3400" dirty="0" smtClean="0"/>
              <a:t>delivered</a:t>
            </a:r>
            <a:endParaRPr lang="en-US" sz="3400" dirty="0"/>
          </a:p>
          <a:p>
            <a:pPr>
              <a:lnSpc>
                <a:spcPct val="120000"/>
              </a:lnSpc>
            </a:pPr>
            <a:r>
              <a:rPr lang="en-US" sz="3400" dirty="0"/>
              <a:t>Until I get the program running, I have no way of </a:t>
            </a:r>
            <a:r>
              <a:rPr lang="en-US" sz="3400" dirty="0">
                <a:solidFill>
                  <a:srgbClr val="00B050"/>
                </a:solidFill>
              </a:rPr>
              <a:t>assessing its quality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Software quality assurance mechanisms are important</a:t>
            </a:r>
            <a:r>
              <a:rPr lang="en-US" sz="3400" dirty="0" smtClean="0"/>
              <a:t>!</a:t>
            </a:r>
            <a:endParaRPr lang="id-ID" sz="3400" dirty="0" smtClean="0"/>
          </a:p>
          <a:p>
            <a:pPr>
              <a:lnSpc>
                <a:spcPct val="120000"/>
              </a:lnSpc>
            </a:pPr>
            <a:r>
              <a:rPr lang="en-US" sz="3400" dirty="0"/>
              <a:t>The </a:t>
            </a:r>
            <a:r>
              <a:rPr lang="en-US" sz="3400" dirty="0">
                <a:solidFill>
                  <a:srgbClr val="FF0000"/>
                </a:solidFill>
              </a:rPr>
              <a:t>only deliverable work product </a:t>
            </a:r>
            <a:r>
              <a:rPr lang="en-US" sz="3400" dirty="0"/>
              <a:t>for a successful project is the working program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Documentation is need as guidance for software </a:t>
            </a:r>
            <a:r>
              <a:rPr lang="en-US" sz="3400" dirty="0" smtClean="0"/>
              <a:t>support</a:t>
            </a:r>
            <a:endParaRPr lang="en-US" sz="3400" dirty="0"/>
          </a:p>
          <a:p>
            <a:pPr>
              <a:lnSpc>
                <a:spcPct val="120000"/>
              </a:lnSpc>
            </a:pPr>
            <a:r>
              <a:rPr lang="en-US" sz="3400" dirty="0"/>
              <a:t>Software engineering will make us create voluminous and unnecessary documentation and will invariably slow us down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Software engineering is not about creating document!</a:t>
            </a:r>
          </a:p>
          <a:p>
            <a:pPr lvl="1"/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6329-AF44-45E6-A85D-315329C1A13C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CB38-2610-4739-9ED9-DCF627A83B70}" type="datetime1">
              <a:rPr lang="en-US" smtClean="0"/>
              <a:t>1/8/2016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907" y="1374708"/>
            <a:ext cx="8301655" cy="489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303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Management Myths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800" dirty="0"/>
              <a:t>The book of standards </a:t>
            </a:r>
            <a:r>
              <a:rPr lang="en-US" sz="2800" dirty="0">
                <a:solidFill>
                  <a:srgbClr val="FF0000"/>
                </a:solidFill>
              </a:rPr>
              <a:t>can answer all the questions</a:t>
            </a:r>
          </a:p>
          <a:p>
            <a:pPr lvl="1" algn="just"/>
            <a:r>
              <a:rPr lang="en-US" sz="2400" dirty="0"/>
              <a:t>No! unless it is used, reflect modern SW engineering practice, complete, and </a:t>
            </a:r>
            <a:r>
              <a:rPr lang="en-US" sz="2400" dirty="0" smtClean="0"/>
              <a:t>adaptable</a:t>
            </a:r>
            <a:endParaRPr lang="id-ID" sz="2400" dirty="0" smtClean="0"/>
          </a:p>
          <a:p>
            <a:pPr lvl="1" algn="just"/>
            <a:endParaRPr lang="en-US" sz="2400" dirty="0"/>
          </a:p>
          <a:p>
            <a:pPr algn="just"/>
            <a:r>
              <a:rPr lang="en-US" sz="2800" dirty="0"/>
              <a:t>If we </a:t>
            </a:r>
            <a:r>
              <a:rPr lang="en-US" sz="2800" dirty="0">
                <a:solidFill>
                  <a:srgbClr val="FF0000"/>
                </a:solidFill>
              </a:rPr>
              <a:t>get behind schedule</a:t>
            </a:r>
            <a:r>
              <a:rPr lang="en-US" sz="2800" dirty="0"/>
              <a:t>, we can add more programmers and catch up</a:t>
            </a:r>
          </a:p>
          <a:p>
            <a:pPr lvl="1" algn="just"/>
            <a:r>
              <a:rPr lang="en-US" sz="2400" dirty="0"/>
              <a:t>Adding people to a late SW project makes it later</a:t>
            </a:r>
            <a:r>
              <a:rPr lang="en-US" sz="2400" dirty="0" smtClean="0"/>
              <a:t>!</a:t>
            </a:r>
            <a:endParaRPr lang="id-ID" sz="2400" dirty="0" smtClean="0"/>
          </a:p>
          <a:p>
            <a:pPr lvl="1" algn="just"/>
            <a:endParaRPr lang="en-US" sz="2400" dirty="0"/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Outsourcing</a:t>
            </a:r>
            <a:r>
              <a:rPr lang="en-US" sz="2800" dirty="0"/>
              <a:t> the project, so I can relax</a:t>
            </a:r>
          </a:p>
          <a:p>
            <a:pPr lvl="1" algn="just"/>
            <a:r>
              <a:rPr lang="en-US" sz="2400" dirty="0"/>
              <a:t>Of course not!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19AE-72E5-4E3F-8E65-102473FC4E23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Great Software !!!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CA" dirty="0" smtClean="0"/>
          </a:p>
          <a:p>
            <a:pPr lvl="0"/>
            <a:r>
              <a:rPr lang="fr-CA" dirty="0" smtClean="0"/>
              <a:t>S</a:t>
            </a:r>
            <a:r>
              <a:rPr lang="id-ID" dirty="0"/>
              <a:t>W </a:t>
            </a:r>
            <a:r>
              <a:rPr lang="id-ID" dirty="0">
                <a:solidFill>
                  <a:srgbClr val="FF0000"/>
                </a:solidFill>
              </a:rPr>
              <a:t>must do </a:t>
            </a:r>
            <a:r>
              <a:rPr lang="id-ID" dirty="0"/>
              <a:t>what </a:t>
            </a:r>
            <a:r>
              <a:rPr lang="id-ID" dirty="0">
                <a:solidFill>
                  <a:srgbClr val="FF0000"/>
                </a:solidFill>
              </a:rPr>
              <a:t>customer wants to do</a:t>
            </a:r>
            <a:r>
              <a:rPr lang="id-ID" dirty="0"/>
              <a:t>...</a:t>
            </a:r>
          </a:p>
          <a:p>
            <a:pPr lvl="0"/>
            <a:endParaRPr lang="id-ID" dirty="0"/>
          </a:p>
          <a:p>
            <a:r>
              <a:rPr lang="id-ID" dirty="0"/>
              <a:t>Great sw is </a:t>
            </a:r>
            <a:r>
              <a:rPr lang="id-ID" dirty="0">
                <a:solidFill>
                  <a:srgbClr val="FF0000"/>
                </a:solidFill>
              </a:rPr>
              <a:t>well-designed</a:t>
            </a:r>
            <a:r>
              <a:rPr lang="id-ID" dirty="0"/>
              <a:t>, </a:t>
            </a: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well-coded</a:t>
            </a:r>
            <a:r>
              <a:rPr lang="id-ID" dirty="0"/>
              <a:t> and </a:t>
            </a:r>
            <a:r>
              <a:rPr lang="id-ID" dirty="0">
                <a:solidFill>
                  <a:srgbClr val="FFC000"/>
                </a:solidFill>
              </a:rPr>
              <a:t>easy to maintain</a:t>
            </a:r>
            <a:r>
              <a:rPr lang="id-ID" dirty="0"/>
              <a:t>, </a:t>
            </a:r>
            <a:r>
              <a:rPr lang="id-ID" dirty="0">
                <a:solidFill>
                  <a:srgbClr val="92D050"/>
                </a:solidFill>
              </a:rPr>
              <a:t>reuse</a:t>
            </a:r>
            <a:r>
              <a:rPr lang="id-ID" dirty="0"/>
              <a:t> and </a:t>
            </a:r>
            <a:r>
              <a:rPr lang="id-ID" dirty="0">
                <a:solidFill>
                  <a:srgbClr val="00B050"/>
                </a:solidFill>
              </a:rPr>
              <a:t>extent</a:t>
            </a:r>
            <a:r>
              <a:rPr lang="id-ID" dirty="0"/>
              <a:t>.</a:t>
            </a:r>
          </a:p>
          <a:p>
            <a:pPr lvl="0"/>
            <a:endParaRPr lang="id-ID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B922-2F40-40A7-BF6A-5BBA861FBD04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Agendas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Academic </a:t>
            </a:r>
            <a:r>
              <a:rPr lang="id-ID" dirty="0"/>
              <a:t>Integrity &amp; Professional </a:t>
            </a:r>
            <a:r>
              <a:rPr lang="id-ID" dirty="0" smtClean="0"/>
              <a:t>Practice</a:t>
            </a:r>
          </a:p>
          <a:p>
            <a:r>
              <a:rPr lang="id-ID" dirty="0" smtClean="0"/>
              <a:t>Cara Belajar Kita</a:t>
            </a:r>
            <a:endParaRPr lang="id-ID" dirty="0"/>
          </a:p>
          <a:p>
            <a:r>
              <a:rPr lang="id-ID" dirty="0"/>
              <a:t>Definisi </a:t>
            </a:r>
            <a:r>
              <a:rPr lang="id-ID" dirty="0" smtClean="0"/>
              <a:t>PL</a:t>
            </a:r>
            <a:endParaRPr lang="id-ID" dirty="0"/>
          </a:p>
          <a:p>
            <a:r>
              <a:rPr lang="id-ID" dirty="0" smtClean="0"/>
              <a:t>Peran </a:t>
            </a:r>
            <a:r>
              <a:rPr lang="id-ID" dirty="0"/>
              <a:t>PL </a:t>
            </a:r>
            <a:endParaRPr lang="id-ID" dirty="0" smtClean="0"/>
          </a:p>
          <a:p>
            <a:r>
              <a:rPr lang="id-ID" dirty="0"/>
              <a:t>Definisi RPL</a:t>
            </a:r>
          </a:p>
          <a:p>
            <a:pPr lvl="0"/>
            <a:r>
              <a:rPr lang="en-US" dirty="0" err="1" smtClean="0"/>
              <a:t>Mitos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RPL</a:t>
            </a:r>
            <a:endParaRPr lang="id-ID" dirty="0"/>
          </a:p>
          <a:p>
            <a:pPr lvl="0"/>
            <a:r>
              <a:rPr lang="id-ID" dirty="0"/>
              <a:t>What is Good Software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530-9BA2-4357-B147-FDF540B4E9AA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112B-48A0-4039-BAE2-7ABC65055C38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8" y="2149649"/>
            <a:ext cx="17430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253" y="2138449"/>
            <a:ext cx="1742857" cy="33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78" y="2120421"/>
            <a:ext cx="17240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41" y="2091846"/>
            <a:ext cx="175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100588"/>
            <a:ext cx="17240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112B-48A0-4039-BAE2-7ABC65055C38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6" y="2414261"/>
            <a:ext cx="17430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16" y="2395624"/>
            <a:ext cx="1733333" cy="33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16" y="2398603"/>
            <a:ext cx="17240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41" y="2398603"/>
            <a:ext cx="17240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389078"/>
            <a:ext cx="17049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9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d-ID" sz="4400" b="1" dirty="0" smtClean="0"/>
          </a:p>
          <a:p>
            <a:pPr marL="0" indent="0" algn="ctr">
              <a:buNone/>
            </a:pPr>
            <a:r>
              <a:rPr lang="id-ID" sz="4400" b="1" dirty="0" smtClean="0"/>
              <a:t>Terima Kasih ....</a:t>
            </a:r>
            <a:endParaRPr lang="id-ID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AA3-42D1-48FD-AB43-62286C88A3FD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mempelajari RPL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>
                <a:solidFill>
                  <a:srgbClr val="FF0066"/>
                </a:solidFill>
              </a:rPr>
              <a:t>konsep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>
                <a:solidFill>
                  <a:srgbClr val="00CC66"/>
                </a:solidFill>
              </a:rPr>
              <a:t>analisis</a:t>
            </a:r>
            <a:r>
              <a:rPr lang="en-US" dirty="0">
                <a:solidFill>
                  <a:srgbClr val="00CC66"/>
                </a:solidFill>
              </a:rPr>
              <a:t> </a:t>
            </a:r>
            <a:r>
              <a:rPr lang="en-US" dirty="0" err="1">
                <a:solidFill>
                  <a:srgbClr val="00CC66"/>
                </a:solidFill>
              </a:rPr>
              <a:t>kebutuhan</a:t>
            </a:r>
            <a:r>
              <a:rPr lang="en-US" dirty="0"/>
              <a:t>, </a:t>
            </a:r>
            <a:r>
              <a:rPr lang="en-US" dirty="0" err="1">
                <a:solidFill>
                  <a:srgbClr val="00CC66"/>
                </a:solidFill>
              </a:rPr>
              <a:t>perancangan</a:t>
            </a:r>
            <a:r>
              <a:rPr lang="en-US" dirty="0"/>
              <a:t>, </a:t>
            </a:r>
            <a:r>
              <a:rPr lang="en-US" dirty="0" err="1">
                <a:solidFill>
                  <a:srgbClr val="00CC66"/>
                </a:solidFill>
              </a:rPr>
              <a:t>implementasi</a:t>
            </a:r>
            <a:r>
              <a:rPr lang="en-US" dirty="0">
                <a:solidFill>
                  <a:srgbClr val="00CC66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CC66"/>
                </a:solidFill>
              </a:rPr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0099CC"/>
                </a:solidFill>
              </a:rPr>
              <a:t>pendekatan</a:t>
            </a:r>
            <a:r>
              <a:rPr lang="en-US" dirty="0">
                <a:solidFill>
                  <a:srgbClr val="0099CC"/>
                </a:solidFill>
              </a:rPr>
              <a:t> </a:t>
            </a:r>
            <a:r>
              <a:rPr lang="en-US" dirty="0" err="1">
                <a:solidFill>
                  <a:srgbClr val="0099CC"/>
                </a:solidFill>
              </a:rPr>
              <a:t>terstruktur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>
                <a:solidFill>
                  <a:srgbClr val="FF9900"/>
                </a:solidFill>
              </a:rPr>
              <a:t>dokumentasi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3F8E-8682-4A8C-86D8-5BCF62665763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Academic Integrity &amp; Professional Practice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2187349"/>
            <a:ext cx="8326438" cy="405484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Software Engineering is a collaborative activity.  You are encouraged to work together, but ...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sym typeface="Marlett" pitchFamily="2" charset="2"/>
              </a:rPr>
              <a:t>Some </a:t>
            </a:r>
            <a:r>
              <a:rPr lang="en-US" dirty="0">
                <a:sym typeface="Marlett" pitchFamily="2" charset="2"/>
              </a:rPr>
              <a:t>tasks may require individual work.</a:t>
            </a:r>
          </a:p>
          <a:p>
            <a:pPr lvl="1">
              <a:spcBef>
                <a:spcPct val="50000"/>
              </a:spcBef>
            </a:pPr>
            <a:r>
              <a:rPr lang="id-ID" dirty="0" smtClean="0">
                <a:sym typeface="Marlett" pitchFamily="2" charset="2"/>
              </a:rPr>
              <a:t>A</a:t>
            </a:r>
            <a:r>
              <a:rPr lang="en-US" dirty="0" err="1" smtClean="0">
                <a:sym typeface="Marlett" pitchFamily="2" charset="2"/>
              </a:rPr>
              <a:t>lways</a:t>
            </a:r>
            <a:r>
              <a:rPr lang="en-US" dirty="0" smtClean="0">
                <a:sym typeface="Marlett" pitchFamily="2" charset="2"/>
              </a:rPr>
              <a:t> </a:t>
            </a:r>
            <a:r>
              <a:rPr lang="en-US" dirty="0">
                <a:sym typeface="Marlett" pitchFamily="2" charset="2"/>
              </a:rPr>
              <a:t>give credit to your sources and collaborators</a:t>
            </a:r>
            <a:r>
              <a:rPr lang="en-US" dirty="0" smtClean="0">
                <a:sym typeface="Marlett" pitchFamily="2" charset="2"/>
              </a:rPr>
              <a:t>.</a:t>
            </a:r>
            <a:endParaRPr lang="id-ID" dirty="0" smtClean="0">
              <a:sym typeface="Marlett" pitchFamily="2" charset="2"/>
            </a:endParaRPr>
          </a:p>
          <a:p>
            <a:pPr lvl="1">
              <a:spcBef>
                <a:spcPct val="50000"/>
              </a:spcBef>
            </a:pPr>
            <a:endParaRPr lang="en-US" dirty="0">
              <a:sym typeface="Marlett" pitchFamily="2" charset="2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Good professional practice:</a:t>
            </a:r>
            <a:r>
              <a:rPr lang="en-US" dirty="0"/>
              <a:t>  To make use of the expertise of others and to build on previous work,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proper attribution</a:t>
            </a:r>
            <a:r>
              <a:rPr lang="en-US" dirty="0"/>
              <a:t>. </a:t>
            </a:r>
            <a:endParaRPr lang="id-ID" dirty="0" smtClean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Unethical and academic plagiarism:</a:t>
            </a:r>
            <a:r>
              <a:rPr lang="en-US" dirty="0"/>
              <a:t>  To use the efforts of others </a:t>
            </a:r>
            <a:r>
              <a:rPr lang="en-US" b="1" dirty="0"/>
              <a:t>without attribution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spcBef>
                <a:spcPct val="50000"/>
              </a:spcBef>
            </a:pPr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8C2-3DAA-407B-816C-FA476ABEA549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44" y="1224995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Sistem belajar kita:</a:t>
            </a:r>
            <a:br>
              <a:rPr lang="id-ID" dirty="0" smtClean="0"/>
            </a:br>
            <a:r>
              <a:rPr lang="id-ID" dirty="0" smtClean="0"/>
              <a:t>Student Centered Learning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993" y="3505200"/>
            <a:ext cx="6071570" cy="25273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EBB-9C0A-47B8-8E53-A8847F948BCA}" type="datetime1">
              <a:rPr lang="en-US" smtClean="0"/>
              <a:t>1/8/2016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 descr="430442919_5ce222dfa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42" y="2056020"/>
            <a:ext cx="3229232" cy="2004805"/>
          </a:xfrm>
          <a:prstGeom prst="rect">
            <a:avLst/>
          </a:prstGeom>
        </p:spPr>
      </p:pic>
      <p:pic>
        <p:nvPicPr>
          <p:cNvPr id="5" name="Picture 4" descr="IMG_008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0432" y="2056021"/>
            <a:ext cx="3880202" cy="1906380"/>
          </a:xfrm>
          <a:prstGeom prst="rect">
            <a:avLst/>
          </a:prstGeom>
        </p:spPr>
      </p:pic>
      <p:pic>
        <p:nvPicPr>
          <p:cNvPr id="6" name="Picture 5" descr="studentcentered_horiz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86" y="4060825"/>
            <a:ext cx="3446814" cy="2080364"/>
          </a:xfrm>
          <a:prstGeom prst="rect">
            <a:avLst/>
          </a:prstGeom>
        </p:spPr>
      </p:pic>
      <p:pic>
        <p:nvPicPr>
          <p:cNvPr id="7" name="Picture 6" descr="IMG_929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690" y="4060825"/>
            <a:ext cx="352733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</a:t>
            </a:r>
            <a:br>
              <a:rPr lang="id-I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26438" cy="4054844"/>
          </a:xfrm>
        </p:spPr>
        <p:txBody>
          <a:bodyPr/>
          <a:lstStyle/>
          <a:p>
            <a:r>
              <a:rPr lang="id-ID" dirty="0" smtClean="0"/>
              <a:t>Toleransi keterlambatan?</a:t>
            </a:r>
          </a:p>
          <a:p>
            <a:r>
              <a:rPr lang="id-ID" dirty="0" smtClean="0"/>
              <a:t>Mengikuti aturan institusi :</a:t>
            </a:r>
          </a:p>
          <a:p>
            <a:pPr lvl="1"/>
            <a:r>
              <a:rPr lang="id-ID" dirty="0" smtClean="0"/>
              <a:t>Kehadiran  &amp; Plagiarisme </a:t>
            </a:r>
          </a:p>
          <a:p>
            <a:r>
              <a:rPr lang="id-ID" dirty="0" smtClean="0"/>
              <a:t>Tidak ada quiz susulan</a:t>
            </a:r>
          </a:p>
          <a:p>
            <a:r>
              <a:rPr lang="id-ID" dirty="0" smtClean="0"/>
              <a:t>Tidak ada perbaikan nilai di akhir perkuliahan</a:t>
            </a:r>
          </a:p>
          <a:p>
            <a:r>
              <a:rPr lang="id-ID" b="1" dirty="0" smtClean="0"/>
              <a:t>Kerjakan sebaik mungkin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112B-48A0-4039-BAE2-7ABC65055C38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dan peran perangkat </a:t>
            </a:r>
            <a:r>
              <a:rPr lang="id-ID" dirty="0"/>
              <a:t>l</a:t>
            </a:r>
            <a:r>
              <a:rPr lang="id-ID" dirty="0" smtClean="0"/>
              <a:t>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8326438" cy="4054844"/>
          </a:xfrm>
        </p:spPr>
        <p:txBody>
          <a:bodyPr/>
          <a:lstStyle/>
          <a:p>
            <a:r>
              <a:rPr lang="id-ID" dirty="0" smtClean="0"/>
              <a:t>Bagaimana menurut anda ... ??? </a:t>
            </a:r>
          </a:p>
          <a:p>
            <a:pPr marL="0" indent="0">
              <a:buNone/>
            </a:pPr>
            <a:endParaRPr lang="id-ID" b="1" i="1" dirty="0" smtClean="0"/>
          </a:p>
          <a:p>
            <a:r>
              <a:rPr lang="id-ID" b="1" i="1" dirty="0" smtClean="0"/>
              <a:t>What is software</a:t>
            </a:r>
            <a:r>
              <a:rPr lang="id-ID" dirty="0" smtClean="0"/>
              <a:t>...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63E-BD3C-45EA-88A9-0C3CDDA61DC3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Rekayasa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D15B-6082-4B77-9B45-3B621FFCF9CD}" type="datetime1">
              <a:rPr lang="en-US" smtClean="0"/>
              <a:t>1/8/2016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66850" y="2232159"/>
            <a:ext cx="6122987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400" dirty="0" smtClean="0"/>
              <a:t>Rekayasa adalah </a:t>
            </a:r>
            <a:r>
              <a:rPr lang="fi-FI" sz="2400" dirty="0" smtClean="0"/>
              <a:t>penerapan kaidah-kaidah ilmu d</a:t>
            </a:r>
            <a:r>
              <a:rPr lang="id-ID" sz="2400" dirty="0" smtClean="0"/>
              <a:t>a</a:t>
            </a:r>
            <a:r>
              <a:rPr lang="fi-FI" sz="2400" dirty="0" smtClean="0"/>
              <a:t>l</a:t>
            </a:r>
            <a:r>
              <a:rPr lang="id-ID" sz="2400" dirty="0" smtClean="0"/>
              <a:t>am</a:t>
            </a:r>
            <a:r>
              <a:rPr lang="fi-FI" sz="2400" dirty="0" smtClean="0"/>
              <a:t> pelaksanaan </a:t>
            </a:r>
            <a:r>
              <a:rPr lang="id-ID" sz="2400" dirty="0" smtClean="0"/>
              <a:t> suatu projek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466850" y="4352842"/>
            <a:ext cx="6122987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400" dirty="0" smtClean="0"/>
              <a:t>Dalam membuat perangkat lunak, bisakah rekayasa kita lakukan sendiri atau harus berkelompok 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7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95" y="977614"/>
            <a:ext cx="8229600" cy="1143000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031892" cy="43434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BC5-4336-472E-AEC3-B498827A8520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45ae9e27d6bbab728aee72e3257c97a546c31f5"/>
</p:tagLst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Informatika(1)</Template>
  <TotalTime>688</TotalTime>
  <Words>685</Words>
  <Application>Microsoft Office PowerPoint</Application>
  <PresentationFormat>On-screen Show (4:3)</PresentationFormat>
  <Paragraphs>170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template_informatika_slide</vt:lpstr>
      <vt:lpstr>OVERVIEW PL &amp; RPL REKAYASA PERANGKAT LUNAK CSG2J3</vt:lpstr>
      <vt:lpstr>Agendas</vt:lpstr>
      <vt:lpstr>Tujuan mempelajari RPL</vt:lpstr>
      <vt:lpstr>Academic Integrity &amp; Professional Practice</vt:lpstr>
      <vt:lpstr>Sistem belajar kita: Student Centered Learning</vt:lpstr>
      <vt:lpstr>Aturan </vt:lpstr>
      <vt:lpstr>Definisi dan peran perangkat lunak</vt:lpstr>
      <vt:lpstr>Definisi Rekayasa</vt:lpstr>
      <vt:lpstr>PowerPoint Presentation</vt:lpstr>
      <vt:lpstr>Software Engineering ...</vt:lpstr>
      <vt:lpstr>Software Engineering Standards versi IEEE</vt:lpstr>
      <vt:lpstr>Definisi RPL</vt:lpstr>
      <vt:lpstr>Large Scale App </vt:lpstr>
      <vt:lpstr>Mitos dalam RPL</vt:lpstr>
      <vt:lpstr>Customer Myths</vt:lpstr>
      <vt:lpstr>Practitioner’s Myths</vt:lpstr>
      <vt:lpstr>PowerPoint Presentation</vt:lpstr>
      <vt:lpstr>Management Myths</vt:lpstr>
      <vt:lpstr>Great Software !!!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2423 REKAYASA PERANGKAT LUNAK</dc:title>
  <dc:creator>KemasRatna</dc:creator>
  <cp:lastModifiedBy>Admin</cp:lastModifiedBy>
  <cp:revision>118</cp:revision>
  <dcterms:created xsi:type="dcterms:W3CDTF">2006-08-16T00:00:00Z</dcterms:created>
  <dcterms:modified xsi:type="dcterms:W3CDTF">2016-01-08T06:22:07Z</dcterms:modified>
</cp:coreProperties>
</file>