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267" r:id="rId32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1" autoAdjust="0"/>
    <p:restoredTop sz="94660"/>
  </p:normalViewPr>
  <p:slideViewPr>
    <p:cSldViewPr>
      <p:cViewPr>
        <p:scale>
          <a:sx n="76" d="100"/>
          <a:sy n="76" d="100"/>
        </p:scale>
        <p:origin x="-1338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F2B099-D145-45FE-910B-876385195BD3}" type="doc">
      <dgm:prSet loTypeId="urn:microsoft.com/office/officeart/2005/8/layout/hProcess9" loCatId="process" qsTypeId="urn:microsoft.com/office/officeart/2005/8/quickstyle/simple1" qsCatId="simple" csTypeId="urn:microsoft.com/office/officeart/2005/8/colors/colorful1#1" csCatId="colorful" phldr="1"/>
      <dgm:spPr/>
    </dgm:pt>
    <dgm:pt modelId="{DEEDA1B7-7529-427F-A3DA-E2B61B9EF523}">
      <dgm:prSet phldrT="[Text]"/>
      <dgm:spPr/>
      <dgm:t>
        <a:bodyPr/>
        <a:lstStyle/>
        <a:p>
          <a:r>
            <a:rPr lang="en-US" dirty="0" smtClean="0"/>
            <a:t>System Engineering</a:t>
          </a:r>
          <a:endParaRPr lang="en-US" dirty="0"/>
        </a:p>
      </dgm:t>
    </dgm:pt>
    <dgm:pt modelId="{83E965AD-6C6C-4992-8694-1C19811DECED}" type="parTrans" cxnId="{4BD61A23-CF92-41F3-96D0-B8AF050E73D9}">
      <dgm:prSet/>
      <dgm:spPr/>
      <dgm:t>
        <a:bodyPr/>
        <a:lstStyle/>
        <a:p>
          <a:endParaRPr lang="en-US"/>
        </a:p>
      </dgm:t>
    </dgm:pt>
    <dgm:pt modelId="{EC7ADFD0-253B-4077-9FE0-1C435392B189}" type="sibTrans" cxnId="{4BD61A23-CF92-41F3-96D0-B8AF050E73D9}">
      <dgm:prSet/>
      <dgm:spPr/>
      <dgm:t>
        <a:bodyPr/>
        <a:lstStyle/>
        <a:p>
          <a:endParaRPr lang="en-US"/>
        </a:p>
      </dgm:t>
    </dgm:pt>
    <dgm:pt modelId="{29499AC6-C791-456E-B2D4-A8C2BAFC4189}">
      <dgm:prSet phldrT="[Text]"/>
      <dgm:spPr/>
      <dgm:t>
        <a:bodyPr/>
        <a:lstStyle/>
        <a:p>
          <a:r>
            <a:rPr lang="en-US" dirty="0" smtClean="0"/>
            <a:t>Software Requirement Analysis</a:t>
          </a:r>
          <a:endParaRPr lang="en-US" dirty="0"/>
        </a:p>
      </dgm:t>
    </dgm:pt>
    <dgm:pt modelId="{61C1F2A5-7181-4CC8-8887-C9087F9152DF}" type="parTrans" cxnId="{2D4DA1DC-9903-4E69-8333-28F9C47FE79C}">
      <dgm:prSet/>
      <dgm:spPr/>
      <dgm:t>
        <a:bodyPr/>
        <a:lstStyle/>
        <a:p>
          <a:endParaRPr lang="en-US"/>
        </a:p>
      </dgm:t>
    </dgm:pt>
    <dgm:pt modelId="{650651EA-8AB4-4AFC-92E5-02E0DA04B89B}" type="sibTrans" cxnId="{2D4DA1DC-9903-4E69-8333-28F9C47FE79C}">
      <dgm:prSet/>
      <dgm:spPr/>
      <dgm:t>
        <a:bodyPr/>
        <a:lstStyle/>
        <a:p>
          <a:endParaRPr lang="en-US"/>
        </a:p>
      </dgm:t>
    </dgm:pt>
    <dgm:pt modelId="{384D1E72-4BC1-48AB-A410-EC72C4AE4683}">
      <dgm:prSet phldrT="[Text]" custT="1"/>
      <dgm:spPr/>
      <dgm:t>
        <a:bodyPr/>
        <a:lstStyle/>
        <a:p>
          <a:r>
            <a:rPr lang="en-US" sz="2800" b="0" dirty="0" smtClean="0">
              <a:latin typeface="Arial" charset="0"/>
              <a:cs typeface="Times New Roman" pitchFamily="18" charset="0"/>
            </a:rPr>
            <a:t>Software Design</a:t>
          </a:r>
          <a:endParaRPr lang="en-US" sz="2800" b="0" dirty="0"/>
        </a:p>
      </dgm:t>
    </dgm:pt>
    <dgm:pt modelId="{AABFDF62-8057-427C-A600-E3B5BDD90901}" type="parTrans" cxnId="{295DFC61-0849-4556-AD2B-3072870DE333}">
      <dgm:prSet/>
      <dgm:spPr/>
      <dgm:t>
        <a:bodyPr/>
        <a:lstStyle/>
        <a:p>
          <a:endParaRPr lang="en-US"/>
        </a:p>
      </dgm:t>
    </dgm:pt>
    <dgm:pt modelId="{F9FFBCBA-D974-4F57-B259-974CEEABF903}" type="sibTrans" cxnId="{295DFC61-0849-4556-AD2B-3072870DE333}">
      <dgm:prSet/>
      <dgm:spPr/>
      <dgm:t>
        <a:bodyPr/>
        <a:lstStyle/>
        <a:p>
          <a:endParaRPr lang="en-US"/>
        </a:p>
      </dgm:t>
    </dgm:pt>
    <dgm:pt modelId="{EA6ADB26-1AE2-414B-8032-F1F3664EA2CA}" type="pres">
      <dgm:prSet presAssocID="{A6F2B099-D145-45FE-910B-876385195BD3}" presName="CompostProcess" presStyleCnt="0">
        <dgm:presLayoutVars>
          <dgm:dir/>
          <dgm:resizeHandles val="exact"/>
        </dgm:presLayoutVars>
      </dgm:prSet>
      <dgm:spPr/>
    </dgm:pt>
    <dgm:pt modelId="{B846A777-6492-4A5E-B258-F660AE80F610}" type="pres">
      <dgm:prSet presAssocID="{A6F2B099-D145-45FE-910B-876385195BD3}" presName="arrow" presStyleLbl="bgShp" presStyleIdx="0" presStyleCnt="1" custLinFactNeighborX="3181" custLinFactNeighborY="36709"/>
      <dgm:spPr/>
    </dgm:pt>
    <dgm:pt modelId="{92748AC1-4DFD-44A8-AC17-5A46D2633C42}" type="pres">
      <dgm:prSet presAssocID="{A6F2B099-D145-45FE-910B-876385195BD3}" presName="linearProcess" presStyleCnt="0"/>
      <dgm:spPr/>
    </dgm:pt>
    <dgm:pt modelId="{9BD0C599-BD97-4DFE-BCD7-9450EC2469E2}" type="pres">
      <dgm:prSet presAssocID="{DEEDA1B7-7529-427F-A3DA-E2B61B9EF523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1DAB9-471F-4384-A8F4-6DC002A5F3D7}" type="pres">
      <dgm:prSet presAssocID="{EC7ADFD0-253B-4077-9FE0-1C435392B189}" presName="sibTrans" presStyleCnt="0"/>
      <dgm:spPr/>
    </dgm:pt>
    <dgm:pt modelId="{E3E12DBB-F1E0-44B3-930A-F402A74F6D72}" type="pres">
      <dgm:prSet presAssocID="{29499AC6-C791-456E-B2D4-A8C2BAFC418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C38DD6-FB5D-47ED-B8C7-98F4377E1226}" type="pres">
      <dgm:prSet presAssocID="{650651EA-8AB4-4AFC-92E5-02E0DA04B89B}" presName="sibTrans" presStyleCnt="0"/>
      <dgm:spPr/>
    </dgm:pt>
    <dgm:pt modelId="{7EC99E06-C5D6-4D9C-AA61-F0A093C16364}" type="pres">
      <dgm:prSet presAssocID="{384D1E72-4BC1-48AB-A410-EC72C4AE4683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F7F12D-B4C3-4DE0-AD31-5B7EF9CADD8F}" type="presOf" srcId="{A6F2B099-D145-45FE-910B-876385195BD3}" destId="{EA6ADB26-1AE2-414B-8032-F1F3664EA2CA}" srcOrd="0" destOrd="0" presId="urn:microsoft.com/office/officeart/2005/8/layout/hProcess9"/>
    <dgm:cxn modelId="{B039220E-563B-43D8-BCCF-D0E1799DC185}" type="presOf" srcId="{DEEDA1B7-7529-427F-A3DA-E2B61B9EF523}" destId="{9BD0C599-BD97-4DFE-BCD7-9450EC2469E2}" srcOrd="0" destOrd="0" presId="urn:microsoft.com/office/officeart/2005/8/layout/hProcess9"/>
    <dgm:cxn modelId="{A32F4C80-3D49-431D-AD6D-BC9D12F1A53D}" type="presOf" srcId="{29499AC6-C791-456E-B2D4-A8C2BAFC4189}" destId="{E3E12DBB-F1E0-44B3-930A-F402A74F6D72}" srcOrd="0" destOrd="0" presId="urn:microsoft.com/office/officeart/2005/8/layout/hProcess9"/>
    <dgm:cxn modelId="{2D4DA1DC-9903-4E69-8333-28F9C47FE79C}" srcId="{A6F2B099-D145-45FE-910B-876385195BD3}" destId="{29499AC6-C791-456E-B2D4-A8C2BAFC4189}" srcOrd="1" destOrd="0" parTransId="{61C1F2A5-7181-4CC8-8887-C9087F9152DF}" sibTransId="{650651EA-8AB4-4AFC-92E5-02E0DA04B89B}"/>
    <dgm:cxn modelId="{295DFC61-0849-4556-AD2B-3072870DE333}" srcId="{A6F2B099-D145-45FE-910B-876385195BD3}" destId="{384D1E72-4BC1-48AB-A410-EC72C4AE4683}" srcOrd="2" destOrd="0" parTransId="{AABFDF62-8057-427C-A600-E3B5BDD90901}" sibTransId="{F9FFBCBA-D974-4F57-B259-974CEEABF903}"/>
    <dgm:cxn modelId="{00DED7F3-5533-493D-B2E3-85B32F5E2C96}" type="presOf" srcId="{384D1E72-4BC1-48AB-A410-EC72C4AE4683}" destId="{7EC99E06-C5D6-4D9C-AA61-F0A093C16364}" srcOrd="0" destOrd="0" presId="urn:microsoft.com/office/officeart/2005/8/layout/hProcess9"/>
    <dgm:cxn modelId="{4BD61A23-CF92-41F3-96D0-B8AF050E73D9}" srcId="{A6F2B099-D145-45FE-910B-876385195BD3}" destId="{DEEDA1B7-7529-427F-A3DA-E2B61B9EF523}" srcOrd="0" destOrd="0" parTransId="{83E965AD-6C6C-4992-8694-1C19811DECED}" sibTransId="{EC7ADFD0-253B-4077-9FE0-1C435392B189}"/>
    <dgm:cxn modelId="{AB0F59FF-D7FB-4AEF-8885-420691BF753B}" type="presParOf" srcId="{EA6ADB26-1AE2-414B-8032-F1F3664EA2CA}" destId="{B846A777-6492-4A5E-B258-F660AE80F610}" srcOrd="0" destOrd="0" presId="urn:microsoft.com/office/officeart/2005/8/layout/hProcess9"/>
    <dgm:cxn modelId="{A7203D92-EBA0-4DD5-A634-DDB7DD962EEF}" type="presParOf" srcId="{EA6ADB26-1AE2-414B-8032-F1F3664EA2CA}" destId="{92748AC1-4DFD-44A8-AC17-5A46D2633C42}" srcOrd="1" destOrd="0" presId="urn:microsoft.com/office/officeart/2005/8/layout/hProcess9"/>
    <dgm:cxn modelId="{85B2E4E6-EF6A-4BFB-9B03-14360BCDFED9}" type="presParOf" srcId="{92748AC1-4DFD-44A8-AC17-5A46D2633C42}" destId="{9BD0C599-BD97-4DFE-BCD7-9450EC2469E2}" srcOrd="0" destOrd="0" presId="urn:microsoft.com/office/officeart/2005/8/layout/hProcess9"/>
    <dgm:cxn modelId="{21E28EBA-C979-44A8-A4E1-A13BC12C245A}" type="presParOf" srcId="{92748AC1-4DFD-44A8-AC17-5A46D2633C42}" destId="{B471DAB9-471F-4384-A8F4-6DC002A5F3D7}" srcOrd="1" destOrd="0" presId="urn:microsoft.com/office/officeart/2005/8/layout/hProcess9"/>
    <dgm:cxn modelId="{5D35A901-3273-4EF2-9A11-28F2F32F8C6F}" type="presParOf" srcId="{92748AC1-4DFD-44A8-AC17-5A46D2633C42}" destId="{E3E12DBB-F1E0-44B3-930A-F402A74F6D72}" srcOrd="2" destOrd="0" presId="urn:microsoft.com/office/officeart/2005/8/layout/hProcess9"/>
    <dgm:cxn modelId="{219D979E-3480-4C73-B11A-6D62A3619E7C}" type="presParOf" srcId="{92748AC1-4DFD-44A8-AC17-5A46D2633C42}" destId="{3BC38DD6-FB5D-47ED-B8C7-98F4377E1226}" srcOrd="3" destOrd="0" presId="urn:microsoft.com/office/officeart/2005/8/layout/hProcess9"/>
    <dgm:cxn modelId="{17920BA1-CC50-44AA-98D5-56302FDAEA1E}" type="presParOf" srcId="{92748AC1-4DFD-44A8-AC17-5A46D2633C42}" destId="{7EC99E06-C5D6-4D9C-AA61-F0A093C1636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D9D75-31F2-447E-BEBA-453D23648AE9}" type="doc">
      <dgm:prSet loTypeId="urn:microsoft.com/office/officeart/2005/8/layout/vList6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A6E814D-F884-4DC6-92F3-5BB4C4B2DC5E}">
      <dgm:prSet phldrT="[Text]"/>
      <dgm:spPr/>
      <dgm:t>
        <a:bodyPr/>
        <a:lstStyle/>
        <a:p>
          <a:r>
            <a:rPr lang="en-US" dirty="0" smtClean="0"/>
            <a:t>Business Process Engineering</a:t>
          </a:r>
          <a:endParaRPr lang="en-US" dirty="0"/>
        </a:p>
      </dgm:t>
    </dgm:pt>
    <dgm:pt modelId="{A3297680-1923-4450-A1C8-61C7CB80186D}" type="parTrans" cxnId="{8C6D983A-CB22-46D8-BE56-AAC840A19D57}">
      <dgm:prSet/>
      <dgm:spPr/>
      <dgm:t>
        <a:bodyPr/>
        <a:lstStyle/>
        <a:p>
          <a:endParaRPr lang="en-US"/>
        </a:p>
      </dgm:t>
    </dgm:pt>
    <dgm:pt modelId="{FAAFABFF-1793-43AD-9146-A28D80AF6550}" type="sibTrans" cxnId="{8C6D983A-CB22-46D8-BE56-AAC840A19D57}">
      <dgm:prSet/>
      <dgm:spPr/>
      <dgm:t>
        <a:bodyPr/>
        <a:lstStyle/>
        <a:p>
          <a:endParaRPr lang="en-US"/>
        </a:p>
      </dgm:t>
    </dgm:pt>
    <dgm:pt modelId="{349CAEF8-D1D5-4084-B5FE-22ED138541E6}">
      <dgm:prSet phldrT="[Text]"/>
      <dgm:spPr/>
      <dgm:t>
        <a:bodyPr/>
        <a:lstStyle/>
        <a:p>
          <a:r>
            <a:rPr lang="en-US" b="0" dirty="0" smtClean="0">
              <a:latin typeface="Palatino" charset="0"/>
            </a:rPr>
            <a:t>uses an integrated set of procedures, methods, and tools to identify how information systems can best meet the strategic goals of an enterprise</a:t>
          </a:r>
          <a:endParaRPr lang="en-US" dirty="0"/>
        </a:p>
      </dgm:t>
    </dgm:pt>
    <dgm:pt modelId="{33A78619-C8FC-4946-84E7-E97C9D17F5DF}" type="parTrans" cxnId="{5F9D7348-AC10-44B1-AC3A-57996000F219}">
      <dgm:prSet/>
      <dgm:spPr/>
      <dgm:t>
        <a:bodyPr/>
        <a:lstStyle/>
        <a:p>
          <a:endParaRPr lang="en-US"/>
        </a:p>
      </dgm:t>
    </dgm:pt>
    <dgm:pt modelId="{96CCF1F2-6F9E-47DD-8A6B-C0AC91F0648C}" type="sibTrans" cxnId="{5F9D7348-AC10-44B1-AC3A-57996000F219}">
      <dgm:prSet/>
      <dgm:spPr/>
      <dgm:t>
        <a:bodyPr/>
        <a:lstStyle/>
        <a:p>
          <a:endParaRPr lang="en-US"/>
        </a:p>
      </dgm:t>
    </dgm:pt>
    <dgm:pt modelId="{1D324DED-AAE2-40A1-BFF4-0BE69C143162}">
      <dgm:prSet phldrT="[Text]"/>
      <dgm:spPr/>
      <dgm:t>
        <a:bodyPr/>
        <a:lstStyle/>
        <a:p>
          <a:r>
            <a:rPr lang="en-US" b="0" dirty="0" smtClean="0">
              <a:latin typeface="Palatino" charset="0"/>
            </a:rPr>
            <a:t>focuses first on the enterprise and then on the business area</a:t>
          </a:r>
          <a:endParaRPr lang="en-US" dirty="0"/>
        </a:p>
      </dgm:t>
    </dgm:pt>
    <dgm:pt modelId="{9178119E-4E90-4211-BBB8-DDD9D3CA77B4}" type="parTrans" cxnId="{DDF89AC3-CF91-4362-A0C5-49B30C64DBFA}">
      <dgm:prSet/>
      <dgm:spPr/>
      <dgm:t>
        <a:bodyPr/>
        <a:lstStyle/>
        <a:p>
          <a:endParaRPr lang="en-US"/>
        </a:p>
      </dgm:t>
    </dgm:pt>
    <dgm:pt modelId="{0365E0D8-ACEF-4301-BB43-5BA8D4B1A60D}" type="sibTrans" cxnId="{DDF89AC3-CF91-4362-A0C5-49B30C64DBFA}">
      <dgm:prSet/>
      <dgm:spPr/>
      <dgm:t>
        <a:bodyPr/>
        <a:lstStyle/>
        <a:p>
          <a:endParaRPr lang="en-US"/>
        </a:p>
      </dgm:t>
    </dgm:pt>
    <dgm:pt modelId="{77910AF5-FB96-4349-9328-DAFA0C886F9E}">
      <dgm:prSet phldrT="[Text]"/>
      <dgm:spPr/>
      <dgm:t>
        <a:bodyPr/>
        <a:lstStyle/>
        <a:p>
          <a:r>
            <a:rPr lang="en-US" dirty="0" smtClean="0"/>
            <a:t>Product Engineering</a:t>
          </a:r>
          <a:endParaRPr lang="en-US" dirty="0"/>
        </a:p>
      </dgm:t>
    </dgm:pt>
    <dgm:pt modelId="{46615AF7-D996-4FAF-9139-C154C3B731DB}" type="parTrans" cxnId="{599A8BB5-A4C1-481B-BD11-F9FD56D37D62}">
      <dgm:prSet/>
      <dgm:spPr/>
      <dgm:t>
        <a:bodyPr/>
        <a:lstStyle/>
        <a:p>
          <a:endParaRPr lang="en-US"/>
        </a:p>
      </dgm:t>
    </dgm:pt>
    <dgm:pt modelId="{86E72246-2D32-46AF-A14E-07ACA7A5F1B1}" type="sibTrans" cxnId="{599A8BB5-A4C1-481B-BD11-F9FD56D37D62}">
      <dgm:prSet/>
      <dgm:spPr/>
      <dgm:t>
        <a:bodyPr/>
        <a:lstStyle/>
        <a:p>
          <a:endParaRPr lang="en-US"/>
        </a:p>
      </dgm:t>
    </dgm:pt>
    <dgm:pt modelId="{2A70AC85-E1E3-464B-BD05-AB15B528AC88}">
      <dgm:prSet phldrT="[Text]"/>
      <dgm:spPr/>
      <dgm:t>
        <a:bodyPr/>
        <a:lstStyle/>
        <a:p>
          <a:r>
            <a:rPr lang="en-US" dirty="0" smtClean="0"/>
            <a:t>Translate the customer’s desire for a set of defined capabilities into a working product</a:t>
          </a:r>
          <a:endParaRPr lang="en-US" dirty="0"/>
        </a:p>
      </dgm:t>
    </dgm:pt>
    <dgm:pt modelId="{F5364FFD-C0F3-409B-8D77-809CB8915DD2}" type="parTrans" cxnId="{45AC3766-C037-4535-866D-315B57F4B19E}">
      <dgm:prSet/>
      <dgm:spPr/>
      <dgm:t>
        <a:bodyPr/>
        <a:lstStyle/>
        <a:p>
          <a:endParaRPr lang="en-US"/>
        </a:p>
      </dgm:t>
    </dgm:pt>
    <dgm:pt modelId="{CF9B88B3-F06B-47A5-AECC-46F356BE5034}" type="sibTrans" cxnId="{45AC3766-C037-4535-866D-315B57F4B19E}">
      <dgm:prSet/>
      <dgm:spPr/>
      <dgm:t>
        <a:bodyPr/>
        <a:lstStyle/>
        <a:p>
          <a:endParaRPr lang="en-US"/>
        </a:p>
      </dgm:t>
    </dgm:pt>
    <dgm:pt modelId="{016909A0-1212-4DAD-AD78-9303771C3883}" type="pres">
      <dgm:prSet presAssocID="{B83D9D75-31F2-447E-BEBA-453D23648AE9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4C801FF-A9AB-4AA1-8B2D-EEEF4E935A16}" type="pres">
      <dgm:prSet presAssocID="{3A6E814D-F884-4DC6-92F3-5BB4C4B2DC5E}" presName="linNode" presStyleCnt="0"/>
      <dgm:spPr/>
    </dgm:pt>
    <dgm:pt modelId="{45A3B227-74BB-4230-867A-D1C9C560A24F}" type="pres">
      <dgm:prSet presAssocID="{3A6E814D-F884-4DC6-92F3-5BB4C4B2DC5E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84941-8506-4D6E-84DC-977BC47F9656}" type="pres">
      <dgm:prSet presAssocID="{3A6E814D-F884-4DC6-92F3-5BB4C4B2DC5E}" presName="childShp" presStyleLbl="bgAccFollowNode1" presStyleIdx="0" presStyleCnt="2" custLinFactNeighborX="4492" custLinFactNeighborY="-57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F8DF58-7873-4398-BFBA-BA62611CF274}" type="pres">
      <dgm:prSet presAssocID="{FAAFABFF-1793-43AD-9146-A28D80AF6550}" presName="spacing" presStyleCnt="0"/>
      <dgm:spPr/>
    </dgm:pt>
    <dgm:pt modelId="{89A4BB94-3064-4F1F-868D-F5E8AA7E451A}" type="pres">
      <dgm:prSet presAssocID="{77910AF5-FB96-4349-9328-DAFA0C886F9E}" presName="linNode" presStyleCnt="0"/>
      <dgm:spPr/>
    </dgm:pt>
    <dgm:pt modelId="{F5E37C6F-3511-4EAF-99AA-5DA58D77448A}" type="pres">
      <dgm:prSet presAssocID="{77910AF5-FB96-4349-9328-DAFA0C886F9E}" presName="parentShp" presStyleLbl="node1" presStyleIdx="1" presStyleCnt="2" custLinFactNeighborY="-17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05212-FCEA-4EC9-824C-841761D38BB1}" type="pres">
      <dgm:prSet presAssocID="{77910AF5-FB96-4349-9328-DAFA0C886F9E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CB1C5D-D704-4EEF-B0C9-111ED10F38D7}" type="presOf" srcId="{77910AF5-FB96-4349-9328-DAFA0C886F9E}" destId="{F5E37C6F-3511-4EAF-99AA-5DA58D77448A}" srcOrd="0" destOrd="0" presId="urn:microsoft.com/office/officeart/2005/8/layout/vList6"/>
    <dgm:cxn modelId="{65F02999-8187-4E1E-B040-98E7DBB51B33}" type="presOf" srcId="{B83D9D75-31F2-447E-BEBA-453D23648AE9}" destId="{016909A0-1212-4DAD-AD78-9303771C3883}" srcOrd="0" destOrd="0" presId="urn:microsoft.com/office/officeart/2005/8/layout/vList6"/>
    <dgm:cxn modelId="{5F9D7348-AC10-44B1-AC3A-57996000F219}" srcId="{3A6E814D-F884-4DC6-92F3-5BB4C4B2DC5E}" destId="{349CAEF8-D1D5-4084-B5FE-22ED138541E6}" srcOrd="0" destOrd="0" parTransId="{33A78619-C8FC-4946-84E7-E97C9D17F5DF}" sibTransId="{96CCF1F2-6F9E-47DD-8A6B-C0AC91F0648C}"/>
    <dgm:cxn modelId="{DDF89AC3-CF91-4362-A0C5-49B30C64DBFA}" srcId="{3A6E814D-F884-4DC6-92F3-5BB4C4B2DC5E}" destId="{1D324DED-AAE2-40A1-BFF4-0BE69C143162}" srcOrd="1" destOrd="0" parTransId="{9178119E-4E90-4211-BBB8-DDD9D3CA77B4}" sibTransId="{0365E0D8-ACEF-4301-BB43-5BA8D4B1A60D}"/>
    <dgm:cxn modelId="{85BE9D1F-CAAE-43E7-84D0-C8C873BA7E38}" type="presOf" srcId="{1D324DED-AAE2-40A1-BFF4-0BE69C143162}" destId="{29F84941-8506-4D6E-84DC-977BC47F9656}" srcOrd="0" destOrd="1" presId="urn:microsoft.com/office/officeart/2005/8/layout/vList6"/>
    <dgm:cxn modelId="{8C6D983A-CB22-46D8-BE56-AAC840A19D57}" srcId="{B83D9D75-31F2-447E-BEBA-453D23648AE9}" destId="{3A6E814D-F884-4DC6-92F3-5BB4C4B2DC5E}" srcOrd="0" destOrd="0" parTransId="{A3297680-1923-4450-A1C8-61C7CB80186D}" sibTransId="{FAAFABFF-1793-43AD-9146-A28D80AF6550}"/>
    <dgm:cxn modelId="{599A8BB5-A4C1-481B-BD11-F9FD56D37D62}" srcId="{B83D9D75-31F2-447E-BEBA-453D23648AE9}" destId="{77910AF5-FB96-4349-9328-DAFA0C886F9E}" srcOrd="1" destOrd="0" parTransId="{46615AF7-D996-4FAF-9139-C154C3B731DB}" sibTransId="{86E72246-2D32-46AF-A14E-07ACA7A5F1B1}"/>
    <dgm:cxn modelId="{FC88BA93-90A2-49B7-ADB2-216691DB2971}" type="presOf" srcId="{3A6E814D-F884-4DC6-92F3-5BB4C4B2DC5E}" destId="{45A3B227-74BB-4230-867A-D1C9C560A24F}" srcOrd="0" destOrd="0" presId="urn:microsoft.com/office/officeart/2005/8/layout/vList6"/>
    <dgm:cxn modelId="{8D3CA3CE-EC02-4B19-A7D0-CE9134BE8C3C}" type="presOf" srcId="{349CAEF8-D1D5-4084-B5FE-22ED138541E6}" destId="{29F84941-8506-4D6E-84DC-977BC47F9656}" srcOrd="0" destOrd="0" presId="urn:microsoft.com/office/officeart/2005/8/layout/vList6"/>
    <dgm:cxn modelId="{5F981488-FE4F-41A7-8240-59C379C65925}" type="presOf" srcId="{2A70AC85-E1E3-464B-BD05-AB15B528AC88}" destId="{92B05212-FCEA-4EC9-824C-841761D38BB1}" srcOrd="0" destOrd="0" presId="urn:microsoft.com/office/officeart/2005/8/layout/vList6"/>
    <dgm:cxn modelId="{45AC3766-C037-4535-866D-315B57F4B19E}" srcId="{77910AF5-FB96-4349-9328-DAFA0C886F9E}" destId="{2A70AC85-E1E3-464B-BD05-AB15B528AC88}" srcOrd="0" destOrd="0" parTransId="{F5364FFD-C0F3-409B-8D77-809CB8915DD2}" sibTransId="{CF9B88B3-F06B-47A5-AECC-46F356BE5034}"/>
    <dgm:cxn modelId="{3AF80481-B8F9-4D62-AA3D-6779CF7BF0E8}" type="presParOf" srcId="{016909A0-1212-4DAD-AD78-9303771C3883}" destId="{94C801FF-A9AB-4AA1-8B2D-EEEF4E935A16}" srcOrd="0" destOrd="0" presId="urn:microsoft.com/office/officeart/2005/8/layout/vList6"/>
    <dgm:cxn modelId="{3FA339FE-9E4E-4145-82AC-16E35D95F869}" type="presParOf" srcId="{94C801FF-A9AB-4AA1-8B2D-EEEF4E935A16}" destId="{45A3B227-74BB-4230-867A-D1C9C560A24F}" srcOrd="0" destOrd="0" presId="urn:microsoft.com/office/officeart/2005/8/layout/vList6"/>
    <dgm:cxn modelId="{B08130AB-F48D-43DA-B73F-C94E90B91E96}" type="presParOf" srcId="{94C801FF-A9AB-4AA1-8B2D-EEEF4E935A16}" destId="{29F84941-8506-4D6E-84DC-977BC47F9656}" srcOrd="1" destOrd="0" presId="urn:microsoft.com/office/officeart/2005/8/layout/vList6"/>
    <dgm:cxn modelId="{2A59A73A-134D-4743-BBC6-EB4446FCB6D9}" type="presParOf" srcId="{016909A0-1212-4DAD-AD78-9303771C3883}" destId="{18F8DF58-7873-4398-BFBA-BA62611CF274}" srcOrd="1" destOrd="0" presId="urn:microsoft.com/office/officeart/2005/8/layout/vList6"/>
    <dgm:cxn modelId="{84BD51A4-3C2B-4BB6-B197-8C56D616AEE3}" type="presParOf" srcId="{016909A0-1212-4DAD-AD78-9303771C3883}" destId="{89A4BB94-3064-4F1F-868D-F5E8AA7E451A}" srcOrd="2" destOrd="0" presId="urn:microsoft.com/office/officeart/2005/8/layout/vList6"/>
    <dgm:cxn modelId="{0AA72253-58DB-469D-8CC9-1BDBB6132A4A}" type="presParOf" srcId="{89A4BB94-3064-4F1F-868D-F5E8AA7E451A}" destId="{F5E37C6F-3511-4EAF-99AA-5DA58D77448A}" srcOrd="0" destOrd="0" presId="urn:microsoft.com/office/officeart/2005/8/layout/vList6"/>
    <dgm:cxn modelId="{3CD359E0-DC4A-4D5D-9658-4D07829E8B59}" type="presParOf" srcId="{89A4BB94-3064-4F1F-868D-F5E8AA7E451A}" destId="{92B05212-FCEA-4EC9-824C-841761D38BB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6A777-6492-4A5E-B258-F660AE80F610}">
      <dsp:nvSpPr>
        <dsp:cNvPr id="0" name=""/>
        <dsp:cNvSpPr/>
      </dsp:nvSpPr>
      <dsp:spPr>
        <a:xfrm>
          <a:off x="714363" y="0"/>
          <a:ext cx="5950785" cy="313530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0C599-BD97-4DFE-BCD7-9450EC2469E2}">
      <dsp:nvSpPr>
        <dsp:cNvPr id="0" name=""/>
        <dsp:cNvSpPr/>
      </dsp:nvSpPr>
      <dsp:spPr>
        <a:xfrm>
          <a:off x="237238" y="940591"/>
          <a:ext cx="2100277" cy="125412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System Engineering</a:t>
          </a:r>
          <a:endParaRPr lang="en-US" sz="2200" kern="1200" dirty="0"/>
        </a:p>
      </dsp:txBody>
      <dsp:txXfrm>
        <a:off x="298459" y="1001812"/>
        <a:ext cx="1977835" cy="1131680"/>
      </dsp:txXfrm>
    </dsp:sp>
    <dsp:sp modelId="{E3E12DBB-F1E0-44B3-930A-F402A74F6D72}">
      <dsp:nvSpPr>
        <dsp:cNvPr id="0" name=""/>
        <dsp:cNvSpPr/>
      </dsp:nvSpPr>
      <dsp:spPr>
        <a:xfrm>
          <a:off x="2450323" y="940591"/>
          <a:ext cx="2100277" cy="125412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Software Requirement Analysis</a:t>
          </a:r>
          <a:endParaRPr lang="en-US" sz="2200" kern="1200" dirty="0"/>
        </a:p>
      </dsp:txBody>
      <dsp:txXfrm>
        <a:off x="2511544" y="1001812"/>
        <a:ext cx="1977835" cy="1131680"/>
      </dsp:txXfrm>
    </dsp:sp>
    <dsp:sp modelId="{7EC99E06-C5D6-4D9C-AA61-F0A093C16364}">
      <dsp:nvSpPr>
        <dsp:cNvPr id="0" name=""/>
        <dsp:cNvSpPr/>
      </dsp:nvSpPr>
      <dsp:spPr>
        <a:xfrm>
          <a:off x="4663408" y="940591"/>
          <a:ext cx="2100277" cy="125412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latin typeface="Arial" charset="0"/>
              <a:cs typeface="Times New Roman" pitchFamily="18" charset="0"/>
            </a:rPr>
            <a:t>Software Design</a:t>
          </a:r>
          <a:endParaRPr lang="en-US" sz="2800" b="0" kern="1200" dirty="0"/>
        </a:p>
      </dsp:txBody>
      <dsp:txXfrm>
        <a:off x="4724629" y="1001812"/>
        <a:ext cx="1977835" cy="1131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84941-8506-4D6E-84DC-977BC47F9656}">
      <dsp:nvSpPr>
        <dsp:cNvPr id="0" name=""/>
        <dsp:cNvSpPr/>
      </dsp:nvSpPr>
      <dsp:spPr>
        <a:xfrm>
          <a:off x="3108959" y="0"/>
          <a:ext cx="4663440" cy="18501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latin typeface="Palatino" charset="0"/>
            </a:rPr>
            <a:t>uses an integrated set of procedures, methods, and tools to identify how information systems can best meet the strategic goals of an enterprise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latin typeface="Palatino" charset="0"/>
            </a:rPr>
            <a:t>focuses first on the enterprise and then on the business area</a:t>
          </a:r>
          <a:endParaRPr lang="en-US" sz="1600" kern="1200" dirty="0"/>
        </a:p>
      </dsp:txBody>
      <dsp:txXfrm>
        <a:off x="3108959" y="231265"/>
        <a:ext cx="3969645" cy="1387589"/>
      </dsp:txXfrm>
    </dsp:sp>
    <dsp:sp modelId="{45A3B227-74BB-4230-867A-D1C9C560A24F}">
      <dsp:nvSpPr>
        <dsp:cNvPr id="0" name=""/>
        <dsp:cNvSpPr/>
      </dsp:nvSpPr>
      <dsp:spPr>
        <a:xfrm>
          <a:off x="0" y="474"/>
          <a:ext cx="3108960" cy="185011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Business Process Engineering</a:t>
          </a:r>
          <a:endParaRPr lang="en-US" sz="3300" kern="1200" dirty="0"/>
        </a:p>
      </dsp:txBody>
      <dsp:txXfrm>
        <a:off x="90315" y="90789"/>
        <a:ext cx="2928330" cy="1669489"/>
      </dsp:txXfrm>
    </dsp:sp>
    <dsp:sp modelId="{92B05212-FCEA-4EC9-824C-841761D38BB1}">
      <dsp:nvSpPr>
        <dsp:cNvPr id="0" name=""/>
        <dsp:cNvSpPr/>
      </dsp:nvSpPr>
      <dsp:spPr>
        <a:xfrm>
          <a:off x="3108960" y="2035605"/>
          <a:ext cx="4663440" cy="18501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4443140"/>
            <a:satOff val="46354"/>
            <a:lumOff val="4995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4443140"/>
              <a:satOff val="46354"/>
              <a:lumOff val="49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Translate the customer’s desire for a set of defined capabilities into a working product</a:t>
          </a:r>
          <a:endParaRPr lang="en-US" sz="1600" kern="1200" dirty="0"/>
        </a:p>
      </dsp:txBody>
      <dsp:txXfrm>
        <a:off x="3108960" y="2266870"/>
        <a:ext cx="3969645" cy="1387589"/>
      </dsp:txXfrm>
    </dsp:sp>
    <dsp:sp modelId="{F5E37C6F-3511-4EAF-99AA-5DA58D77448A}">
      <dsp:nvSpPr>
        <dsp:cNvPr id="0" name=""/>
        <dsp:cNvSpPr/>
      </dsp:nvSpPr>
      <dsp:spPr>
        <a:xfrm>
          <a:off x="0" y="2003820"/>
          <a:ext cx="3108960" cy="1850119"/>
        </a:xfrm>
        <a:prstGeom prst="roundRect">
          <a:avLst/>
        </a:prstGeom>
        <a:solidFill>
          <a:schemeClr val="accent4">
            <a:hueOff val="-5555635"/>
            <a:satOff val="39997"/>
            <a:lumOff val="12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Product Engineering</a:t>
          </a:r>
          <a:endParaRPr lang="en-US" sz="3300" kern="1200" dirty="0"/>
        </a:p>
      </dsp:txBody>
      <dsp:txXfrm>
        <a:off x="90315" y="2094135"/>
        <a:ext cx="2928330" cy="1669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FDFE5-F493-4539-9401-FDA42E794D34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C08B7-60BF-4F74-9707-0DD6BF93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Ambil contoh software</a:t>
            </a:r>
            <a:r>
              <a:rPr lang="id-ID" baseline="0" dirty="0" smtClean="0"/>
              <a:t> dari tugas mahasiswa...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8154C-E2D5-4FDC-8463-1C86693C4F50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7750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8154C-E2D5-4FDC-8463-1C86693C4F50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9095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CASE </a:t>
            </a:r>
            <a:r>
              <a:rPr lang="en-US" smtClean="0"/>
              <a:t>Computer-Aided </a:t>
            </a:r>
            <a:r>
              <a:rPr lang="en-US" i="1" smtClean="0"/>
              <a:t>Software</a:t>
            </a:r>
            <a:r>
              <a:rPr lang="en-US" smtClean="0"/>
              <a:t> Engineering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8154C-E2D5-4FDC-8463-1C86693C4F50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509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889008-A51A-4E96-9C2B-9557628CC591}" type="datetime1">
              <a:rPr lang="en-US" smtClean="0"/>
              <a:t>1/15/2016</a:t>
            </a:fld>
            <a:endParaRPr lang="en-US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3229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8D3C-5725-4B39-98FC-F8D9230C2CB3}" type="datetime1">
              <a:rPr lang="id-ID" smtClean="0"/>
              <a:t>15/01/2016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847D-D061-4FDF-AC6D-8BD4880C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109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CC889008-A51A-4E96-9C2B-9557628CC591}" type="datetime1">
              <a:rPr lang="en-US" smtClean="0"/>
              <a:t>1/15/2016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99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C889008-A51A-4E96-9C2B-9557628CC591}" type="datetime1">
              <a:rPr lang="en-US" smtClean="0"/>
              <a:t>1/15/2016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2346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fld id="{CC889008-A51A-4E96-9C2B-9557628CC591}" type="datetime1">
              <a:rPr lang="en-US" smtClean="0"/>
              <a:t>1/15/2016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56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fld id="{CC889008-A51A-4E96-9C2B-9557628CC591}" type="datetime1">
              <a:rPr lang="en-US" smtClean="0"/>
              <a:t>1/15/2016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89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CC889008-A51A-4E96-9C2B-9557628CC591}" type="datetime1">
              <a:rPr lang="en-US" smtClean="0"/>
              <a:t>1/15/2016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09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9262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B1C8-B70F-43E4-AF78-809C5273F570}" type="datetime1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5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112B-48A0-4039-BAE2-7ABC65055C38}" type="datetime1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27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C889008-A51A-4E96-9C2B-9557628CC591}" type="datetime1">
              <a:rPr lang="en-US" smtClean="0"/>
              <a:t>1/15/2016</a:t>
            </a:fld>
            <a:endParaRPr lang="en-US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67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5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dirty="0" smtClean="0"/>
              <a:t>SOFTWARE PROCESS &amp;</a:t>
            </a:r>
            <a:br>
              <a:rPr lang="id-ID" dirty="0" smtClean="0"/>
            </a:br>
            <a:r>
              <a:rPr lang="id-ID" dirty="0" smtClean="0"/>
              <a:t>SYSTEM ENGINEERING</a:t>
            </a:r>
            <a:r>
              <a:rPr lang="id-ID" b="0" dirty="0" smtClean="0"/>
              <a:t/>
            </a:r>
            <a:br>
              <a:rPr lang="id-ID" b="0" dirty="0" smtClean="0"/>
            </a:br>
            <a:r>
              <a:rPr lang="en-US" sz="1400" b="0" dirty="0" smtClean="0"/>
              <a:t>REKAYASA </a:t>
            </a:r>
            <a:r>
              <a:rPr lang="en-US" sz="1400" b="0" dirty="0"/>
              <a:t>PERANGKAT </a:t>
            </a:r>
            <a:r>
              <a:rPr lang="en-US" sz="1400" b="0" dirty="0" smtClean="0"/>
              <a:t>LUNAK</a:t>
            </a:r>
            <a:r>
              <a:rPr lang="id-ID" sz="1400" b="0" dirty="0" smtClean="0"/>
              <a:t/>
            </a:r>
            <a:br>
              <a:rPr lang="id-ID" sz="1400" b="0" dirty="0" smtClean="0"/>
            </a:br>
            <a:r>
              <a:rPr lang="en-US" sz="1400" b="0" dirty="0"/>
              <a:t>CSG2J3</a:t>
            </a:r>
            <a:endParaRPr lang="id-ID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6858000" cy="1752600"/>
          </a:xfrm>
        </p:spPr>
        <p:txBody>
          <a:bodyPr/>
          <a:lstStyle/>
          <a:p>
            <a:r>
              <a:rPr lang="id-ID" dirty="0"/>
              <a:t>b</a:t>
            </a:r>
            <a:r>
              <a:rPr lang="id-ID" dirty="0" smtClean="0"/>
              <a:t>y : Tim Pengajar RPL</a:t>
            </a:r>
            <a:endParaRPr lang="en-US" dirty="0" smtClean="0"/>
          </a:p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– Telkom University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69D1-296C-4D75-8928-85A663B38899}" type="datetime1">
              <a:rPr lang="en-US" smtClean="0"/>
              <a:t>1/15/2016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9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371600"/>
            <a:ext cx="7772400" cy="865187"/>
          </a:xfrm>
        </p:spPr>
        <p:txBody>
          <a:bodyPr/>
          <a:lstStyle/>
          <a:p>
            <a:r>
              <a:rPr lang="en-US" dirty="0" smtClean="0"/>
              <a:t>Process Step: Requirements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09600" y="2362200"/>
            <a:ext cx="7467600" cy="399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  <a:sym typeface="Marlett" pitchFamily="2" charset="2"/>
              </a:rPr>
              <a:t>Requirements</a:t>
            </a:r>
            <a:r>
              <a:rPr lang="en-US" b="1" dirty="0">
                <a:solidFill>
                  <a:srgbClr val="0000FF"/>
                </a:solidFill>
                <a:sym typeface="Marlett" pitchFamily="2" charset="2"/>
              </a:rPr>
              <a:t> </a:t>
            </a:r>
            <a:r>
              <a:rPr lang="en-US" dirty="0">
                <a:sym typeface="Marlett" pitchFamily="2" charset="2"/>
              </a:rPr>
              <a:t>define the function of the system</a:t>
            </a:r>
            <a:r>
              <a:rPr lang="en-US" b="1" dirty="0">
                <a:sym typeface="Marlett" pitchFamily="2" charset="2"/>
              </a:rPr>
              <a:t> </a:t>
            </a:r>
            <a:r>
              <a:rPr lang="en-US" b="1" dirty="0">
                <a:solidFill>
                  <a:schemeClr val="accent2"/>
                </a:solidFill>
                <a:sym typeface="Marlett" pitchFamily="2" charset="2"/>
              </a:rPr>
              <a:t>from the client's viewpoint.</a:t>
            </a:r>
          </a:p>
          <a:p>
            <a:pPr>
              <a:spcBef>
                <a:spcPct val="500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</a:rPr>
              <a:t>requirements</a:t>
            </a:r>
            <a:r>
              <a:rPr lang="en-US" dirty="0"/>
              <a:t> establish the system's functionality, constraints and goals by consultation with the client and users.  </a:t>
            </a:r>
          </a:p>
          <a:p>
            <a:pPr>
              <a:spcBef>
                <a:spcPct val="50000"/>
              </a:spcBef>
            </a:pPr>
            <a:r>
              <a:rPr lang="en-US" dirty="0"/>
              <a:t>They are </a:t>
            </a:r>
            <a:r>
              <a:rPr lang="en-US" b="1" dirty="0">
                <a:solidFill>
                  <a:schemeClr val="accent2"/>
                </a:solidFill>
              </a:rPr>
              <a:t>specified</a:t>
            </a:r>
            <a:r>
              <a:rPr lang="en-US" dirty="0"/>
              <a:t> in a manner that is understandable by both the client and the development staff.</a:t>
            </a:r>
          </a:p>
          <a:p>
            <a:pPr>
              <a:spcBef>
                <a:spcPct val="50000"/>
              </a:spcBef>
            </a:pPr>
            <a:endParaRPr lang="en-US" dirty="0">
              <a:sym typeface="Marlett" pitchFamily="2" charset="2"/>
            </a:endParaRPr>
          </a:p>
          <a:p>
            <a:pPr>
              <a:spcBef>
                <a:spcPct val="20000"/>
              </a:spcBef>
            </a:pPr>
            <a:endParaRPr lang="en-US" dirty="0">
              <a:sym typeface="Marlett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847D-D061-4FDF-AC6D-8BD4880C202A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93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71600"/>
            <a:ext cx="7772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Process Step: System and Program Design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81000" y="2362200"/>
            <a:ext cx="86868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  <a:sym typeface="Marlett" pitchFamily="2" charset="2"/>
              </a:rPr>
              <a:t>Design</a:t>
            </a:r>
            <a:r>
              <a:rPr lang="en-US" b="1" dirty="0">
                <a:solidFill>
                  <a:srgbClr val="0000FF"/>
                </a:solidFill>
                <a:sym typeface="Marlett" pitchFamily="2" charset="2"/>
              </a:rPr>
              <a:t> </a:t>
            </a:r>
            <a:r>
              <a:rPr lang="en-US" dirty="0">
                <a:sym typeface="Marlett" pitchFamily="2" charset="2"/>
              </a:rPr>
              <a:t>describes the system</a:t>
            </a:r>
            <a:r>
              <a:rPr lang="en-US" b="1" dirty="0">
                <a:solidFill>
                  <a:srgbClr val="0000FF"/>
                </a:solidFill>
                <a:sym typeface="Marlett" pitchFamily="2" charset="2"/>
              </a:rPr>
              <a:t> </a:t>
            </a:r>
            <a:r>
              <a:rPr lang="en-US" b="1" dirty="0">
                <a:solidFill>
                  <a:srgbClr val="0000CC"/>
                </a:solidFill>
                <a:sym typeface="Marlett" pitchFamily="2" charset="2"/>
              </a:rPr>
              <a:t>from the software developers' viewpoint 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System design:</a:t>
            </a:r>
            <a:r>
              <a:rPr lang="en-US" dirty="0"/>
              <a:t>  Match the requirements to hardware or software systems.  Establishes an overall system architecture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Program design:</a:t>
            </a:r>
            <a:r>
              <a:rPr lang="en-US" dirty="0"/>
              <a:t> Represent the software system functions in a form that can be transformed into one or more executable programs</a:t>
            </a:r>
          </a:p>
          <a:p>
            <a:pPr>
              <a:spcBef>
                <a:spcPct val="50000"/>
              </a:spcBef>
            </a:pPr>
            <a:endParaRPr lang="en-US" dirty="0">
              <a:sym typeface="Marlett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847D-D061-4FDF-AC6D-8BD4880C202A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3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8495" y="14478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 Step: Implementation and Testing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81627" y="2362200"/>
            <a:ext cx="8686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Implementation (coding)</a:t>
            </a: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US" dirty="0"/>
              <a:t>The software design is realized as a set of programs or program units.  (The software components may be written specifically, acquired from elsewhere, or modified.)  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Testing</a:t>
            </a:r>
          </a:p>
          <a:p>
            <a:pPr>
              <a:spcBef>
                <a:spcPct val="50000"/>
              </a:spcBef>
            </a:pPr>
            <a:r>
              <a:rPr lang="en-US" dirty="0"/>
              <a:t>Individual components are tested against specifications.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The components are integrated and tested against the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CC"/>
                </a:solidFill>
              </a:rPr>
              <a:t>design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by the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CC"/>
                </a:solidFill>
              </a:rPr>
              <a:t>development staff</a:t>
            </a:r>
            <a:r>
              <a:rPr lang="en-US" dirty="0"/>
              <a:t> as a complete system</a:t>
            </a:r>
            <a:r>
              <a:rPr lang="en-US" dirty="0">
                <a:sym typeface="Marlett" pitchFamily="2" charset="2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847D-D061-4FDF-AC6D-8BD4880C202A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766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11653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 Step:  Acceptance Testing and Release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1000" y="2283048"/>
            <a:ext cx="79248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Acceptance testing</a:t>
            </a: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US" dirty="0"/>
              <a:t>The system is </a:t>
            </a:r>
            <a:r>
              <a:rPr lang="en-US" dirty="0">
                <a:sym typeface="Marlett" pitchFamily="2" charset="2"/>
              </a:rPr>
              <a:t>tested against the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CC"/>
                </a:solidFill>
              </a:rPr>
              <a:t>requirements</a:t>
            </a:r>
            <a:r>
              <a:rPr lang="en-US" dirty="0"/>
              <a:t> by the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CC"/>
                </a:solidFill>
              </a:rPr>
              <a:t>client</a:t>
            </a:r>
            <a:r>
              <a:rPr lang="en-US" dirty="0"/>
              <a:t>.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Delivery and release</a:t>
            </a:r>
            <a:endParaRPr lang="en-US" b="1" dirty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</a:pPr>
            <a:r>
              <a:rPr lang="en-US" dirty="0"/>
              <a:t>The system is delivered to the client and released into production.</a:t>
            </a:r>
          </a:p>
          <a:p>
            <a:pPr>
              <a:spcBef>
                <a:spcPct val="50000"/>
              </a:spcBef>
            </a:pPr>
            <a:endParaRPr lang="en-US" dirty="0">
              <a:sym typeface="Marlett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847D-D061-4FDF-AC6D-8BD4880C202A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30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04131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 Step: Operation and Maintenance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85800" y="22098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id-ID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81000" y="1989931"/>
            <a:ext cx="8229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60375" indent="-4603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  <a:sym typeface="Marlett" pitchFamily="2" charset="2"/>
              </a:rPr>
              <a:t>Operation:</a:t>
            </a:r>
            <a:r>
              <a:rPr lang="en-US" dirty="0">
                <a:sym typeface="Marlett" pitchFamily="2" charset="2"/>
              </a:rPr>
              <a:t>  The system is put into practical use.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  <a:sym typeface="Marlett" pitchFamily="2" charset="2"/>
              </a:rPr>
              <a:t>Maintenance:</a:t>
            </a:r>
            <a:r>
              <a:rPr lang="en-US" dirty="0">
                <a:sym typeface="Marlett" pitchFamily="2" charset="2"/>
              </a:rPr>
              <a:t>   Errors and problems are identified and fixed.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  <a:sym typeface="Marlett" pitchFamily="2" charset="2"/>
              </a:rPr>
              <a:t>Evolution:</a:t>
            </a:r>
            <a:r>
              <a:rPr lang="en-US" dirty="0">
                <a:solidFill>
                  <a:schemeClr val="accent2"/>
                </a:solidFill>
                <a:sym typeface="Marlett" pitchFamily="2" charset="2"/>
              </a:rPr>
              <a:t> </a:t>
            </a:r>
            <a:r>
              <a:rPr lang="en-US" dirty="0">
                <a:sym typeface="Marlett" pitchFamily="2" charset="2"/>
              </a:rPr>
              <a:t> The system evolves over time as requirements change, to add new functions or adapt the technical environment.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  <a:sym typeface="Marlett" pitchFamily="2" charset="2"/>
              </a:rPr>
              <a:t>Phase out:</a:t>
            </a:r>
            <a:r>
              <a:rPr lang="en-US" dirty="0">
                <a:sym typeface="Marlett" pitchFamily="2" charset="2"/>
              </a:rPr>
              <a:t>  The system is withdrawn from service.</a:t>
            </a:r>
          </a:p>
          <a:p>
            <a:pPr>
              <a:spcBef>
                <a:spcPct val="50000"/>
              </a:spcBef>
            </a:pPr>
            <a:r>
              <a:rPr lang="en-US" dirty="0">
                <a:sym typeface="Marlett" pitchFamily="2" charset="2"/>
              </a:rPr>
              <a:t>This is sometimes called the </a:t>
            </a:r>
            <a:r>
              <a:rPr lang="en-US" b="1" i="1" dirty="0"/>
              <a:t>Software Life Cycle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847D-D061-4FDF-AC6D-8BD4880C202A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304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905000"/>
            <a:ext cx="8229600" cy="3978261"/>
          </a:xfrm>
        </p:spPr>
        <p:txBody>
          <a:bodyPr/>
          <a:lstStyle/>
          <a:p>
            <a:r>
              <a:rPr lang="en-US" sz="1800" dirty="0" smtClean="0"/>
              <a:t>Before SW can be engineered, the “system” in which it resides must be understood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Engineering</a:t>
            </a:r>
            <a:endParaRPr lang="en-US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314324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" name="Diagram 8"/>
          <p:cNvGraphicFramePr/>
          <p:nvPr/>
        </p:nvGraphicFramePr>
        <p:xfrm>
          <a:off x="1000100" y="3500438"/>
          <a:ext cx="7000924" cy="3135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Oval Callout 11"/>
          <p:cNvSpPr/>
          <p:nvPr/>
        </p:nvSpPr>
        <p:spPr>
          <a:xfrm>
            <a:off x="1928794" y="2571744"/>
            <a:ext cx="2643206" cy="1285884"/>
          </a:xfrm>
          <a:prstGeom prst="wedgeEllipseCallout">
            <a:avLst>
              <a:gd name="adj1" fmla="val -35110"/>
              <a:gd name="adj2" fmla="val 96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Preliminary Process in developing SW</a:t>
            </a:r>
            <a:endParaRPr lang="en-US" dirty="0"/>
          </a:p>
        </p:txBody>
      </p:sp>
      <p:sp>
        <p:nvSpPr>
          <p:cNvPr id="13" name="Striped Right Arrow 12"/>
          <p:cNvSpPr/>
          <p:nvPr/>
        </p:nvSpPr>
        <p:spPr>
          <a:xfrm>
            <a:off x="7786710" y="4714884"/>
            <a:ext cx="857256" cy="64294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System is </a:t>
            </a:r>
          </a:p>
          <a:p>
            <a:pPr lvl="1" algn="just"/>
            <a:r>
              <a:rPr lang="en-US" dirty="0" smtClean="0"/>
              <a:t>a set or arrangement of things so related as to form a unity organic whole</a:t>
            </a:r>
          </a:p>
          <a:p>
            <a:pPr lvl="1" algn="just"/>
            <a:r>
              <a:rPr lang="en-US" dirty="0" smtClean="0"/>
              <a:t>a set of fact, principles, rule, etc, classified in orderly form so as to show a logical plan linking the various part</a:t>
            </a:r>
          </a:p>
          <a:p>
            <a:pPr lvl="1" algn="just"/>
            <a:r>
              <a:rPr lang="en-US" dirty="0" smtClean="0"/>
              <a:t>etc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Computer based system 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A set of arrangement of elements that are organized to accomplish some predefined goal by processing information</a:t>
            </a:r>
          </a:p>
          <a:p>
            <a:pPr lvl="1" algn="just"/>
            <a:r>
              <a:rPr lang="en-US" dirty="0" smtClean="0"/>
              <a:t>Element of Computer based System are :</a:t>
            </a:r>
          </a:p>
          <a:p>
            <a:pPr lvl="2" algn="just"/>
            <a:r>
              <a:rPr lang="en-US" dirty="0" smtClean="0"/>
              <a:t>Software</a:t>
            </a:r>
          </a:p>
          <a:p>
            <a:pPr lvl="2" algn="just"/>
            <a:r>
              <a:rPr lang="en-US" dirty="0" smtClean="0"/>
              <a:t>Hardware</a:t>
            </a:r>
          </a:p>
          <a:p>
            <a:pPr lvl="2" algn="just"/>
            <a:r>
              <a:rPr lang="en-US" dirty="0" smtClean="0"/>
              <a:t>People</a:t>
            </a:r>
          </a:p>
          <a:p>
            <a:pPr lvl="2" algn="just"/>
            <a:r>
              <a:rPr lang="en-US" dirty="0" smtClean="0"/>
              <a:t>Database</a:t>
            </a:r>
          </a:p>
          <a:p>
            <a:pPr lvl="2" algn="just"/>
            <a:r>
              <a:rPr lang="en-US" dirty="0" smtClean="0"/>
              <a:t>Documentation</a:t>
            </a:r>
          </a:p>
          <a:p>
            <a:pPr lvl="2" algn="just"/>
            <a:r>
              <a:rPr lang="en-US" dirty="0" smtClean="0"/>
              <a:t>Procedures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process usually begins with a </a:t>
            </a:r>
            <a:r>
              <a:rPr lang="en-US" dirty="0" smtClean="0">
                <a:solidFill>
                  <a:srgbClr val="FF0000"/>
                </a:solidFill>
              </a:rPr>
              <a:t>“world view” </a:t>
            </a:r>
            <a:r>
              <a:rPr lang="en-US" dirty="0" smtClean="0">
                <a:sym typeface="Wingdings" pitchFamily="2" charset="2"/>
              </a:rPr>
              <a:t> the entire 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business</a:t>
            </a:r>
            <a:r>
              <a:rPr lang="en-US" dirty="0" smtClean="0">
                <a:sym typeface="Wingdings" pitchFamily="2" charset="2"/>
              </a:rPr>
              <a:t> or 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product </a:t>
            </a:r>
            <a:r>
              <a:rPr lang="en-US" dirty="0" smtClean="0">
                <a:sym typeface="Wingdings" pitchFamily="2" charset="2"/>
              </a:rPr>
              <a:t>domain </a:t>
            </a:r>
          </a:p>
          <a:p>
            <a:pPr algn="just"/>
            <a:r>
              <a:rPr lang="en-US" dirty="0" smtClean="0"/>
              <a:t>The world view is refined to focus more fully on </a:t>
            </a:r>
            <a:r>
              <a:rPr lang="en-US" dirty="0" smtClean="0">
                <a:solidFill>
                  <a:srgbClr val="FF0000"/>
                </a:solidFill>
              </a:rPr>
              <a:t>specific domain</a:t>
            </a:r>
            <a:r>
              <a:rPr lang="en-US" dirty="0" smtClean="0"/>
              <a:t> of interest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The need</a:t>
            </a:r>
            <a:r>
              <a:rPr lang="en-US" dirty="0" smtClean="0"/>
              <a:t> for targeted system element (with in specific domain) is </a:t>
            </a:r>
            <a:r>
              <a:rPr lang="en-US" dirty="0" smtClean="0">
                <a:solidFill>
                  <a:srgbClr val="FF0000"/>
                </a:solidFill>
              </a:rPr>
              <a:t>analyzed</a:t>
            </a:r>
          </a:p>
          <a:p>
            <a:pPr algn="just"/>
            <a:r>
              <a:rPr lang="en-US" dirty="0" smtClean="0"/>
              <a:t>Then Analysis, design, construction of targeted system element is </a:t>
            </a:r>
            <a:r>
              <a:rPr lang="en-US" dirty="0" smtClean="0">
                <a:solidFill>
                  <a:srgbClr val="FF0000"/>
                </a:solidFill>
              </a:rPr>
              <a:t>initiated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System Engineering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603" y="1352289"/>
            <a:ext cx="8229600" cy="1143000"/>
          </a:xfrm>
        </p:spPr>
        <p:txBody>
          <a:bodyPr/>
          <a:lstStyle/>
          <a:p>
            <a:r>
              <a:rPr lang="en-US" dirty="0" smtClean="0"/>
              <a:t>The Hierarchy</a:t>
            </a:r>
            <a:endParaRPr lang="en-US" dirty="0"/>
          </a:p>
        </p:txBody>
      </p:sp>
      <p:sp>
        <p:nvSpPr>
          <p:cNvPr id="5" name="Flowchart: Extract 4"/>
          <p:cNvSpPr/>
          <p:nvPr/>
        </p:nvSpPr>
        <p:spPr>
          <a:xfrm>
            <a:off x="1371600" y="1923789"/>
            <a:ext cx="5843606" cy="4229897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3985" y="2057400"/>
            <a:ext cx="4846415" cy="41338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927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rgbClr val="00B050"/>
                </a:solidFill>
              </a:rPr>
              <a:t>Define the processes </a:t>
            </a:r>
            <a:r>
              <a:rPr lang="en-US" dirty="0"/>
              <a:t>that serve the needs of the </a:t>
            </a:r>
            <a:r>
              <a:rPr lang="en-US" dirty="0" smtClean="0"/>
              <a:t>view </a:t>
            </a:r>
            <a:r>
              <a:rPr lang="en-US" dirty="0"/>
              <a:t>under </a:t>
            </a:r>
            <a:r>
              <a:rPr lang="en-US" dirty="0" smtClean="0"/>
              <a:t>consideration.</a:t>
            </a:r>
          </a:p>
          <a:p>
            <a:pPr algn="just"/>
            <a:r>
              <a:rPr lang="en-US" dirty="0" smtClean="0"/>
              <a:t>Represent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process behavior </a:t>
            </a:r>
            <a:r>
              <a:rPr lang="en-US" dirty="0"/>
              <a:t>and the </a:t>
            </a:r>
            <a:r>
              <a:rPr lang="en-US" dirty="0">
                <a:solidFill>
                  <a:srgbClr val="FF0000"/>
                </a:solidFill>
              </a:rPr>
              <a:t>assumptions</a:t>
            </a:r>
            <a:r>
              <a:rPr lang="en-US" dirty="0"/>
              <a:t> on which the behavior is </a:t>
            </a:r>
            <a:r>
              <a:rPr lang="en-US" dirty="0" smtClean="0"/>
              <a:t>modeled. </a:t>
            </a:r>
            <a:endParaRPr lang="en-US" dirty="0"/>
          </a:p>
          <a:p>
            <a:pPr algn="just"/>
            <a:r>
              <a:rPr lang="en-US" dirty="0"/>
              <a:t>Explicitly define the exogenous (links between constituents) and endogenous (links between constituent components) input to the </a:t>
            </a:r>
            <a:r>
              <a:rPr lang="en-US" dirty="0" smtClean="0"/>
              <a:t>model. </a:t>
            </a:r>
            <a:endParaRPr lang="en-US" dirty="0"/>
          </a:p>
          <a:p>
            <a:pPr algn="just"/>
            <a:r>
              <a:rPr lang="en-US" dirty="0"/>
              <a:t>Represent </a:t>
            </a:r>
            <a:r>
              <a:rPr lang="en-US" dirty="0">
                <a:solidFill>
                  <a:srgbClr val="00B0F0"/>
                </a:solidFill>
              </a:rPr>
              <a:t>all linkages </a:t>
            </a:r>
            <a:r>
              <a:rPr lang="en-US" dirty="0"/>
              <a:t>(including outputs) required to understand the </a:t>
            </a:r>
            <a:r>
              <a:rPr lang="en-US" dirty="0" smtClean="0"/>
              <a:t>view. </a:t>
            </a:r>
          </a:p>
          <a:p>
            <a:pPr marL="0" indent="0" algn="r">
              <a:buNone/>
            </a:pPr>
            <a:r>
              <a:rPr lang="en-US" sz="1300" b="1" i="1" dirty="0" smtClean="0"/>
              <a:t>*SEPA 6th </a:t>
            </a:r>
            <a:r>
              <a:rPr lang="en-US" sz="1300" b="1" i="1" dirty="0" err="1" smtClean="0"/>
              <a:t>ed</a:t>
            </a:r>
            <a:r>
              <a:rPr lang="en-US" sz="1300" b="1" i="1" dirty="0" smtClean="0"/>
              <a:t>, Roger S. Pressman </a:t>
            </a:r>
          </a:p>
          <a:p>
            <a:pPr marL="0" indent="0" algn="just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847D-D061-4FDF-AC6D-8BD4880C202A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59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Software’s dual role</a:t>
            </a:r>
            <a:endParaRPr lang="en-US" dirty="0" smtClean="0"/>
          </a:p>
          <a:p>
            <a:r>
              <a:rPr lang="id-ID" dirty="0" smtClean="0"/>
              <a:t>Fundamental activity of software process</a:t>
            </a:r>
            <a:endParaRPr lang="en-US" dirty="0" smtClean="0"/>
          </a:p>
          <a:p>
            <a:r>
              <a:rPr lang="en-US" dirty="0" smtClean="0"/>
              <a:t>System Engineering</a:t>
            </a:r>
          </a:p>
          <a:p>
            <a:r>
              <a:rPr lang="en-US" dirty="0"/>
              <a:t>System Engineering Hierarchy</a:t>
            </a:r>
          </a:p>
          <a:p>
            <a:r>
              <a:rPr lang="en-US" dirty="0"/>
              <a:t>System Modeling</a:t>
            </a:r>
          </a:p>
          <a:p>
            <a:r>
              <a:rPr lang="en-US" dirty="0"/>
              <a:t>System Engineering Approach</a:t>
            </a:r>
          </a:p>
          <a:p>
            <a:pPr lvl="1"/>
            <a:r>
              <a:rPr lang="en-US" dirty="0"/>
              <a:t>Business Process Engineering</a:t>
            </a:r>
          </a:p>
          <a:p>
            <a:pPr lvl="1"/>
            <a:r>
              <a:rPr lang="en-US" dirty="0"/>
              <a:t>Product Engineering</a:t>
            </a:r>
          </a:p>
          <a:p>
            <a:r>
              <a:rPr lang="en-US" dirty="0"/>
              <a:t>Example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Outline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847D-D061-4FDF-AC6D-8BD4880C202A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208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Modeling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i="1" dirty="0"/>
              <a:t>Assumption  : to reduce variations &amp; permutation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i="1" dirty="0"/>
              <a:t>Simplification : to created model an a timely manner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i="1" dirty="0"/>
              <a:t>Limitation: to bound the system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i="1" dirty="0"/>
              <a:t>Constrains : to guide create model &amp; approach when implement model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i="1" dirty="0"/>
              <a:t>Preferences : to indicate architecture for data, function &amp; </a:t>
            </a:r>
            <a:r>
              <a:rPr lang="en-US" i="1" dirty="0" smtClean="0"/>
              <a:t>technology</a:t>
            </a:r>
          </a:p>
          <a:p>
            <a:pPr marL="0" indent="0" algn="r">
              <a:lnSpc>
                <a:spcPct val="90000"/>
              </a:lnSpc>
              <a:buNone/>
            </a:pPr>
            <a:r>
              <a:rPr lang="en-US" sz="1200" b="1" i="1" dirty="0"/>
              <a:t>*SEPA 6th </a:t>
            </a:r>
            <a:r>
              <a:rPr lang="en-US" sz="1200" b="1" i="1" dirty="0" err="1"/>
              <a:t>ed</a:t>
            </a:r>
            <a:r>
              <a:rPr lang="en-US" sz="1200" b="1" i="1" dirty="0"/>
              <a:t>, Roger S. Pressman</a:t>
            </a:r>
            <a:endParaRPr lang="en-US" sz="1200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847D-D061-4FDF-AC6D-8BD4880C202A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234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Engineering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847D-D061-4FDF-AC6D-8BD4880C202A}" type="slidenum">
              <a:rPr lang="id-ID" smtClean="0"/>
              <a:t>21</a:t>
            </a:fld>
            <a:endParaRPr lang="id-ID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947149"/>
              </p:ext>
            </p:extLst>
          </p:nvPr>
        </p:nvGraphicFramePr>
        <p:xfrm>
          <a:off x="762000" y="2133600"/>
          <a:ext cx="7772400" cy="3886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8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spcBef>
                <a:spcPct val="30000"/>
              </a:spcBef>
              <a:buClr>
                <a:schemeClr val="tx1"/>
              </a:buClr>
            </a:pPr>
            <a:r>
              <a:rPr lang="en-US" dirty="0" smtClean="0"/>
              <a:t>uses an integrated set of procedures, methods, and tools to identify how information systems can best meet the strategic goals of an enterprise</a:t>
            </a:r>
          </a:p>
          <a:p>
            <a:pPr marL="285750" indent="-285750">
              <a:spcBef>
                <a:spcPct val="30000"/>
              </a:spcBef>
              <a:buClr>
                <a:schemeClr val="tx1"/>
              </a:buClr>
            </a:pPr>
            <a:r>
              <a:rPr lang="en-US" dirty="0" smtClean="0"/>
              <a:t>focuses first on the enterprise and then on the business area</a:t>
            </a:r>
          </a:p>
          <a:p>
            <a:pPr marL="285750" indent="-285750">
              <a:spcBef>
                <a:spcPct val="30000"/>
              </a:spcBef>
              <a:buClr>
                <a:schemeClr val="tx1"/>
              </a:buClr>
            </a:pPr>
            <a:r>
              <a:rPr lang="en-US" dirty="0" smtClean="0"/>
              <a:t>creates enterprise models, data models and process models</a:t>
            </a:r>
          </a:p>
          <a:p>
            <a:pPr marL="285750" indent="-285750">
              <a:spcBef>
                <a:spcPct val="30000"/>
              </a:spcBef>
              <a:buClr>
                <a:schemeClr val="tx1"/>
              </a:buClr>
            </a:pPr>
            <a:r>
              <a:rPr lang="en-US" dirty="0" smtClean="0"/>
              <a:t>creates a framework for better information management distribution, and control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Process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0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65000"/>
              </a:lnSpc>
              <a:buClr>
                <a:schemeClr val="tx1"/>
              </a:buClr>
            </a:pPr>
            <a:r>
              <a:rPr lang="en-US" dirty="0" smtClean="0"/>
              <a:t>Information strategy planning (ISP)</a:t>
            </a:r>
          </a:p>
          <a:p>
            <a:pPr lvl="1">
              <a:lnSpc>
                <a:spcPct val="65000"/>
              </a:lnSpc>
              <a:buClr>
                <a:schemeClr val="tx1"/>
              </a:buClr>
            </a:pPr>
            <a:r>
              <a:rPr lang="en-US" dirty="0" smtClean="0"/>
              <a:t>strategic goals defined</a:t>
            </a:r>
          </a:p>
          <a:p>
            <a:pPr lvl="1">
              <a:lnSpc>
                <a:spcPct val="65000"/>
              </a:lnSpc>
              <a:buClr>
                <a:schemeClr val="tx1"/>
              </a:buClr>
            </a:pPr>
            <a:r>
              <a:rPr lang="en-US" dirty="0" smtClean="0"/>
              <a:t>success factors/business rules identified</a:t>
            </a:r>
          </a:p>
          <a:p>
            <a:pPr lvl="1">
              <a:lnSpc>
                <a:spcPct val="65000"/>
              </a:lnSpc>
              <a:buClr>
                <a:schemeClr val="tx1"/>
              </a:buClr>
            </a:pPr>
            <a:r>
              <a:rPr lang="en-US" dirty="0" smtClean="0"/>
              <a:t>enterprise model created</a:t>
            </a:r>
          </a:p>
          <a:p>
            <a:pPr>
              <a:lnSpc>
                <a:spcPct val="65000"/>
              </a:lnSpc>
              <a:buClr>
                <a:schemeClr val="tx1"/>
              </a:buClr>
            </a:pPr>
            <a:r>
              <a:rPr lang="en-US" dirty="0" smtClean="0"/>
              <a:t>Business area analysis (BAA)</a:t>
            </a:r>
          </a:p>
          <a:p>
            <a:pPr lvl="1">
              <a:lnSpc>
                <a:spcPct val="65000"/>
              </a:lnSpc>
              <a:buClr>
                <a:schemeClr val="tx1"/>
              </a:buClr>
            </a:pPr>
            <a:r>
              <a:rPr lang="en-US" dirty="0" smtClean="0"/>
              <a:t>processes/services modeled</a:t>
            </a:r>
          </a:p>
          <a:p>
            <a:pPr lvl="1">
              <a:lnSpc>
                <a:spcPct val="65000"/>
              </a:lnSpc>
              <a:buClr>
                <a:schemeClr val="tx1"/>
              </a:buClr>
            </a:pPr>
            <a:r>
              <a:rPr lang="en-US" dirty="0" smtClean="0"/>
              <a:t>interrelationships of processes and data</a:t>
            </a:r>
          </a:p>
          <a:p>
            <a:pPr>
              <a:lnSpc>
                <a:spcPct val="65000"/>
              </a:lnSpc>
              <a:buClr>
                <a:schemeClr val="tx1"/>
              </a:buClr>
            </a:pPr>
            <a:r>
              <a:rPr lang="en-US" dirty="0" smtClean="0"/>
              <a:t>Application Engineering</a:t>
            </a:r>
          </a:p>
          <a:p>
            <a:pPr lvl="1">
              <a:lnSpc>
                <a:spcPct val="65000"/>
              </a:lnSpc>
              <a:buClr>
                <a:schemeClr val="tx1"/>
              </a:buClr>
            </a:pPr>
            <a:r>
              <a:rPr lang="en-US" dirty="0" err="1" smtClean="0"/>
              <a:t>a.k.a</a:t>
            </a:r>
            <a:r>
              <a:rPr lang="en-US" dirty="0" smtClean="0"/>
              <a:t> ... software engineering</a:t>
            </a:r>
          </a:p>
          <a:p>
            <a:pPr lvl="1">
              <a:lnSpc>
                <a:spcPct val="65000"/>
              </a:lnSpc>
              <a:buClr>
                <a:schemeClr val="tx1"/>
              </a:buClr>
            </a:pPr>
            <a:r>
              <a:rPr lang="en-US" dirty="0" smtClean="0"/>
              <a:t>modeling applications/procedures that address (BAA) and constraints of ISP</a:t>
            </a:r>
          </a:p>
          <a:p>
            <a:pPr>
              <a:lnSpc>
                <a:spcPct val="65000"/>
              </a:lnSpc>
              <a:buClr>
                <a:schemeClr val="tx1"/>
              </a:buClr>
            </a:pPr>
            <a:r>
              <a:rPr lang="en-US" dirty="0" smtClean="0"/>
              <a:t>Construction and delivery</a:t>
            </a:r>
          </a:p>
          <a:p>
            <a:pPr lvl="1">
              <a:lnSpc>
                <a:spcPct val="65000"/>
              </a:lnSpc>
              <a:buClr>
                <a:schemeClr val="tx1"/>
              </a:buClr>
            </a:pPr>
            <a:r>
              <a:rPr lang="en-US" dirty="0" smtClean="0"/>
              <a:t>using CASE and 4GTs, testing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BPE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114800" y="1752600"/>
            <a:ext cx="3860972" cy="4297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447800"/>
            <a:ext cx="8229600" cy="1143000"/>
          </a:xfrm>
        </p:spPr>
        <p:txBody>
          <a:bodyPr/>
          <a:lstStyle/>
          <a:p>
            <a:r>
              <a:rPr lang="en-US" dirty="0" smtClean="0"/>
              <a:t>Product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133600"/>
            <a:ext cx="6156350" cy="38457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Architecture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2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828800"/>
            <a:ext cx="718609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400" dirty="0" err="1"/>
              <a:t>WaterDenims</a:t>
            </a:r>
            <a:r>
              <a:rPr lang="en-US" sz="4400" dirty="0"/>
              <a:t> Inc. is a denim trousers manufacturing unit </a:t>
            </a:r>
            <a:r>
              <a:rPr lang="en-US" sz="4400" dirty="0" smtClean="0"/>
              <a:t>in</a:t>
            </a:r>
          </a:p>
          <a:p>
            <a:pPr>
              <a:buNone/>
            </a:pPr>
            <a:r>
              <a:rPr lang="en-US" sz="4400" dirty="0" smtClean="0"/>
              <a:t>North </a:t>
            </a:r>
            <a:r>
              <a:rPr lang="en-US" sz="4400" dirty="0"/>
              <a:t>America. It </a:t>
            </a:r>
            <a:r>
              <a:rPr lang="en-US" sz="4400" dirty="0" smtClean="0"/>
              <a:t>has suppliers </a:t>
            </a:r>
            <a:r>
              <a:rPr lang="en-US" sz="4400" dirty="0"/>
              <a:t>and customers spread all across </a:t>
            </a:r>
            <a:endParaRPr lang="en-US" sz="4400" dirty="0" smtClean="0"/>
          </a:p>
          <a:p>
            <a:pPr>
              <a:buNone/>
            </a:pPr>
            <a:r>
              <a:rPr lang="en-US" sz="4400" dirty="0" smtClean="0"/>
              <a:t>the world. The </a:t>
            </a:r>
            <a:r>
              <a:rPr lang="en-US" sz="4400" dirty="0"/>
              <a:t>movement of a product from the supplier to the </a:t>
            </a:r>
            <a:endParaRPr lang="en-US" sz="4400" dirty="0" smtClean="0"/>
          </a:p>
          <a:p>
            <a:pPr>
              <a:buNone/>
            </a:pPr>
            <a:r>
              <a:rPr lang="en-US" sz="4400" dirty="0" smtClean="0"/>
              <a:t>end-customer </a:t>
            </a:r>
            <a:r>
              <a:rPr lang="en-US" sz="4400" dirty="0"/>
              <a:t>in the supply </a:t>
            </a:r>
            <a:r>
              <a:rPr lang="en-US" sz="4400" dirty="0" smtClean="0"/>
              <a:t>chain is </a:t>
            </a:r>
            <a:r>
              <a:rPr lang="en-US" sz="4400" dirty="0"/>
              <a:t>as follows</a:t>
            </a:r>
            <a:r>
              <a:rPr lang="en-US" sz="4400" dirty="0" smtClean="0"/>
              <a:t>: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200" dirty="0" smtClean="0"/>
              <a:t>The </a:t>
            </a:r>
            <a:r>
              <a:rPr lang="en-US" sz="4200" dirty="0"/>
              <a:t>order for the raw materials is placed with the supplier.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200" dirty="0" smtClean="0"/>
              <a:t>The </a:t>
            </a:r>
            <a:r>
              <a:rPr lang="en-US" sz="4200" dirty="0"/>
              <a:t>raw material from the suppliers arrives at the manufacturing unit, which </a:t>
            </a:r>
            <a:r>
              <a:rPr lang="en-US" sz="4200" dirty="0" smtClean="0"/>
              <a:t>is located </a:t>
            </a:r>
            <a:r>
              <a:rPr lang="en-US" sz="4200" dirty="0"/>
              <a:t>next to the railway station.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200" dirty="0" smtClean="0"/>
              <a:t>The </a:t>
            </a:r>
            <a:r>
              <a:rPr lang="en-US" sz="4200" dirty="0"/>
              <a:t>manufacturing unit transforms the material into denim trousers or jeans.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200" dirty="0" smtClean="0"/>
              <a:t>The </a:t>
            </a:r>
            <a:r>
              <a:rPr lang="en-US" sz="4200" dirty="0"/>
              <a:t>finished goods are transported to warehouses.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200" dirty="0" smtClean="0"/>
              <a:t>The </a:t>
            </a:r>
            <a:r>
              <a:rPr lang="en-US" sz="4200" dirty="0"/>
              <a:t>consignments are dispatched to retail outlets depending on the </a:t>
            </a:r>
            <a:r>
              <a:rPr lang="en-US" sz="4200" dirty="0" smtClean="0"/>
              <a:t>demand and </a:t>
            </a:r>
            <a:r>
              <a:rPr lang="en-US" sz="4200" dirty="0"/>
              <a:t>location.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200" dirty="0" smtClean="0"/>
              <a:t>The </a:t>
            </a:r>
            <a:r>
              <a:rPr lang="en-US" sz="4200" dirty="0"/>
              <a:t>goods are transported by ship, trucks, and carry vans.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200" dirty="0" smtClean="0"/>
              <a:t>The </a:t>
            </a:r>
            <a:r>
              <a:rPr lang="en-US" sz="4200" dirty="0"/>
              <a:t>consumers buy the denim trousers from the retail outlets.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5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87624" y="1905000"/>
            <a:ext cx="684075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2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810000" y="1219200"/>
            <a:ext cx="5112792" cy="521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(Cont’)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4282" y="192880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Flowchart for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the Railways Reservation </a:t>
            </a:r>
          </a:p>
          <a:p>
            <a:r>
              <a:rPr lang="en-US" b="1" dirty="0" smtClean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59641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62200"/>
            <a:ext cx="8229600" cy="3611563"/>
          </a:xfrm>
        </p:spPr>
        <p:txBody>
          <a:bodyPr>
            <a:normAutofit fontScale="925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 smtClean="0">
                <a:solidFill>
                  <a:schemeClr val="accent2"/>
                </a:solidFill>
              </a:rPr>
              <a:t>Software is a product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Delivers computing potential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Produces, manages, acquires, modifies, displays, or transmits information</a:t>
            </a:r>
            <a:endParaRPr lang="id-ID" sz="2400" dirty="0" smtClean="0"/>
          </a:p>
          <a:p>
            <a:pPr marL="336042" lvl="1" indent="0" fontAlgn="auto">
              <a:spcBef>
                <a:spcPts val="324"/>
              </a:spcBef>
              <a:spcAft>
                <a:spcPts val="0"/>
              </a:spcAft>
              <a:buNone/>
              <a:defRPr/>
            </a:pPr>
            <a:endParaRPr lang="en-US" sz="2400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 smtClean="0">
                <a:solidFill>
                  <a:schemeClr val="accent2"/>
                </a:solidFill>
              </a:rPr>
              <a:t>Software is a vehicle for delivering a product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Supports or directly provides system functionality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Controls other programs (e.g., an operating system)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Effects communications (e.g., networking software)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Helps build other software (e.g., software tools)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219200"/>
            <a:ext cx="5840412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Software’s Dual Role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847D-D061-4FDF-AC6D-8BD4880C202A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262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505200" y="1295400"/>
            <a:ext cx="5427464" cy="496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(Cont’)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3660" y="2100338"/>
            <a:ext cx="2088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Flowchart for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the Railways Reservation </a:t>
            </a:r>
          </a:p>
          <a:p>
            <a:r>
              <a:rPr lang="en-US" b="1" dirty="0" smtClean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241299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id-ID" sz="4400" b="1" dirty="0" smtClean="0"/>
          </a:p>
          <a:p>
            <a:pPr marL="0" indent="0" algn="ctr">
              <a:buNone/>
            </a:pPr>
            <a:r>
              <a:rPr lang="id-ID" sz="4400" b="1" dirty="0" smtClean="0"/>
              <a:t>Terima Kasih ....</a:t>
            </a:r>
            <a:endParaRPr lang="id-ID" sz="4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2AA3-42D1-48FD-AB43-62286C88A3FD}" type="datetime1">
              <a:rPr lang="en-US" smtClean="0"/>
              <a:t>1/15/2016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8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Software Characteristic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Software is </a:t>
            </a:r>
            <a:r>
              <a:rPr lang="en-US" u="sng" dirty="0">
                <a:solidFill>
                  <a:srgbClr val="FF0000"/>
                </a:solidFill>
              </a:rPr>
              <a:t>developed</a:t>
            </a:r>
            <a:r>
              <a:rPr lang="en-US" dirty="0"/>
              <a:t> or </a:t>
            </a:r>
            <a:r>
              <a:rPr lang="en-US" u="sng" dirty="0">
                <a:solidFill>
                  <a:srgbClr val="00B050"/>
                </a:solidFill>
              </a:rPr>
              <a:t>engineered</a:t>
            </a:r>
            <a:r>
              <a:rPr lang="en-US" dirty="0"/>
              <a:t>; it is not manufactured in the classical sense.</a:t>
            </a:r>
          </a:p>
          <a:p>
            <a:pPr marL="365760" indent="-256032"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	</a:t>
            </a:r>
            <a:r>
              <a:rPr lang="en-US" sz="2000" dirty="0"/>
              <a:t>The cost of developing software is focused in engineering process, so the software project </a:t>
            </a:r>
            <a:r>
              <a:rPr lang="en-US" sz="2000" dirty="0" smtClean="0"/>
              <a:t>can</a:t>
            </a:r>
            <a:r>
              <a:rPr lang="id-ID" sz="2000" smtClean="0"/>
              <a:t>’</a:t>
            </a:r>
            <a:r>
              <a:rPr lang="en-US" sz="2000" smtClean="0"/>
              <a:t>t </a:t>
            </a:r>
            <a:r>
              <a:rPr lang="en-US" sz="2000" dirty="0"/>
              <a:t>be managed as in manufacturing </a:t>
            </a:r>
            <a:r>
              <a:rPr lang="en-US" sz="2000" dirty="0" smtClean="0"/>
              <a:t>project</a:t>
            </a:r>
            <a:endParaRPr lang="id-ID" sz="2000" dirty="0" smtClean="0"/>
          </a:p>
          <a:p>
            <a:pPr marL="365760" indent="-256032" fontAlgn="auto">
              <a:spcAft>
                <a:spcPts val="0"/>
              </a:spcAft>
              <a:buFontTx/>
              <a:buNone/>
              <a:defRPr/>
            </a:pPr>
            <a:endParaRPr lang="en-US" sz="2000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Software </a:t>
            </a:r>
            <a:r>
              <a:rPr lang="en-US" dirty="0">
                <a:solidFill>
                  <a:srgbClr val="0066FF"/>
                </a:solidFill>
              </a:rPr>
              <a:t>doesn’t “wear out</a:t>
            </a:r>
            <a:r>
              <a:rPr lang="en-US" dirty="0" smtClean="0">
                <a:solidFill>
                  <a:srgbClr val="0066FF"/>
                </a:solidFill>
              </a:rPr>
              <a:t>”</a:t>
            </a:r>
            <a:endParaRPr lang="id-ID" dirty="0" smtClean="0">
              <a:solidFill>
                <a:srgbClr val="0066FF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solidFill>
                <a:srgbClr val="0066FF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Although the industry is moving toward component-based construction, most software continues to be </a:t>
            </a:r>
            <a:r>
              <a:rPr lang="en-US" u="sng" dirty="0">
                <a:solidFill>
                  <a:srgbClr val="FF3300"/>
                </a:solidFill>
              </a:rPr>
              <a:t>custom</a:t>
            </a:r>
            <a:r>
              <a:rPr lang="en-US" dirty="0">
                <a:solidFill>
                  <a:srgbClr val="FF3300"/>
                </a:solidFill>
              </a:rPr>
              <a:t> </a:t>
            </a:r>
            <a:r>
              <a:rPr lang="en-US" dirty="0"/>
              <a:t>built. </a:t>
            </a:r>
          </a:p>
          <a:p>
            <a:pPr marL="365760" indent="-256032" fontAlgn="auto">
              <a:spcAft>
                <a:spcPts val="0"/>
              </a:spcAft>
              <a:buFontTx/>
              <a:buNone/>
              <a:defRPr/>
            </a:pPr>
            <a:r>
              <a:rPr lang="en-US" dirty="0"/>
              <a:t>	</a:t>
            </a:r>
            <a:r>
              <a:rPr lang="en-US" sz="2400" dirty="0"/>
              <a:t>a software component should be designed and implemented so that it can be reused.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847D-D061-4FDF-AC6D-8BD4880C202A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30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Software applications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Data processing</a:t>
            </a:r>
            <a:r>
              <a:rPr lang="id-ID" i="1" dirty="0"/>
              <a:t>	 	</a:t>
            </a:r>
            <a:r>
              <a:rPr lang="en-US" i="1" dirty="0"/>
              <a:t>:</a:t>
            </a:r>
            <a:r>
              <a:rPr lang="en-US" dirty="0"/>
              <a:t> 	telephone billing, pensions</a:t>
            </a:r>
            <a:endParaRPr lang="id-ID" dirty="0"/>
          </a:p>
          <a:p>
            <a:r>
              <a:rPr lang="en-US" i="1" dirty="0"/>
              <a:t>Real time</a:t>
            </a:r>
            <a:r>
              <a:rPr lang="id-ID" i="1" dirty="0"/>
              <a:t>		</a:t>
            </a:r>
            <a:r>
              <a:rPr lang="id-ID" i="1" dirty="0" smtClean="0"/>
              <a:t>	</a:t>
            </a:r>
            <a:r>
              <a:rPr lang="en-US" i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	air traffic control </a:t>
            </a:r>
            <a:endParaRPr lang="id-ID" dirty="0"/>
          </a:p>
          <a:p>
            <a:r>
              <a:rPr lang="en-US" i="1" dirty="0"/>
              <a:t>Embedded systems</a:t>
            </a:r>
            <a:r>
              <a:rPr lang="id-ID" i="1" dirty="0"/>
              <a:t>	</a:t>
            </a:r>
            <a:r>
              <a:rPr lang="id-ID" i="1" dirty="0" smtClean="0"/>
              <a:t>	</a:t>
            </a:r>
            <a:r>
              <a:rPr lang="en-US" i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	digital camera, GPS, iPod</a:t>
            </a:r>
            <a:endParaRPr lang="id-ID" dirty="0"/>
          </a:p>
          <a:p>
            <a:r>
              <a:rPr lang="en-US" i="1" dirty="0"/>
              <a:t>Information systems</a:t>
            </a:r>
            <a:r>
              <a:rPr lang="id-ID" i="1" dirty="0"/>
              <a:t>	</a:t>
            </a:r>
            <a:r>
              <a:rPr lang="id-ID" i="1" dirty="0" smtClean="0"/>
              <a:t>	</a:t>
            </a:r>
            <a:r>
              <a:rPr lang="en-US" i="1" dirty="0" smtClean="0"/>
              <a:t>:</a:t>
            </a:r>
            <a:r>
              <a:rPr lang="id-ID" i="1" dirty="0"/>
              <a:t>	</a:t>
            </a:r>
            <a:r>
              <a:rPr lang="en-US" dirty="0"/>
              <a:t> web sites, digital libraries</a:t>
            </a:r>
            <a:endParaRPr lang="id-ID" dirty="0"/>
          </a:p>
          <a:p>
            <a:r>
              <a:rPr lang="en-US" i="1" dirty="0"/>
              <a:t>Sensors</a:t>
            </a:r>
            <a:r>
              <a:rPr lang="id-ID" i="1" dirty="0"/>
              <a:t>			</a:t>
            </a:r>
            <a:r>
              <a:rPr lang="en-US" i="1" dirty="0"/>
              <a:t>:</a:t>
            </a:r>
            <a:r>
              <a:rPr lang="en-US" dirty="0"/>
              <a:t> 	weather data</a:t>
            </a:r>
            <a:endParaRPr lang="id-ID" dirty="0"/>
          </a:p>
          <a:p>
            <a:r>
              <a:rPr lang="en-US" i="1" dirty="0"/>
              <a:t>System software</a:t>
            </a:r>
            <a:r>
              <a:rPr lang="id-ID" i="1" dirty="0"/>
              <a:t>	</a:t>
            </a:r>
            <a:r>
              <a:rPr lang="id-ID" i="1" dirty="0" smtClean="0"/>
              <a:t>	</a:t>
            </a:r>
            <a:r>
              <a:rPr lang="en-US" i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	operating systems, compilers</a:t>
            </a:r>
            <a:endParaRPr lang="id-ID" dirty="0"/>
          </a:p>
          <a:p>
            <a:r>
              <a:rPr lang="en-US" i="1" dirty="0" smtClean="0"/>
              <a:t>Communications</a:t>
            </a:r>
            <a:r>
              <a:rPr lang="id-ID" i="1" dirty="0" smtClean="0"/>
              <a:t> </a:t>
            </a:r>
            <a:r>
              <a:rPr lang="id-ID" i="1" dirty="0"/>
              <a:t>	</a:t>
            </a:r>
            <a:r>
              <a:rPr lang="id-ID" i="1" dirty="0" smtClean="0"/>
              <a:t>	</a:t>
            </a:r>
            <a:r>
              <a:rPr lang="en-US" i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	routers, telephone switches</a:t>
            </a:r>
            <a:endParaRPr lang="id-ID" dirty="0"/>
          </a:p>
          <a:p>
            <a:r>
              <a:rPr lang="en-US" i="1" dirty="0"/>
              <a:t>Offices</a:t>
            </a:r>
            <a:r>
              <a:rPr lang="id-ID" i="1" dirty="0"/>
              <a:t> 			</a:t>
            </a:r>
            <a:r>
              <a:rPr lang="en-US" i="1" dirty="0"/>
              <a:t>:</a:t>
            </a:r>
            <a:r>
              <a:rPr lang="en-US" dirty="0"/>
              <a:t> 	word processing, video conferences</a:t>
            </a:r>
            <a:endParaRPr lang="id-ID" dirty="0"/>
          </a:p>
          <a:p>
            <a:r>
              <a:rPr lang="en-US" i="1" dirty="0"/>
              <a:t>Scientific</a:t>
            </a:r>
            <a:r>
              <a:rPr lang="id-ID" i="1" dirty="0"/>
              <a:t> 		</a:t>
            </a:r>
            <a:r>
              <a:rPr lang="id-ID" i="1" dirty="0" smtClean="0"/>
              <a:t>	</a:t>
            </a:r>
            <a:r>
              <a:rPr lang="en-US" i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	simulations, weather forecasting</a:t>
            </a:r>
            <a:endParaRPr lang="id-ID" dirty="0"/>
          </a:p>
          <a:p>
            <a:r>
              <a:rPr lang="en-US" i="1" dirty="0"/>
              <a:t>Graphical</a:t>
            </a:r>
            <a:r>
              <a:rPr lang="id-ID" i="1" dirty="0"/>
              <a:t> 		</a:t>
            </a:r>
            <a:r>
              <a:rPr lang="id-ID" i="1" dirty="0" smtClean="0"/>
              <a:t>	</a:t>
            </a:r>
            <a:r>
              <a:rPr lang="en-US" i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	film making, design</a:t>
            </a:r>
            <a:endParaRPr lang="id-ID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847D-D061-4FDF-AC6D-8BD4880C202A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61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Software Process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1"/>
            <a:ext cx="8229600" cy="2971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b="1" i="1" dirty="0"/>
              <a:t>Fundamental Assumption:</a:t>
            </a:r>
            <a:r>
              <a:rPr lang="en-US" dirty="0"/>
              <a:t> </a:t>
            </a:r>
          </a:p>
          <a:p>
            <a:pPr>
              <a:spcBef>
                <a:spcPct val="50000"/>
              </a:spcBef>
            </a:pPr>
            <a:r>
              <a:rPr lang="en-US" dirty="0"/>
              <a:t>     Good processes lead to </a:t>
            </a:r>
            <a:r>
              <a:rPr lang="en-US" b="1" dirty="0">
                <a:solidFill>
                  <a:schemeClr val="accent2"/>
                </a:solidFill>
              </a:rPr>
              <a:t>good software</a:t>
            </a:r>
          </a:p>
          <a:p>
            <a:pPr>
              <a:spcBef>
                <a:spcPct val="50000"/>
              </a:spcBef>
            </a:pPr>
            <a:r>
              <a:rPr lang="en-US" dirty="0"/>
              <a:t>     Good processes reduce </a:t>
            </a:r>
            <a:r>
              <a:rPr lang="en-US" b="1" dirty="0">
                <a:solidFill>
                  <a:schemeClr val="accent2"/>
                </a:solidFill>
              </a:rPr>
              <a:t>risk</a:t>
            </a:r>
          </a:p>
          <a:p>
            <a:pPr>
              <a:spcBef>
                <a:spcPct val="50000"/>
              </a:spcBef>
            </a:pPr>
            <a:r>
              <a:rPr lang="en-US" dirty="0"/>
              <a:t>     Good processes enhance </a:t>
            </a:r>
            <a:r>
              <a:rPr lang="en-US" b="1" dirty="0">
                <a:solidFill>
                  <a:schemeClr val="accent2"/>
                </a:solidFill>
              </a:rPr>
              <a:t>visibility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847D-D061-4FDF-AC6D-8BD4880C202A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09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Variety of Software Processes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Software products are very varied...</a:t>
            </a:r>
          </a:p>
          <a:p>
            <a:pPr>
              <a:spcBef>
                <a:spcPct val="50000"/>
              </a:spcBef>
            </a:pPr>
            <a:r>
              <a:rPr lang="en-US" b="1" i="1" dirty="0">
                <a:solidFill>
                  <a:schemeClr val="accent2"/>
                </a:solidFill>
              </a:rPr>
              <a:t>Therefore, there is no standard process for all software engineering projects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BUT successful software development projects all need to address similar issues.</a:t>
            </a:r>
          </a:p>
          <a:p>
            <a:pPr>
              <a:spcBef>
                <a:spcPct val="50000"/>
              </a:spcBef>
            </a:pPr>
            <a:r>
              <a:rPr lang="en-US" dirty="0"/>
              <a:t>This creates a number of </a:t>
            </a:r>
            <a:r>
              <a:rPr lang="en-US" b="1" dirty="0">
                <a:solidFill>
                  <a:schemeClr val="accent2"/>
                </a:solidFill>
              </a:rPr>
              <a:t>process steps</a:t>
            </a:r>
            <a:r>
              <a:rPr lang="en-US" dirty="0"/>
              <a:t> that must be part of all software projects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847D-D061-4FDF-AC6D-8BD4880C202A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14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Process Steps in all Software Development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CC"/>
                </a:solidFill>
              </a:rPr>
              <a:t>Feasibility</a:t>
            </a:r>
            <a:r>
              <a:rPr lang="en-US" dirty="0" smtClean="0"/>
              <a:t> </a:t>
            </a:r>
            <a:r>
              <a:rPr lang="en-US" dirty="0"/>
              <a:t>and planning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CC"/>
                </a:solidFill>
              </a:rPr>
              <a:t>Requirements</a:t>
            </a:r>
            <a:endParaRPr lang="en-US" b="1" dirty="0"/>
          </a:p>
          <a:p>
            <a:pPr>
              <a:spcBef>
                <a:spcPct val="50000"/>
              </a:spcBef>
            </a:pPr>
            <a:r>
              <a:rPr lang="en-US" dirty="0" smtClean="0"/>
              <a:t>System </a:t>
            </a:r>
            <a:r>
              <a:rPr lang="en-US" dirty="0"/>
              <a:t>and program </a:t>
            </a:r>
            <a:r>
              <a:rPr lang="en-US" b="1" dirty="0">
                <a:solidFill>
                  <a:srgbClr val="0000CC"/>
                </a:solidFill>
              </a:rPr>
              <a:t>design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CC"/>
                </a:solidFill>
              </a:rPr>
              <a:t>Implementation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00CC"/>
                </a:solidFill>
              </a:rPr>
              <a:t>testing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CC"/>
                </a:solidFill>
              </a:rPr>
              <a:t>Acceptance</a:t>
            </a:r>
            <a:r>
              <a:rPr lang="en-US" b="1" dirty="0" smtClean="0"/>
              <a:t> </a:t>
            </a:r>
            <a:r>
              <a:rPr lang="en-US" dirty="0"/>
              <a:t>testing and release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Operation </a:t>
            </a:r>
            <a:r>
              <a:rPr lang="en-US" dirty="0"/>
              <a:t>and </a:t>
            </a:r>
            <a:r>
              <a:rPr lang="en-US" b="1" dirty="0">
                <a:solidFill>
                  <a:srgbClr val="0000CC"/>
                </a:solidFill>
              </a:rPr>
              <a:t>maintenance</a:t>
            </a:r>
            <a:endParaRPr lang="en-US" b="1" dirty="0"/>
          </a:p>
          <a:p>
            <a:pPr>
              <a:spcBef>
                <a:spcPct val="50000"/>
              </a:spcBef>
            </a:pPr>
            <a:r>
              <a:rPr lang="en-US" dirty="0"/>
              <a:t>It is essential to distinguish among these process steps and to be clear which you are </a:t>
            </a:r>
            <a:r>
              <a:rPr lang="en-US" dirty="0" err="1"/>
              <a:t>are</a:t>
            </a:r>
            <a:r>
              <a:rPr lang="en-US" dirty="0"/>
              <a:t> doing at any given moment. </a:t>
            </a:r>
          </a:p>
          <a:p>
            <a:pPr>
              <a:spcBef>
                <a:spcPct val="50000"/>
              </a:spcBef>
            </a:pPr>
            <a:r>
              <a:rPr lang="en-US" b="1" i="1" dirty="0"/>
              <a:t>Do not confuse requirements and design</a:t>
            </a:r>
            <a:endParaRPr lang="en-US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847D-D061-4FDF-AC6D-8BD4880C202A}" type="slidenum">
              <a:rPr lang="id-ID" smtClean="0"/>
              <a:t>8</a:t>
            </a:fld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6699522" y="2901326"/>
            <a:ext cx="1465466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FF0000"/>
                </a:solidFill>
              </a:rPr>
              <a:t>modelling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99522" y="1950649"/>
            <a:ext cx="2204450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FF0000"/>
                </a:solidFill>
              </a:rPr>
              <a:t>Communication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4741" y="3318260"/>
            <a:ext cx="1811714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FF0000"/>
                </a:solidFill>
              </a:rPr>
              <a:t>construction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1228" y="3872258"/>
            <a:ext cx="1718740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FF0000"/>
                </a:solidFill>
              </a:rPr>
              <a:t>deployment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4741" y="2394001"/>
            <a:ext cx="1314784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FF0000"/>
                </a:solidFill>
              </a:rPr>
              <a:t>planning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5105400" y="2135315"/>
            <a:ext cx="228600" cy="62801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6553200" y="2135315"/>
            <a:ext cx="151541" cy="5316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562600" y="2449324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10200" y="3085992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10200" y="3502926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10200" y="4145929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ight Brace 22"/>
          <p:cNvSpPr/>
          <p:nvPr/>
        </p:nvSpPr>
        <p:spPr>
          <a:xfrm>
            <a:off x="5105400" y="3872258"/>
            <a:ext cx="114300" cy="5473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Process Step: Feasibility and Planning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838200" y="1905000"/>
            <a:ext cx="7848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 </a:t>
            </a:r>
            <a:r>
              <a:rPr lang="en-US" b="1">
                <a:solidFill>
                  <a:srgbClr val="0000CC"/>
                </a:solidFill>
              </a:rPr>
              <a:t>feasibility study</a:t>
            </a:r>
            <a:r>
              <a:rPr lang="en-US"/>
              <a:t> precedes the decision to begin a project.</a:t>
            </a:r>
          </a:p>
          <a:p>
            <a:pPr>
              <a:spcBef>
                <a:spcPct val="50000"/>
              </a:spcBef>
            </a:pPr>
            <a:r>
              <a:rPr lang="en-US"/>
              <a:t>•	What is the scope of the proposed project?</a:t>
            </a:r>
          </a:p>
          <a:p>
            <a:pPr>
              <a:spcBef>
                <a:spcPct val="50000"/>
              </a:spcBef>
            </a:pPr>
            <a:r>
              <a:rPr lang="en-US"/>
              <a:t>•	Is the project technically feasible?</a:t>
            </a:r>
          </a:p>
          <a:p>
            <a:pPr>
              <a:spcBef>
                <a:spcPct val="50000"/>
              </a:spcBef>
            </a:pPr>
            <a:r>
              <a:rPr lang="en-US"/>
              <a:t>•	What are the projected benefits?</a:t>
            </a:r>
          </a:p>
          <a:p>
            <a:pPr>
              <a:spcBef>
                <a:spcPct val="50000"/>
              </a:spcBef>
            </a:pPr>
            <a:r>
              <a:rPr lang="en-US"/>
              <a:t>•	What are the costs, timetable?</a:t>
            </a:r>
          </a:p>
          <a:p>
            <a:pPr>
              <a:spcBef>
                <a:spcPct val="50000"/>
              </a:spcBef>
            </a:pPr>
            <a:r>
              <a:rPr lang="en-US"/>
              <a:t>A feasibility study leads to a </a:t>
            </a:r>
            <a:r>
              <a:rPr lang="en-US" b="1">
                <a:solidFill>
                  <a:srgbClr val="0000CC"/>
                </a:solidFill>
              </a:rPr>
              <a:t>decision</a:t>
            </a:r>
            <a:r>
              <a:rPr lang="en-US"/>
              <a:t>: go or no-go.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847D-D061-4FDF-AC6D-8BD4880C202A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45270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45ae9e27d6bbab728aee72e3257c97a546c31f5"/>
</p:tagLst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Informatika(1)</Template>
  <TotalTime>1290</TotalTime>
  <Words>1232</Words>
  <Application>Microsoft Office PowerPoint</Application>
  <PresentationFormat>On-screen Show (4:3)</PresentationFormat>
  <Paragraphs>213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template_informatika_slide</vt:lpstr>
      <vt:lpstr>SOFTWARE PROCESS &amp; SYSTEM ENGINEERING REKAYASA PERANGKAT LUNAK CSG2J3</vt:lpstr>
      <vt:lpstr>Outline</vt:lpstr>
      <vt:lpstr>Software’s Dual Role</vt:lpstr>
      <vt:lpstr>Software Characteristic</vt:lpstr>
      <vt:lpstr>Software applications</vt:lpstr>
      <vt:lpstr>Software Process</vt:lpstr>
      <vt:lpstr>Variety of Software Processes</vt:lpstr>
      <vt:lpstr>Basic Process Steps in all Software Development</vt:lpstr>
      <vt:lpstr>Process Step: Feasibility and Planning</vt:lpstr>
      <vt:lpstr>Process Step: Requirements</vt:lpstr>
      <vt:lpstr>Process Step: System and Program Design</vt:lpstr>
      <vt:lpstr>Process Step: Implementation and Testing</vt:lpstr>
      <vt:lpstr>Process Step:  Acceptance Testing and Release</vt:lpstr>
      <vt:lpstr>Process Step: Operation and Maintenance</vt:lpstr>
      <vt:lpstr>System Engineering</vt:lpstr>
      <vt:lpstr>System Engineering</vt:lpstr>
      <vt:lpstr>The System Engineering Hierarchy</vt:lpstr>
      <vt:lpstr>The Hierarchy</vt:lpstr>
      <vt:lpstr>System Modeling</vt:lpstr>
      <vt:lpstr>System Modeling Factors</vt:lpstr>
      <vt:lpstr>System Engineering approach</vt:lpstr>
      <vt:lpstr>Business Process Engineering</vt:lpstr>
      <vt:lpstr>The BPE Hierarchy</vt:lpstr>
      <vt:lpstr>Product Engineering</vt:lpstr>
      <vt:lpstr>Product Architecture Template</vt:lpstr>
      <vt:lpstr>Example</vt:lpstr>
      <vt:lpstr>Example (Cont’)</vt:lpstr>
      <vt:lpstr>Example (Cont’)</vt:lpstr>
      <vt:lpstr>Example (Cont’)</vt:lpstr>
      <vt:lpstr>Example (Cont’)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2423 REKAYASA PERANGKAT LUNAK</dc:title>
  <dc:creator>KemasRatna</dc:creator>
  <cp:lastModifiedBy>Admin</cp:lastModifiedBy>
  <cp:revision>125</cp:revision>
  <dcterms:created xsi:type="dcterms:W3CDTF">2006-08-16T00:00:00Z</dcterms:created>
  <dcterms:modified xsi:type="dcterms:W3CDTF">2016-01-14T23:00:32Z</dcterms:modified>
</cp:coreProperties>
</file>