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0"/>
  </p:notesMasterIdLst>
  <p:sldIdLst>
    <p:sldId id="292" r:id="rId2"/>
    <p:sldId id="293" r:id="rId3"/>
    <p:sldId id="313" r:id="rId4"/>
    <p:sldId id="298" r:id="rId5"/>
    <p:sldId id="299" r:id="rId6"/>
    <p:sldId id="300" r:id="rId7"/>
    <p:sldId id="301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4" r:id="rId16"/>
    <p:sldId id="315" r:id="rId17"/>
    <p:sldId id="316" r:id="rId18"/>
    <p:sldId id="317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83"/>
    <a:srgbClr val="CCFFFF"/>
    <a:srgbClr val="DDDDDD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85790" autoAdjust="0"/>
  </p:normalViewPr>
  <p:slideViewPr>
    <p:cSldViewPr>
      <p:cViewPr>
        <p:scale>
          <a:sx n="81" d="100"/>
          <a:sy n="81" d="100"/>
        </p:scale>
        <p:origin x="-822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2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2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A6B384-3518-4778-BF1A-7C9129D05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4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Off-the-shelf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Components are </a:t>
            </a:r>
            <a:r>
              <a:rPr lang="en-US" altLang="en-US" sz="1800" u="sng" dirty="0" smtClean="0"/>
              <a:t>from a third party</a:t>
            </a:r>
            <a:r>
              <a:rPr lang="en-US" altLang="en-US" sz="1800" dirty="0" smtClean="0"/>
              <a:t> or were </a:t>
            </a:r>
            <a:r>
              <a:rPr lang="en-US" altLang="en-US" sz="1800" u="sng" dirty="0" smtClean="0"/>
              <a:t>developed for a previous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u="sng" dirty="0" smtClean="0"/>
              <a:t>Ready to use</a:t>
            </a:r>
            <a:r>
              <a:rPr lang="en-US" altLang="en-US" sz="1800" dirty="0" smtClean="0"/>
              <a:t>; fully validated and documented; </a:t>
            </a:r>
            <a:r>
              <a:rPr lang="en-US" altLang="en-US" sz="1800" u="sng" dirty="0" smtClean="0"/>
              <a:t>virtually no risk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Full-experience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Components are </a:t>
            </a:r>
            <a:r>
              <a:rPr lang="en-US" altLang="en-US" sz="1800" u="sng" dirty="0" smtClean="0"/>
              <a:t>similar</a:t>
            </a:r>
            <a:r>
              <a:rPr lang="en-US" altLang="en-US" sz="1800" dirty="0" smtClean="0"/>
              <a:t> to the software that needs to be built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Software team has </a:t>
            </a:r>
            <a:r>
              <a:rPr lang="en-US" altLang="en-US" sz="1800" u="sng" dirty="0" smtClean="0"/>
              <a:t>full experience</a:t>
            </a:r>
            <a:r>
              <a:rPr lang="en-US" altLang="en-US" sz="1800" dirty="0" smtClean="0"/>
              <a:t> in the application area of these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Modification of components will incur </a:t>
            </a:r>
            <a:r>
              <a:rPr lang="en-US" altLang="en-US" sz="1800" u="sng" dirty="0" smtClean="0"/>
              <a:t>relatively low risk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Partial-experience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Components are </a:t>
            </a:r>
            <a:r>
              <a:rPr lang="en-US" altLang="en-US" sz="1800" u="sng" dirty="0" smtClean="0"/>
              <a:t>related somehow</a:t>
            </a:r>
            <a:r>
              <a:rPr lang="en-US" altLang="en-US" sz="1800" dirty="0" smtClean="0"/>
              <a:t> to the software that needs to be built but will require </a:t>
            </a:r>
            <a:r>
              <a:rPr lang="en-US" altLang="en-US" sz="1800" u="sng" dirty="0" smtClean="0"/>
              <a:t>substantial modification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Software team has only </a:t>
            </a:r>
            <a:r>
              <a:rPr lang="en-US" altLang="en-US" sz="1800" u="sng" dirty="0" smtClean="0"/>
              <a:t>limited experience</a:t>
            </a:r>
            <a:r>
              <a:rPr lang="en-US" altLang="en-US" sz="1800" dirty="0" smtClean="0"/>
              <a:t> in the application area of these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Modifications that are required have a </a:t>
            </a:r>
            <a:r>
              <a:rPr lang="en-US" altLang="en-US" sz="1800" u="sng" dirty="0" smtClean="0"/>
              <a:t>fair degree of risk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New components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Components must be </a:t>
            </a:r>
            <a:r>
              <a:rPr lang="en-US" altLang="en-US" sz="1800" u="sng" dirty="0" smtClean="0"/>
              <a:t>built from scratch</a:t>
            </a:r>
            <a:r>
              <a:rPr lang="en-US" altLang="en-US" sz="1800" dirty="0" smtClean="0"/>
              <a:t> by the software team specifically for the needs of the current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Software team has </a:t>
            </a:r>
            <a:r>
              <a:rPr lang="en-US" altLang="en-US" sz="1800" u="sng" dirty="0" smtClean="0"/>
              <a:t>no practical experience</a:t>
            </a:r>
            <a:r>
              <a:rPr lang="en-US" altLang="en-US" sz="1800" dirty="0" smtClean="0"/>
              <a:t> in the application area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Software development of components has a </a:t>
            </a:r>
            <a:r>
              <a:rPr lang="en-US" altLang="en-US" sz="1800" u="sng" dirty="0" smtClean="0"/>
              <a:t>high degree of risk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u="sn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B384-3518-4778-BF1A-7C9129D05259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99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4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102C0-154B-49E3-8F9E-263527F1F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6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87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34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156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124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mata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243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 dirty="0" smtClean="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  <a:endParaRPr lang="en-US" sz="5400" dirty="0">
              <a:solidFill>
                <a:srgbClr val="C00000"/>
              </a:solidFill>
              <a:latin typeface="Brush Script Std" pitchFamily="66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296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94237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B1C8-B70F-43E4-AF78-809C5273F570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0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</a:t>
            </a:r>
            <a:r>
              <a:rPr lang="en-US" sz="600" dirty="0" smtClean="0">
                <a:solidFill>
                  <a:srgbClr val="7F7F7F"/>
                </a:solidFill>
              </a:rPr>
              <a:t>8 </a:t>
            </a:r>
            <a:r>
              <a:rPr lang="en-US" sz="600" dirty="0">
                <a:solidFill>
                  <a:srgbClr val="7F7F7F"/>
                </a:solidFill>
              </a:rPr>
              <a:t>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10"/>
          <p:cNvSpPr>
            <a:spLocks noChangeShapeType="1"/>
          </p:cNvSpPr>
          <p:nvPr userDrawn="1"/>
        </p:nvSpPr>
        <p:spPr bwMode="auto">
          <a:xfrm>
            <a:off x="152400" y="6400800"/>
            <a:ext cx="868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5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dirty="0" smtClean="0"/>
              <a:t>SOFTWARE PROJECT PLANNING</a:t>
            </a:r>
            <a:r>
              <a:rPr lang="id-ID" b="0" dirty="0" smtClean="0"/>
              <a:t/>
            </a:r>
            <a:br>
              <a:rPr lang="id-ID" b="0" dirty="0" smtClean="0"/>
            </a:br>
            <a:r>
              <a:rPr lang="en-US" sz="1400" b="0" dirty="0" smtClean="0"/>
              <a:t>REKAYASA </a:t>
            </a:r>
            <a:r>
              <a:rPr lang="en-US" sz="1400" b="0" dirty="0"/>
              <a:t>PERANGKAT </a:t>
            </a:r>
            <a:r>
              <a:rPr lang="en-US" sz="1400" b="0" dirty="0" smtClean="0"/>
              <a:t>LUNAK</a:t>
            </a:r>
            <a:r>
              <a:rPr lang="id-ID" sz="1400" b="0" dirty="0" smtClean="0"/>
              <a:t/>
            </a:r>
            <a:br>
              <a:rPr lang="id-ID" sz="1400" b="0" dirty="0" smtClean="0"/>
            </a:br>
            <a:r>
              <a:rPr lang="en-US" sz="1400" b="0" dirty="0"/>
              <a:t>CSG2J3</a:t>
            </a:r>
            <a:endParaRPr lang="id-ID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6858000" cy="1752600"/>
          </a:xfrm>
        </p:spPr>
        <p:txBody>
          <a:bodyPr/>
          <a:lstStyle/>
          <a:p>
            <a:r>
              <a:rPr lang="id-ID" dirty="0"/>
              <a:t>b</a:t>
            </a:r>
            <a:r>
              <a:rPr lang="id-ID" dirty="0" smtClean="0"/>
              <a:t>y : Tim Pengajar RPL</a:t>
            </a:r>
            <a:endParaRPr lang="en-US" dirty="0" smtClean="0"/>
          </a:p>
          <a:p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– Telkom University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969D1-296C-4D75-8928-85A663B38899}" type="datetime1">
              <a:rPr lang="en-US" smtClean="0"/>
              <a:t>1/17/2016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1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4606850-8F4E-4C5E-94B8-5AA1D1B41DFE}" type="slidenum">
              <a:rPr lang="en-US" altLang="en-US" sz="1400" u="none" smtClean="0"/>
              <a:pPr eaLnBrk="1" hangingPunct="1"/>
              <a:t>10</a:t>
            </a:fld>
            <a:endParaRPr lang="en-US" altLang="en-US" sz="1400" u="none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9675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Software Scope (continued)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After the scope has been identified, </a:t>
            </a:r>
            <a:r>
              <a:rPr lang="en-US" altLang="en-US" sz="2000" u="sng" dirty="0" smtClean="0"/>
              <a:t>two questions</a:t>
            </a:r>
            <a:r>
              <a:rPr lang="en-US" altLang="en-US" sz="2000" dirty="0" smtClean="0"/>
              <a:t> are asked</a:t>
            </a:r>
          </a:p>
          <a:p>
            <a:pPr lvl="1" eaLnBrk="1" hangingPunct="1"/>
            <a:r>
              <a:rPr lang="en-US" altLang="en-US" sz="1800" dirty="0" smtClean="0"/>
              <a:t>Can we build software to meet this scope?  </a:t>
            </a:r>
          </a:p>
          <a:p>
            <a:pPr lvl="1" eaLnBrk="1" hangingPunct="1"/>
            <a:r>
              <a:rPr lang="en-US" altLang="en-US" sz="1800" dirty="0" smtClean="0"/>
              <a:t>Is the project feasible?</a:t>
            </a:r>
          </a:p>
          <a:p>
            <a:pPr eaLnBrk="1" hangingPunct="1"/>
            <a:r>
              <a:rPr lang="en-US" altLang="en-US" sz="2000" dirty="0" smtClean="0"/>
              <a:t>Software engineers too often rush (or are pushed) past these questions</a:t>
            </a:r>
          </a:p>
          <a:p>
            <a:pPr eaLnBrk="1" hangingPunct="1"/>
            <a:r>
              <a:rPr lang="en-US" altLang="en-US" sz="2000" dirty="0" smtClean="0"/>
              <a:t>Later they become mired in a project that is doomed from the onset</a:t>
            </a:r>
          </a:p>
          <a:p>
            <a:pPr lvl="1" eaLnBrk="1" hangingPunct="1"/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7534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65EE746-AD7E-4AEE-98BF-8BA88F5C020C}" type="slidenum">
              <a:rPr lang="en-US" altLang="en-US" sz="1400" u="none" smtClean="0"/>
              <a:pPr eaLnBrk="1" hangingPunct="1"/>
              <a:t>11</a:t>
            </a:fld>
            <a:endParaRPr lang="en-US" altLang="en-US" sz="1400" u="none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98072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Feasibility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After the scope is resolved, feasibility is addressed</a:t>
            </a:r>
          </a:p>
          <a:p>
            <a:pPr eaLnBrk="1" hangingPunct="1"/>
            <a:r>
              <a:rPr lang="en-US" altLang="en-US" sz="2000" dirty="0" smtClean="0"/>
              <a:t>Software feasibility has four dimensions</a:t>
            </a:r>
          </a:p>
          <a:p>
            <a:pPr lvl="1" eaLnBrk="1" hangingPunct="1"/>
            <a:r>
              <a:rPr lang="en-US" altLang="en-US" sz="1800" b="1" dirty="0" smtClean="0"/>
              <a:t>Technology</a:t>
            </a:r>
            <a:r>
              <a:rPr lang="en-US" altLang="en-US" sz="1800" dirty="0" smtClean="0"/>
              <a:t> – Is the project technically feasible? Is it within the state of the art? Can defects be reduced to a level matching the application's needs?</a:t>
            </a:r>
          </a:p>
          <a:p>
            <a:pPr lvl="1" eaLnBrk="1" hangingPunct="1"/>
            <a:r>
              <a:rPr lang="en-US" altLang="en-US" sz="1800" b="1" dirty="0" smtClean="0"/>
              <a:t>Finance</a:t>
            </a:r>
            <a:r>
              <a:rPr lang="en-US" altLang="en-US" sz="1800" dirty="0" smtClean="0"/>
              <a:t> – Is </a:t>
            </a:r>
            <a:r>
              <a:rPr lang="en-US" altLang="en-US" sz="1800" dirty="0" err="1" smtClean="0"/>
              <a:t>i</a:t>
            </a:r>
            <a:r>
              <a:rPr lang="id-ID" altLang="en-US" sz="1800" dirty="0" smtClean="0"/>
              <a:t>t</a:t>
            </a:r>
            <a:r>
              <a:rPr lang="en-US" altLang="en-US" sz="1800" dirty="0" smtClean="0"/>
              <a:t> financially feasible?  Can development be completed at a cost that the software organization, its client, or the market can afford?</a:t>
            </a:r>
          </a:p>
          <a:p>
            <a:pPr lvl="1" eaLnBrk="1" hangingPunct="1"/>
            <a:r>
              <a:rPr lang="en-US" altLang="en-US" sz="1800" b="1" dirty="0" smtClean="0"/>
              <a:t>Time</a:t>
            </a:r>
            <a:r>
              <a:rPr lang="en-US" altLang="en-US" sz="1800" dirty="0" smtClean="0"/>
              <a:t> – Will the project's time-to-market beat the competition?</a:t>
            </a:r>
          </a:p>
          <a:p>
            <a:pPr lvl="1" eaLnBrk="1" hangingPunct="1"/>
            <a:r>
              <a:rPr lang="en-US" altLang="en-US" sz="1800" b="1" dirty="0" smtClean="0"/>
              <a:t>Resources</a:t>
            </a:r>
            <a:r>
              <a:rPr lang="en-US" altLang="en-US" sz="1800" dirty="0" smtClean="0"/>
              <a:t> – Does the software organization have the resources needed to succeed in doing the project? </a:t>
            </a:r>
          </a:p>
          <a:p>
            <a:pPr lvl="1" eaLnBrk="1" hangingPunct="1"/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25039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Project Resources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286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1E504A1-A668-47E1-B1CE-DD8F5887A696}" type="slidenum">
              <a:rPr lang="en-US" altLang="en-US" sz="1400" u="none" smtClean="0"/>
              <a:pPr eaLnBrk="1" hangingPunct="1"/>
              <a:t>13</a:t>
            </a:fld>
            <a:endParaRPr lang="en-US" altLang="en-US" sz="1400" u="none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Resource Estimation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Three major categories of software engineering resources</a:t>
            </a:r>
          </a:p>
          <a:p>
            <a:pPr lvl="1" eaLnBrk="1" hangingPunct="1"/>
            <a:r>
              <a:rPr lang="en-US" altLang="en-US" sz="1800" dirty="0" smtClean="0"/>
              <a:t>People</a:t>
            </a:r>
          </a:p>
          <a:p>
            <a:pPr lvl="1" eaLnBrk="1" hangingPunct="1"/>
            <a:r>
              <a:rPr lang="en-US" altLang="en-US" sz="1800" dirty="0" smtClean="0"/>
              <a:t>Development environment</a:t>
            </a:r>
          </a:p>
          <a:p>
            <a:pPr lvl="1" eaLnBrk="1" hangingPunct="1"/>
            <a:r>
              <a:rPr lang="en-US" altLang="en-US" sz="1800" dirty="0" smtClean="0"/>
              <a:t>Reusable software components</a:t>
            </a:r>
          </a:p>
          <a:p>
            <a:pPr lvl="2" eaLnBrk="1" hangingPunct="1"/>
            <a:r>
              <a:rPr lang="en-US" altLang="en-US" sz="1600" dirty="0" smtClean="0"/>
              <a:t>Often neglected during planning but become a paramount concern during the construction phase of the software process</a:t>
            </a:r>
          </a:p>
          <a:p>
            <a:pPr eaLnBrk="1" hangingPunct="1"/>
            <a:r>
              <a:rPr lang="en-US" altLang="en-US" sz="2000" dirty="0" smtClean="0"/>
              <a:t>Each resource is specified with</a:t>
            </a:r>
          </a:p>
          <a:p>
            <a:pPr lvl="1" eaLnBrk="1" hangingPunct="1"/>
            <a:r>
              <a:rPr lang="en-US" altLang="en-US" sz="1800" dirty="0" smtClean="0"/>
              <a:t>A </a:t>
            </a:r>
            <a:r>
              <a:rPr lang="en-US" altLang="en-US" sz="1800" u="sng" dirty="0" smtClean="0"/>
              <a:t>description</a:t>
            </a:r>
            <a:r>
              <a:rPr lang="en-US" altLang="en-US" sz="1800" dirty="0" smtClean="0"/>
              <a:t> of the resource</a:t>
            </a:r>
          </a:p>
          <a:p>
            <a:pPr lvl="1" eaLnBrk="1" hangingPunct="1"/>
            <a:r>
              <a:rPr lang="en-US" altLang="en-US" sz="1800" dirty="0" smtClean="0"/>
              <a:t>A statement of </a:t>
            </a:r>
            <a:r>
              <a:rPr lang="en-US" altLang="en-US" sz="1800" u="sng" dirty="0" smtClean="0"/>
              <a:t>availability</a:t>
            </a:r>
          </a:p>
          <a:p>
            <a:pPr lvl="1" eaLnBrk="1" hangingPunct="1"/>
            <a:r>
              <a:rPr lang="en-US" altLang="en-US" sz="1800" dirty="0" smtClean="0"/>
              <a:t>The </a:t>
            </a:r>
            <a:r>
              <a:rPr lang="en-US" altLang="en-US" sz="1800" u="sng" dirty="0" smtClean="0"/>
              <a:t>time</a:t>
            </a:r>
            <a:r>
              <a:rPr lang="en-US" altLang="en-US" sz="1800" dirty="0" smtClean="0"/>
              <a:t> when the resource will be required</a:t>
            </a:r>
          </a:p>
          <a:p>
            <a:pPr lvl="1" eaLnBrk="1" hangingPunct="1"/>
            <a:r>
              <a:rPr lang="en-US" altLang="en-US" sz="1800" dirty="0" smtClean="0"/>
              <a:t>The </a:t>
            </a:r>
            <a:r>
              <a:rPr lang="en-US" altLang="en-US" sz="1800" u="sng" dirty="0" smtClean="0"/>
              <a:t>duration</a:t>
            </a:r>
            <a:r>
              <a:rPr lang="en-US" altLang="en-US" sz="1800" dirty="0" smtClean="0"/>
              <a:t> of time that the resource will be applied</a:t>
            </a:r>
          </a:p>
          <a:p>
            <a:pPr lvl="1" eaLnBrk="1" hangingPunct="1">
              <a:buFontTx/>
              <a:buNone/>
            </a:pPr>
            <a:endParaRPr lang="en-US" altLang="en-US" sz="1800" dirty="0" smtClean="0"/>
          </a:p>
          <a:p>
            <a:pPr eaLnBrk="1" hangingPunct="1"/>
            <a:endParaRPr lang="en-US" altLang="en-US" sz="2000" dirty="0" smtClean="0"/>
          </a:p>
        </p:txBody>
      </p:sp>
      <p:grpSp>
        <p:nvGrpSpPr>
          <p:cNvPr id="14341" name="Group 7"/>
          <p:cNvGrpSpPr>
            <a:grpSpLocks/>
          </p:cNvGrpSpPr>
          <p:nvPr/>
        </p:nvGrpSpPr>
        <p:grpSpPr bwMode="auto">
          <a:xfrm>
            <a:off x="6781800" y="4800600"/>
            <a:ext cx="685800" cy="762000"/>
            <a:chOff x="3792" y="2928"/>
            <a:chExt cx="432" cy="480"/>
          </a:xfrm>
        </p:grpSpPr>
        <p:sp>
          <p:nvSpPr>
            <p:cNvPr id="14343" name="Line 4"/>
            <p:cNvSpPr>
              <a:spLocks noChangeShapeType="1"/>
            </p:cNvSpPr>
            <p:nvPr/>
          </p:nvSpPr>
          <p:spPr bwMode="auto">
            <a:xfrm>
              <a:off x="3792" y="292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Line 5"/>
            <p:cNvSpPr>
              <a:spLocks noChangeShapeType="1"/>
            </p:cNvSpPr>
            <p:nvPr/>
          </p:nvSpPr>
          <p:spPr bwMode="auto">
            <a:xfrm>
              <a:off x="3792" y="34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Line 6"/>
            <p:cNvSpPr>
              <a:spLocks noChangeShapeType="1"/>
            </p:cNvSpPr>
            <p:nvPr/>
          </p:nvSpPr>
          <p:spPr bwMode="auto">
            <a:xfrm>
              <a:off x="4224" y="292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42" name="Text Box 8"/>
          <p:cNvSpPr txBox="1">
            <a:spLocks noChangeArrowheads="1"/>
          </p:cNvSpPr>
          <p:nvPr/>
        </p:nvSpPr>
        <p:spPr bwMode="auto">
          <a:xfrm>
            <a:off x="7531100" y="4953000"/>
            <a:ext cx="1460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1800" u="none"/>
              <a:t>Time window</a:t>
            </a:r>
          </a:p>
        </p:txBody>
      </p:sp>
    </p:spTree>
    <p:extLst>
      <p:ext uri="{BB962C8B-B14F-4D97-AF65-F5344CB8AC3E}">
        <p14:creationId xmlns:p14="http://schemas.microsoft.com/office/powerpoint/2010/main" val="41234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B55BD2-5CF4-44B3-AF33-4AD3373E85FB}" type="slidenum">
              <a:rPr lang="en-US" altLang="en-US" sz="1400" u="none" smtClean="0"/>
              <a:pPr eaLnBrk="1" hangingPunct="1"/>
              <a:t>14</a:t>
            </a:fld>
            <a:endParaRPr lang="en-US" altLang="en-US" sz="1400" u="none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968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Categories of Resources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18076" y="2110386"/>
            <a:ext cx="3352800" cy="13716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800" b="1" dirty="0"/>
              <a:t>People</a:t>
            </a:r>
          </a:p>
          <a:p>
            <a:pPr algn="l" eaLnBrk="1" hangingPunct="1">
              <a:buFontTx/>
              <a:buChar char="-"/>
            </a:pPr>
            <a:r>
              <a:rPr lang="en-US" altLang="en-US" sz="1800" u="none" dirty="0"/>
              <a:t> Number required</a:t>
            </a:r>
          </a:p>
          <a:p>
            <a:pPr algn="l" eaLnBrk="1" hangingPunct="1">
              <a:buFontTx/>
              <a:buChar char="-"/>
            </a:pPr>
            <a:r>
              <a:rPr lang="en-US" altLang="en-US" sz="1800" u="none" dirty="0"/>
              <a:t> Skills required</a:t>
            </a:r>
          </a:p>
          <a:p>
            <a:pPr algn="l" eaLnBrk="1" hangingPunct="1">
              <a:buFontTx/>
              <a:buChar char="-"/>
            </a:pPr>
            <a:r>
              <a:rPr lang="en-US" altLang="en-US" sz="1800" u="none" dirty="0"/>
              <a:t> Geographical location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5630008" y="2012250"/>
            <a:ext cx="3352800" cy="1371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800" b="1" dirty="0"/>
              <a:t>Development Environment</a:t>
            </a:r>
          </a:p>
          <a:p>
            <a:pPr algn="l" eaLnBrk="1" hangingPunct="1">
              <a:buFontTx/>
              <a:buChar char="-"/>
            </a:pPr>
            <a:r>
              <a:rPr lang="en-US" altLang="en-US" sz="1800" u="none" dirty="0"/>
              <a:t> Software tools</a:t>
            </a:r>
          </a:p>
          <a:p>
            <a:pPr algn="l" eaLnBrk="1" hangingPunct="1">
              <a:buFontTx/>
              <a:buChar char="-"/>
            </a:pPr>
            <a:r>
              <a:rPr lang="en-US" altLang="en-US" sz="1800" u="none" dirty="0"/>
              <a:t> Computer hardware</a:t>
            </a:r>
          </a:p>
          <a:p>
            <a:pPr algn="l" eaLnBrk="1" hangingPunct="1">
              <a:buFontTx/>
              <a:buChar char="-"/>
            </a:pPr>
            <a:r>
              <a:rPr lang="en-US" altLang="en-US" sz="1800" u="none" dirty="0"/>
              <a:t> Network resources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2895600" y="5013176"/>
            <a:ext cx="3352800" cy="1371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altLang="en-US" sz="1800" b="1" dirty="0"/>
              <a:t>Reusable Software Components</a:t>
            </a:r>
          </a:p>
          <a:p>
            <a:pPr algn="l" eaLnBrk="1" hangingPunct="1">
              <a:buFontTx/>
              <a:buChar char="-"/>
            </a:pPr>
            <a:r>
              <a:rPr lang="en-US" altLang="en-US" sz="1800" u="none" dirty="0"/>
              <a:t> Off-the-shelf components</a:t>
            </a:r>
          </a:p>
          <a:p>
            <a:pPr algn="l" eaLnBrk="1" hangingPunct="1">
              <a:buFontTx/>
              <a:buChar char="-"/>
            </a:pPr>
            <a:r>
              <a:rPr lang="en-US" altLang="en-US" sz="1800" u="none" dirty="0"/>
              <a:t> Full-experience components</a:t>
            </a:r>
          </a:p>
          <a:p>
            <a:pPr algn="l" eaLnBrk="1" hangingPunct="1">
              <a:buFontTx/>
              <a:buChar char="-"/>
            </a:pPr>
            <a:r>
              <a:rPr lang="en-US" altLang="en-US" sz="1800" u="none" dirty="0"/>
              <a:t> Partial-experience components</a:t>
            </a:r>
          </a:p>
          <a:p>
            <a:pPr algn="l" eaLnBrk="1" hangingPunct="1">
              <a:buFontTx/>
              <a:buChar char="-"/>
            </a:pPr>
            <a:r>
              <a:rPr lang="en-US" altLang="en-US" sz="1800" u="none" dirty="0"/>
              <a:t> New components</a:t>
            </a:r>
          </a:p>
        </p:txBody>
      </p:sp>
      <p:sp>
        <p:nvSpPr>
          <p:cNvPr id="15367" name="Oval 6"/>
          <p:cNvSpPr>
            <a:spLocks noChangeArrowheads="1"/>
          </p:cNvSpPr>
          <p:nvPr/>
        </p:nvSpPr>
        <p:spPr bwMode="auto">
          <a:xfrm>
            <a:off x="3886200" y="3276600"/>
            <a:ext cx="1371600" cy="1219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u="none"/>
              <a:t>The</a:t>
            </a:r>
          </a:p>
          <a:p>
            <a:pPr eaLnBrk="1" hangingPunct="1"/>
            <a:r>
              <a:rPr lang="en-US" altLang="en-US" sz="2000" u="none"/>
              <a:t>Project</a:t>
            </a:r>
          </a:p>
        </p:txBody>
      </p:sp>
      <p:sp>
        <p:nvSpPr>
          <p:cNvPr id="15368" name="AutoShape 7"/>
          <p:cNvSpPr>
            <a:spLocks noChangeArrowheads="1"/>
          </p:cNvSpPr>
          <p:nvPr/>
        </p:nvSpPr>
        <p:spPr bwMode="auto">
          <a:xfrm rot="1593433">
            <a:off x="2934760" y="3619499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9" name="AutoShape 8"/>
          <p:cNvSpPr>
            <a:spLocks noChangeArrowheads="1"/>
          </p:cNvSpPr>
          <p:nvPr/>
        </p:nvSpPr>
        <p:spPr bwMode="auto">
          <a:xfrm rot="19864619" flipH="1">
            <a:off x="5714040" y="3648879"/>
            <a:ext cx="6096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0" name="AutoShape 9"/>
          <p:cNvSpPr>
            <a:spLocks noChangeArrowheads="1"/>
          </p:cNvSpPr>
          <p:nvPr/>
        </p:nvSpPr>
        <p:spPr bwMode="auto">
          <a:xfrm rot="-5408408">
            <a:off x="4457327" y="4457701"/>
            <a:ext cx="304800" cy="533400"/>
          </a:xfrm>
          <a:prstGeom prst="rightArrow">
            <a:avLst>
              <a:gd name="adj1" fmla="val 50000"/>
              <a:gd name="adj2" fmla="val 2857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33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Estimation of Project Cost and Effort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135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FB60917-436B-44BB-AD64-9F1153827A06}" type="slidenum">
              <a:rPr lang="en-US" altLang="en-US" sz="1400" u="none" smtClean="0"/>
              <a:pPr eaLnBrk="1" hangingPunct="1"/>
              <a:t>16</a:t>
            </a:fld>
            <a:endParaRPr lang="en-US" altLang="en-US" sz="1400" u="none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34076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Factors Affecting Project Estimation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420888"/>
            <a:ext cx="8153400" cy="324306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The </a:t>
            </a:r>
            <a:r>
              <a:rPr lang="en-US" altLang="en-US" sz="2000" u="sng" dirty="0" smtClean="0"/>
              <a:t>accuracy</a:t>
            </a:r>
            <a:r>
              <a:rPr lang="en-US" altLang="en-US" sz="2000" dirty="0" smtClean="0"/>
              <a:t> of a software project estimate is predicated 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The degree to which the planner has properly </a:t>
            </a:r>
            <a:r>
              <a:rPr lang="en-US" altLang="en-US" sz="1800" u="sng" dirty="0" smtClean="0"/>
              <a:t>estimated the size</a:t>
            </a:r>
            <a:r>
              <a:rPr lang="en-US" altLang="en-US" sz="1800" dirty="0" smtClean="0"/>
              <a:t> (e.g., KLOC) of the product to be built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The ability to </a:t>
            </a:r>
            <a:r>
              <a:rPr lang="en-US" altLang="en-US" sz="1800" u="sng" dirty="0" smtClean="0"/>
              <a:t>translate the size estimate</a:t>
            </a:r>
            <a:r>
              <a:rPr lang="en-US" altLang="en-US" sz="1800" dirty="0" smtClean="0"/>
              <a:t> into human effort, calendar time, and money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The degree to which the project plan reflects the </a:t>
            </a:r>
            <a:r>
              <a:rPr lang="en-US" altLang="en-US" sz="1800" u="sng" dirty="0" smtClean="0"/>
              <a:t>abilities of the software team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The </a:t>
            </a:r>
            <a:r>
              <a:rPr lang="en-US" altLang="en-US" sz="1800" u="sng" dirty="0" smtClean="0"/>
              <a:t>stability</a:t>
            </a:r>
            <a:r>
              <a:rPr lang="en-US" altLang="en-US" sz="1800" dirty="0" smtClean="0"/>
              <a:t> of both the product </a:t>
            </a:r>
            <a:r>
              <a:rPr lang="en-US" altLang="en-US" sz="1800" u="sng" dirty="0" smtClean="0"/>
              <a:t>requirements</a:t>
            </a:r>
            <a:r>
              <a:rPr lang="en-US" altLang="en-US" sz="1800" dirty="0" smtClean="0"/>
              <a:t> and the </a:t>
            </a:r>
            <a:r>
              <a:rPr lang="en-US" altLang="en-US" sz="1800" u="sng" dirty="0" smtClean="0"/>
              <a:t>environment</a:t>
            </a:r>
            <a:r>
              <a:rPr lang="en-US" altLang="en-US" sz="1800" dirty="0" smtClean="0"/>
              <a:t> that supports the software engineering effort</a:t>
            </a:r>
          </a:p>
        </p:txBody>
      </p:sp>
    </p:spTree>
    <p:extLst>
      <p:ext uri="{BB962C8B-B14F-4D97-AF65-F5344CB8AC3E}">
        <p14:creationId xmlns:p14="http://schemas.microsoft.com/office/powerpoint/2010/main" val="749963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Roger </a:t>
            </a:r>
            <a:r>
              <a:rPr lang="en-US" dirty="0"/>
              <a:t>S. Pressman. </a:t>
            </a:r>
            <a:r>
              <a:rPr lang="en-US" i="1" dirty="0"/>
              <a:t>Software Engineering</a:t>
            </a:r>
            <a:r>
              <a:rPr lang="en-US" dirty="0"/>
              <a:t>, </a:t>
            </a:r>
            <a:r>
              <a:rPr lang="id-ID" dirty="0"/>
              <a:t>8</a:t>
            </a:r>
            <a:r>
              <a:rPr lang="en-US" baseline="30000" dirty="0" err="1"/>
              <a:t>th</a:t>
            </a:r>
            <a:r>
              <a:rPr lang="en-US" dirty="0"/>
              <a:t> edition. 20</a:t>
            </a:r>
            <a:r>
              <a:rPr lang="id-ID" dirty="0"/>
              <a:t>14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Reference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1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230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Project Planning</a:t>
            </a:r>
          </a:p>
          <a:p>
            <a:r>
              <a:rPr lang="id-ID" dirty="0" smtClean="0"/>
              <a:t>Scope and Feasibility</a:t>
            </a:r>
          </a:p>
          <a:p>
            <a:r>
              <a:rPr lang="id-ID" dirty="0" smtClean="0"/>
              <a:t>Project Resources</a:t>
            </a:r>
          </a:p>
          <a:p>
            <a:r>
              <a:rPr lang="en-US" altLang="en-US"/>
              <a:t>Estimation of Project Cost and Effort</a:t>
            </a:r>
            <a:endParaRPr lang="id-ID" dirty="0" smtClean="0"/>
          </a:p>
          <a:p>
            <a:endParaRPr lang="id-ID" dirty="0" smtClean="0"/>
          </a:p>
          <a:p>
            <a:endParaRPr lang="id-ID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Outline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7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Project Planning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0308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9722180-12D8-4141-8D5E-1A04E4AD5725}" type="slidenum">
              <a:rPr lang="en-US" altLang="en-US" sz="1400" u="none" smtClean="0"/>
              <a:pPr eaLnBrk="1" hangingPunct="1"/>
              <a:t>4</a:t>
            </a:fld>
            <a:endParaRPr lang="en-US" altLang="en-US" sz="1400" u="none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98072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Software Project Planning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916832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Software project planning encompasses five major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Estimation, scheduling, risk analysis, quality management planning, and change management planning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Estimation determines how much money, effort, resources, and time it will take to build a specific system or product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The software team first estimates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The work to be done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The resources required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The time that will elapse from start to finish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dirty="0" smtClean="0"/>
              <a:t>Then they establish a project schedule that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Defines tasks and milestones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Identifies who is responsible for conducting each task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 dirty="0" smtClean="0"/>
              <a:t>Specifies the inter-task dependencies</a:t>
            </a:r>
          </a:p>
        </p:txBody>
      </p:sp>
    </p:spTree>
    <p:extLst>
      <p:ext uri="{BB962C8B-B14F-4D97-AF65-F5344CB8AC3E}">
        <p14:creationId xmlns:p14="http://schemas.microsoft.com/office/powerpoint/2010/main" val="32237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AA4ACD5-6946-435B-9FDD-3038B491FC25}" type="slidenum">
              <a:rPr lang="en-US" altLang="en-US" sz="1400" u="none" smtClean="0"/>
              <a:pPr eaLnBrk="1" hangingPunct="1"/>
              <a:t>5</a:t>
            </a:fld>
            <a:endParaRPr lang="en-US" altLang="en-US" sz="1400" u="none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05273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Observations on Estimation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Planning requires technical managers and the software team to make an </a:t>
            </a:r>
            <a:r>
              <a:rPr lang="en-US" altLang="en-US" sz="2000" u="sng" dirty="0" smtClean="0"/>
              <a:t>initial commitment</a:t>
            </a:r>
          </a:p>
          <a:p>
            <a:pPr eaLnBrk="1" hangingPunct="1"/>
            <a:r>
              <a:rPr lang="en-US" altLang="en-US" sz="2000" dirty="0" smtClean="0"/>
              <a:t>Process and project metrics can provide a </a:t>
            </a:r>
            <a:r>
              <a:rPr lang="en-US" altLang="en-US" sz="2000" u="sng" dirty="0" smtClean="0"/>
              <a:t>historical perspective</a:t>
            </a:r>
            <a:r>
              <a:rPr lang="en-US" altLang="en-US" sz="2000" dirty="0" smtClean="0"/>
              <a:t> and valuable input for generation of quantitative estimates</a:t>
            </a:r>
          </a:p>
          <a:p>
            <a:pPr eaLnBrk="1" hangingPunct="1"/>
            <a:r>
              <a:rPr lang="en-US" altLang="en-US" sz="2000" dirty="0" smtClean="0"/>
              <a:t>Past experience can aid greatly</a:t>
            </a:r>
          </a:p>
          <a:p>
            <a:pPr eaLnBrk="1" hangingPunct="1"/>
            <a:r>
              <a:rPr lang="en-US" altLang="en-US" sz="2000" dirty="0" smtClean="0"/>
              <a:t>Estimation carries </a:t>
            </a:r>
            <a:r>
              <a:rPr lang="en-US" altLang="en-US" sz="2000" u="sng" dirty="0" smtClean="0"/>
              <a:t>inherent risk</a:t>
            </a:r>
            <a:r>
              <a:rPr lang="en-US" altLang="en-US" sz="2000" dirty="0" smtClean="0"/>
              <a:t>, and this risk leads to uncertainty</a:t>
            </a:r>
          </a:p>
          <a:p>
            <a:pPr eaLnBrk="1" hangingPunct="1"/>
            <a:r>
              <a:rPr lang="en-US" altLang="en-US" sz="2000" dirty="0" smtClean="0"/>
              <a:t>The availability of historical information has a </a:t>
            </a:r>
            <a:r>
              <a:rPr lang="en-US" altLang="en-US" sz="2000" u="sng" dirty="0" smtClean="0"/>
              <a:t>strong influence</a:t>
            </a:r>
            <a:r>
              <a:rPr lang="en-US" altLang="en-US" sz="2000" dirty="0" smtClean="0"/>
              <a:t> on estimation risk </a:t>
            </a:r>
          </a:p>
        </p:txBody>
      </p:sp>
    </p:spTree>
    <p:extLst>
      <p:ext uri="{BB962C8B-B14F-4D97-AF65-F5344CB8AC3E}">
        <p14:creationId xmlns:p14="http://schemas.microsoft.com/office/powerpoint/2010/main" val="934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F3A4104-9B75-4ADE-AACB-26C16D0F9D16}" type="slidenum">
              <a:rPr lang="en-US" altLang="en-US" sz="1400" u="none" smtClean="0"/>
              <a:pPr eaLnBrk="1" hangingPunct="1"/>
              <a:t>6</a:t>
            </a:fld>
            <a:endParaRPr lang="en-US" altLang="en-US" sz="1400" u="none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96752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Observations on Estimation (continued)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2348880"/>
            <a:ext cx="8229600" cy="3600400"/>
          </a:xfrm>
        </p:spPr>
        <p:txBody>
          <a:bodyPr/>
          <a:lstStyle/>
          <a:p>
            <a:pPr eaLnBrk="1" hangingPunct="1"/>
            <a:r>
              <a:rPr lang="en-US" altLang="en-US" sz="1800" dirty="0" smtClean="0"/>
              <a:t>When software metrics are available from past projects</a:t>
            </a:r>
          </a:p>
          <a:p>
            <a:pPr lvl="1" eaLnBrk="1" hangingPunct="1"/>
            <a:r>
              <a:rPr lang="en-US" altLang="en-US" sz="1600" dirty="0" smtClean="0"/>
              <a:t>Estimates can be made with </a:t>
            </a:r>
            <a:r>
              <a:rPr lang="en-US" altLang="en-US" sz="1600" u="sng" dirty="0" smtClean="0"/>
              <a:t>greater assurance</a:t>
            </a:r>
          </a:p>
          <a:p>
            <a:pPr lvl="1" eaLnBrk="1" hangingPunct="1"/>
            <a:r>
              <a:rPr lang="en-US" altLang="en-US" sz="1600" dirty="0" smtClean="0"/>
              <a:t>Schedules can be established to </a:t>
            </a:r>
            <a:r>
              <a:rPr lang="en-US" altLang="en-US" sz="1600" u="sng" dirty="0" smtClean="0"/>
              <a:t>avoid past difficulties</a:t>
            </a:r>
          </a:p>
          <a:p>
            <a:pPr lvl="1" eaLnBrk="1" hangingPunct="1"/>
            <a:r>
              <a:rPr lang="en-US" altLang="en-US" sz="1600" dirty="0" smtClean="0"/>
              <a:t>Overall risk is </a:t>
            </a:r>
            <a:r>
              <a:rPr lang="en-US" altLang="en-US" sz="1600" u="sng" dirty="0" smtClean="0"/>
              <a:t>reduced</a:t>
            </a:r>
          </a:p>
          <a:p>
            <a:pPr eaLnBrk="1" hangingPunct="1"/>
            <a:r>
              <a:rPr lang="en-US" altLang="en-US" sz="1800" dirty="0" smtClean="0"/>
              <a:t>Estimation risk is measured by the degree of uncertainty in the quantitative estimates for cost, schedule, and resources</a:t>
            </a:r>
          </a:p>
          <a:p>
            <a:pPr eaLnBrk="1" hangingPunct="1"/>
            <a:r>
              <a:rPr lang="en-US" altLang="en-US" sz="1800" dirty="0" smtClean="0"/>
              <a:t>Nevertheless, a project manager should not become obsessive about estimation</a:t>
            </a:r>
          </a:p>
          <a:p>
            <a:pPr lvl="1" eaLnBrk="1" hangingPunct="1"/>
            <a:r>
              <a:rPr lang="en-US" altLang="en-US" sz="1600" dirty="0" smtClean="0"/>
              <a:t>Plans should be </a:t>
            </a:r>
            <a:r>
              <a:rPr lang="en-US" altLang="en-US" sz="1600" u="sng" dirty="0" smtClean="0"/>
              <a:t>iterative</a:t>
            </a:r>
            <a:r>
              <a:rPr lang="en-US" altLang="en-US" sz="1600" dirty="0" smtClean="0"/>
              <a:t> and </a:t>
            </a:r>
            <a:r>
              <a:rPr lang="en-US" altLang="en-US" sz="1600" u="sng" dirty="0" smtClean="0"/>
              <a:t>allow adjustments</a:t>
            </a:r>
            <a:r>
              <a:rPr lang="en-US" altLang="en-US" sz="1600" dirty="0" smtClean="0"/>
              <a:t> as time passes and more is made certain</a:t>
            </a:r>
          </a:p>
        </p:txBody>
      </p:sp>
    </p:spTree>
    <p:extLst>
      <p:ext uri="{BB962C8B-B14F-4D97-AF65-F5344CB8AC3E}">
        <p14:creationId xmlns:p14="http://schemas.microsoft.com/office/powerpoint/2010/main" val="142798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5E11BB-3593-4CBF-BD7F-715917C15BF0}" type="slidenum">
              <a:rPr lang="en-US" altLang="en-US" sz="1400" u="none" smtClean="0"/>
              <a:pPr eaLnBrk="1" hangingPunct="1"/>
              <a:t>7</a:t>
            </a:fld>
            <a:endParaRPr lang="en-US" altLang="en-US" sz="1400" u="none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90872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Task Set for Project Planning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844824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1100" dirty="0" smtClean="0"/>
              <a:t>Establish project scope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1100" dirty="0" smtClean="0"/>
              <a:t>Determine feasibility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1100" dirty="0" smtClean="0"/>
              <a:t>Analyze risks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1100" dirty="0" smtClean="0"/>
              <a:t>Define required resources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1050" dirty="0" smtClean="0"/>
              <a:t>Determine human resources required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1050" dirty="0" smtClean="0"/>
              <a:t>Define reusable software resources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1050" dirty="0" smtClean="0"/>
              <a:t>Identify environmental resources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1100" dirty="0" smtClean="0"/>
              <a:t>Estimate cost and effort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1050" dirty="0" smtClean="0"/>
              <a:t>Decompose the problem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1050" dirty="0" smtClean="0"/>
              <a:t>Develop two or more estimates using different approaches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1050" dirty="0" smtClean="0"/>
              <a:t>Reconcile the estimates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arenR"/>
            </a:pPr>
            <a:r>
              <a:rPr lang="en-US" altLang="en-US" sz="1100" dirty="0" smtClean="0"/>
              <a:t>Develop a project schedule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1050" dirty="0" smtClean="0"/>
              <a:t>Establish a meaningful task set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1050" dirty="0" smtClean="0"/>
              <a:t>Define a task network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1050" dirty="0" smtClean="0"/>
              <a:t>Use scheduling tools to develop a timeline chart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1050" dirty="0" smtClean="0"/>
              <a:t>Define schedule tracking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4423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Scope and Feasibility</a:t>
            </a:r>
            <a:br>
              <a:rPr lang="en-US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44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1600" u="sng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u="sng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5134D6-E0AE-4991-A90D-DCA6B0D39C47}" type="slidenum">
              <a:rPr lang="en-US" altLang="en-US" sz="1400" u="none" smtClean="0"/>
              <a:pPr eaLnBrk="1" hangingPunct="1"/>
              <a:t>9</a:t>
            </a:fld>
            <a:endParaRPr lang="en-US" altLang="en-US" sz="1400" u="none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052736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Software Scope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Software scope describes</a:t>
            </a:r>
          </a:p>
          <a:p>
            <a:pPr lvl="1" eaLnBrk="1" hangingPunct="1"/>
            <a:r>
              <a:rPr lang="en-US" altLang="en-US" sz="1800" dirty="0" smtClean="0"/>
              <a:t>The </a:t>
            </a:r>
            <a:r>
              <a:rPr lang="en-US" altLang="en-US" sz="1800" u="sng" dirty="0" smtClean="0"/>
              <a:t>functions and features</a:t>
            </a:r>
            <a:r>
              <a:rPr lang="en-US" altLang="en-US" sz="1800" dirty="0" smtClean="0"/>
              <a:t> that are to be delivered to end users</a:t>
            </a:r>
          </a:p>
          <a:p>
            <a:pPr lvl="1" eaLnBrk="1" hangingPunct="1"/>
            <a:r>
              <a:rPr lang="en-US" altLang="en-US" sz="1800" dirty="0" smtClean="0"/>
              <a:t>The </a:t>
            </a:r>
            <a:r>
              <a:rPr lang="en-US" altLang="en-US" sz="1800" u="sng" dirty="0" smtClean="0"/>
              <a:t>data</a:t>
            </a:r>
            <a:r>
              <a:rPr lang="en-US" altLang="en-US" sz="1800" dirty="0" smtClean="0"/>
              <a:t> that are input to and output from the system</a:t>
            </a:r>
          </a:p>
          <a:p>
            <a:pPr lvl="1" eaLnBrk="1" hangingPunct="1"/>
            <a:r>
              <a:rPr lang="en-US" altLang="en-US" sz="1800" dirty="0" smtClean="0"/>
              <a:t>The </a:t>
            </a:r>
            <a:r>
              <a:rPr lang="en-US" altLang="en-US" sz="1800" u="sng" dirty="0" smtClean="0"/>
              <a:t>"content"</a:t>
            </a:r>
            <a:r>
              <a:rPr lang="en-US" altLang="en-US" sz="1800" dirty="0" smtClean="0"/>
              <a:t> that is presented to users as a consequence of using the software</a:t>
            </a:r>
          </a:p>
          <a:p>
            <a:pPr lvl="1" eaLnBrk="1" hangingPunct="1"/>
            <a:r>
              <a:rPr lang="en-US" altLang="en-US" sz="1800" dirty="0" smtClean="0"/>
              <a:t>The </a:t>
            </a:r>
            <a:r>
              <a:rPr lang="en-US" altLang="en-US" sz="1800" u="sng" dirty="0" smtClean="0"/>
              <a:t>performance, constraints, interfaces, and reliability</a:t>
            </a:r>
            <a:r>
              <a:rPr lang="en-US" altLang="en-US" sz="1800" dirty="0" smtClean="0"/>
              <a:t> that bound the system</a:t>
            </a:r>
          </a:p>
          <a:p>
            <a:pPr eaLnBrk="1" hangingPunct="1"/>
            <a:r>
              <a:rPr lang="en-US" altLang="en-US" sz="2000" dirty="0" smtClean="0"/>
              <a:t>Scope can be define using two techniques</a:t>
            </a:r>
          </a:p>
          <a:p>
            <a:pPr lvl="1" eaLnBrk="1" hangingPunct="1"/>
            <a:r>
              <a:rPr lang="en-US" altLang="en-US" sz="1800" dirty="0" smtClean="0"/>
              <a:t>A </a:t>
            </a:r>
            <a:r>
              <a:rPr lang="en-US" altLang="en-US" sz="1800" u="sng" dirty="0" smtClean="0"/>
              <a:t>narrative description</a:t>
            </a:r>
            <a:r>
              <a:rPr lang="en-US" altLang="en-US" sz="1800" dirty="0" smtClean="0"/>
              <a:t> of software scope is developed after communication with all stakeholders</a:t>
            </a:r>
          </a:p>
          <a:p>
            <a:pPr lvl="1" eaLnBrk="1" hangingPunct="1"/>
            <a:r>
              <a:rPr lang="en-US" altLang="en-US" sz="1800" dirty="0" smtClean="0"/>
              <a:t>A set of </a:t>
            </a:r>
            <a:r>
              <a:rPr lang="en-US" altLang="en-US" sz="1800" u="sng" dirty="0" smtClean="0"/>
              <a:t>use cases</a:t>
            </a:r>
            <a:r>
              <a:rPr lang="en-US" altLang="en-US" sz="1800" dirty="0" smtClean="0"/>
              <a:t> is developed by end users</a:t>
            </a:r>
          </a:p>
          <a:p>
            <a:pPr lvl="1" eaLnBrk="1" hangingPunct="1"/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8053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3e4a1c6f3a6d21d8d7eb3b6a722346471fc2"/>
</p:tagLst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Informatika(1)</Template>
  <TotalTime>3045</TotalTime>
  <Words>945</Words>
  <Application>Microsoft Office PowerPoint</Application>
  <PresentationFormat>On-screen Show (4:3)</PresentationFormat>
  <Paragraphs>144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template_informatika_slide</vt:lpstr>
      <vt:lpstr>SOFTWARE PROJECT PLANNING REKAYASA PERANGKAT LUNAK CSG2J3</vt:lpstr>
      <vt:lpstr>Outline</vt:lpstr>
      <vt:lpstr>Project Planning</vt:lpstr>
      <vt:lpstr>Software Project Planning</vt:lpstr>
      <vt:lpstr>Observations on Estimation</vt:lpstr>
      <vt:lpstr>Observations on Estimation (continued)</vt:lpstr>
      <vt:lpstr>Task Set for Project Planning</vt:lpstr>
      <vt:lpstr>Scope and Feasibility </vt:lpstr>
      <vt:lpstr>Software Scope</vt:lpstr>
      <vt:lpstr>Software Scope (continued)</vt:lpstr>
      <vt:lpstr>Feasibility </vt:lpstr>
      <vt:lpstr>Project Resources</vt:lpstr>
      <vt:lpstr>Resource Estimation</vt:lpstr>
      <vt:lpstr>Categories of Resources</vt:lpstr>
      <vt:lpstr>Estimation of Project Cost and Effort</vt:lpstr>
      <vt:lpstr>Factors Affecting Project Estimation</vt:lpstr>
      <vt:lpstr>Reference</vt:lpstr>
      <vt:lpstr>PowerPoint Presentation</vt:lpstr>
    </vt:vector>
  </TitlesOfParts>
  <Company>Cornell University Computer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wya</dc:creator>
  <cp:lastModifiedBy>Admin</cp:lastModifiedBy>
  <cp:revision>168</cp:revision>
  <dcterms:created xsi:type="dcterms:W3CDTF">2000-01-23T15:10:38Z</dcterms:created>
  <dcterms:modified xsi:type="dcterms:W3CDTF">2016-01-16T23:57:15Z</dcterms:modified>
</cp:coreProperties>
</file>