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21C3E9-162D-454F-9EA3-3C7C8634F6C0}">
  <a:tblStyle styleId="{1221C3E9-162D-454F-9EA3-3C7C8634F6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27.0.0.1:5000/--" TargetMode="External"/><Relationship Id="rId3" Type="http://schemas.openxmlformats.org/officeDocument/2006/relationships/hyperlink" Target="http://127.0.0.1"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Just the menu bar-- this includes the unordered list and all list items. This functions as a small navigation bar for the page, swapping out the style sheet whenever you click on one of the list item elements.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functions as a small navigation bar for the page, swapping out the style sheet whenever you click on one of the list item elements.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Even though there is only one unordered list on this page (the &lt;ul&gt; tag), it is still best practice to give every tag that will be selected an ID in order to future-proof your page. This is also why the unordered list is nested inside another div-- the div itself can be selected separately from the list it contains, and more elements can be added within the menu bar that won’t affect the list of clickable items. </a:t>
            </a:r>
            <a:endParaRPr/>
          </a:p>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Sample HTML without a stylesheet, just plain text.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CSS syntax consists of a selector and a declaration block. The selector points to the html element that you want to style. The declaration block contains one or more declarations separated by a semicolon. Each declaration includes a CSS property and value pair separated by colons. The declaration block ends with a semicolon and is surrounded by curly brackets. So in this case, all paragraph elements on the page will have red text and be centered on the page.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.center selects everything with the class .center regardless of element, while p.center selects all paragraph elements with the class of .center.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Grouping selectors to cut down on the amount of code you need to write or copy-paste or whatever. This slide also demonstrates how specific you can get with selectors, i.e selecting ul li. This selects the list element WITHIN unordered list element. This means that any list elements that aren’t nested within an unordered list (such as the ones within an ordered list), </a:t>
            </a:r>
            <a:r>
              <a:rPr lang="en"/>
              <a:t>won't</a:t>
            </a:r>
            <a:r>
              <a:rPr lang="en"/>
              <a:t> be affected. Just another layer of specificity you can get when making things look user-friendly.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External style sheet, internal style sheet, and inline. Inline is really bad practice, as you want to keep code as modular and reusable as possible. 2nd external stylesheet link is an example of linking within Flask, the first one is just for a standard html page.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Complicated, here’s a resource to read more about it. Goes into how CSS cascades and what takes precedence over other things, such as ID having priority over class. </a:t>
            </a:r>
            <a:endParaRPr/>
          </a:p>
          <a:p>
            <a:pPr indent="0" lvl="0" marL="0">
              <a:spcBef>
                <a:spcPts val="0"/>
              </a:spcBef>
              <a:spcAft>
                <a:spcPts val="0"/>
              </a:spcAft>
              <a:buNone/>
            </a:pPr>
            <a:r>
              <a:t/>
            </a:r>
            <a:endParaRPr/>
          </a:p>
          <a:p>
            <a:pPr indent="0" lvl="0" marL="0">
              <a:spcBef>
                <a:spcPts val="0"/>
              </a:spcBef>
              <a:spcAft>
                <a:spcPts val="0"/>
              </a:spcAft>
              <a:buNone/>
            </a:pPr>
            <a:r>
              <a:rPr lang="en"/>
              <a:t>Specificity is basically a measure of how specific a selector is — how many elements it could match. As shown in the example seen above, element selectors have low specificity. Class selectors have a higher specificity, so will win against element selectors. ID selectors have an even higher specificity, so will win against class selectors. The only way to win against an ID selector is to use !important.</a:t>
            </a:r>
            <a:endParaRPr/>
          </a:p>
          <a:p>
            <a:pPr indent="0" lvl="0" marL="0">
              <a:spcBef>
                <a:spcPts val="0"/>
              </a:spcBef>
              <a:spcAft>
                <a:spcPts val="0"/>
              </a:spcAft>
              <a:buNone/>
            </a:pPr>
            <a:r>
              <a:t/>
            </a:r>
            <a:endParaRPr/>
          </a:p>
          <a:p>
            <a:pPr indent="0" lvl="0" marL="0">
              <a:spcBef>
                <a:spcPts val="0"/>
              </a:spcBef>
              <a:spcAft>
                <a:spcPts val="0"/>
              </a:spcAft>
              <a:buNone/>
            </a:pPr>
            <a:r>
              <a:rPr lang="en"/>
              <a:t>The amount of specificity a selector has is measured using four different values (or components), which can be thought of as thousands, hundreds, tens and ones — four single digits in four columns: Specificity can all be put in a chart that you can see at the link, but really unless you’re doing some hardcore CSS you don’t need to know that as much. Could be cool to know.</a:t>
            </a:r>
            <a:endParaRPr/>
          </a:p>
          <a:p>
            <a:pPr indent="0" lvl="0" marL="0">
              <a:spcBef>
                <a:spcPts val="0"/>
              </a:spcBef>
              <a:spcAft>
                <a:spcPts val="0"/>
              </a:spcAft>
              <a:buNone/>
            </a:pPr>
            <a:r>
              <a:t/>
            </a:r>
            <a:endParaRPr/>
          </a:p>
          <a:p>
            <a:pPr indent="0" lvl="0" marL="0">
              <a:spcBef>
                <a:spcPts val="0"/>
              </a:spcBef>
              <a:spcAft>
                <a:spcPts val="0"/>
              </a:spcAft>
              <a:buNone/>
            </a:pPr>
            <a:r>
              <a:rPr lang="en"/>
              <a:t>Source order: if a selector’s importance and specificity is the same (ie both just select p and set the text color to blue and red), the one that is further down on the page will win. So if you have p{color: blue} and then p{color:red}, red will win because red is later.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Flask implements the bare-minimum and leaves the rest up to the developer or plugins, which makes it easier to play around with than Django, which is one of the more popular web frameworks. Flask balances a quick setup with extensive web support and documentation. It is widely-used, and so many common issues are well-documented and easier to solve. Cherrypy is another option, but I’ve personally found it to be much less widely used, less well-documented, and less supported in general. </a:t>
            </a:r>
            <a:endParaRPr/>
          </a:p>
          <a:p>
            <a:pPr indent="0" lvl="0" marL="0">
              <a:spcBef>
                <a:spcPts val="0"/>
              </a:spcBef>
              <a:spcAft>
                <a:spcPts val="0"/>
              </a:spcAft>
              <a:buNone/>
            </a:pPr>
            <a:r>
              <a:t/>
            </a:r>
            <a:endParaRPr/>
          </a:p>
          <a:p>
            <a:pPr indent="0" lvl="0" marL="0" rtl="0">
              <a:spcBef>
                <a:spcPts val="0"/>
              </a:spcBef>
              <a:spcAft>
                <a:spcPts val="0"/>
              </a:spcAft>
              <a:buNone/>
            </a:pPr>
            <a:r>
              <a:rPr lang="en"/>
              <a:t>Simple, flexible, and unopinionated-- Flask lets you choose how to set up things, as opposed to </a:t>
            </a:r>
            <a:r>
              <a:rPr lang="en"/>
              <a:t>Django which provides an all-inclusive experience: you get an admin panel, database interfaces, an ORM, and directory structure for your apps and projects out of the box. I personally feel this makes Flask better for learning. You can make things your own way rather than using mostly pre-fabricated components that somebody else has figured out. For actual development purposes, yeah that makes Django great. It saves you a lot of work. But Flask’s setup is great for learning and its ease of setup makes it more ideal for your smaller-scale dummy project.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Line 1 imports Flask</a:t>
            </a:r>
            <a:endParaRPr/>
          </a:p>
          <a:p>
            <a:pPr indent="0" lvl="0" marL="0">
              <a:spcBef>
                <a:spcPts val="0"/>
              </a:spcBef>
              <a:spcAft>
                <a:spcPts val="0"/>
              </a:spcAft>
              <a:buNone/>
            </a:pPr>
            <a:r>
              <a:rPr lang="en"/>
              <a:t>	Line 3 initializes an app variable, using the __name__ attribute</a:t>
            </a:r>
            <a:endParaRPr/>
          </a:p>
          <a:p>
            <a:pPr indent="0" lvl="0" marL="0">
              <a:spcBef>
                <a:spcPts val="0"/>
              </a:spcBef>
              <a:spcAft>
                <a:spcPts val="0"/>
              </a:spcAft>
              <a:buNone/>
            </a:pPr>
            <a:r>
              <a:rPr lang="en"/>
              <a:t>	Line 5 is where the magic of Flask happens. The @app.route is a Python decorator. It takes the function directly below it and modifies it. In this case, we use this to route traffic from a specific URL to the function directly below. Using different @app.route calls, we can 'trigger' different parts of the code when the user visits different parts of our application. In this case, we only have a single route /, which is the default "root" of our application.</a:t>
            </a:r>
            <a:endParaRPr/>
          </a:p>
          <a:p>
            <a:pPr indent="0" lvl="0" marL="0">
              <a:spcBef>
                <a:spcPts val="0"/>
              </a:spcBef>
              <a:spcAft>
                <a:spcPts val="0"/>
              </a:spcAft>
              <a:buNone/>
            </a:pPr>
            <a:r>
              <a:rPr lang="en"/>
              <a:t>	In Line 6 the function name hello is not important. In stead of calling this function from somewhere else in our code, it will be called automatically. It's still a good practice to give it a relevant name though.</a:t>
            </a:r>
            <a:endParaRPr/>
          </a:p>
          <a:p>
            <a:pPr indent="0" lvl="0" marL="0">
              <a:spcBef>
                <a:spcPts val="0"/>
              </a:spcBef>
              <a:spcAft>
                <a:spcPts val="0"/>
              </a:spcAft>
              <a:buNone/>
            </a:pPr>
            <a:r>
              <a:rPr lang="en"/>
              <a:t>	Line 7 returns the string to our user. Usually we would render a template or return HTML here so that users will see a nicely formatted page, but returning a Python string works fine too.</a:t>
            </a:r>
            <a:endParaRPr/>
          </a:p>
          <a:p>
            <a:pPr indent="0" lvl="0" marL="0">
              <a:spcBef>
                <a:spcPts val="0"/>
              </a:spcBef>
              <a:spcAft>
                <a:spcPts val="0"/>
              </a:spcAft>
              <a:buNone/>
            </a:pPr>
            <a:r>
              <a:rPr lang="en"/>
              <a:t>	Line 9 is normal Python boilerplate to make sure we don't run anything automatically if our code is imported by another Python script.</a:t>
            </a:r>
            <a:endParaRPr/>
          </a:p>
          <a:p>
            <a:pPr indent="0" lvl="0" marL="0">
              <a:spcBef>
                <a:spcPts val="0"/>
              </a:spcBef>
              <a:spcAft>
                <a:spcPts val="0"/>
              </a:spcAft>
              <a:buNone/>
            </a:pPr>
            <a:r>
              <a:rPr lang="en"/>
              <a:t>	Line 10 calls the run() method of the app we initialized in Line 3. This starts the development server for Flask and allows us to visit our web application from our local machine by visiting localhost</a:t>
            </a:r>
            <a:endParaRPr/>
          </a:p>
          <a:p>
            <a:pPr indent="0" lvl="0" marL="0">
              <a:spcBef>
                <a:spcPts val="0"/>
              </a:spcBef>
              <a:spcAft>
                <a:spcPts val="0"/>
              </a:spcAft>
              <a:buNone/>
            </a:pPr>
            <a:r>
              <a:t/>
            </a:r>
            <a:endParaRPr/>
          </a:p>
          <a:p>
            <a:pPr indent="0" lvl="0" marL="0">
              <a:spcBef>
                <a:spcPts val="0"/>
              </a:spcBef>
              <a:spcAft>
                <a:spcPts val="0"/>
              </a:spcAft>
              <a:buNone/>
            </a:pPr>
            <a:r>
              <a:rPr lang="en" u="sng">
                <a:solidFill>
                  <a:schemeClr val="hlink"/>
                </a:solidFill>
                <a:hlinkClick r:id="rId2"/>
              </a:rPr>
              <a:t>http://127.0.0.1:5000/--</a:t>
            </a:r>
            <a:r>
              <a:rPr lang="en"/>
              <a:t> 120.0.0.1 means you’re running this on your computer’s local host and the site cannot be accessed from outside your personal machine. :5000 is the port it’s running on, and this may need to be reassigned but :5000 generally should work for you. If you visit that </a:t>
            </a:r>
            <a:r>
              <a:rPr lang="en" u="sng">
                <a:solidFill>
                  <a:schemeClr val="hlink"/>
                </a:solidFill>
                <a:hlinkClick r:id="rId3"/>
              </a:rPr>
              <a:t>http://127.0.0.1</a:t>
            </a:r>
            <a:r>
              <a:rPr lang="en"/>
              <a:t>:5000 address, you should see your site. </a:t>
            </a:r>
            <a:endParaRPr/>
          </a:p>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Here’s the ineffecient and less modular way of doing things. If you have a one-page webpage and know it will never grow beyond this, it could work. But flask has a handy thing called templates that can save you a lot of time and make your code looks cleaner and more modular. As an example, maybe you have a header, navbar, menu, etc. that you want to keep consistent across your webpages but you want the body content to change with each page. Or you want the header to change depending on whether a user is logged in or not. You can use templates and extend a base HTML page that will automatically reuse all of that code without cluttering up your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Logic in flask HTML pages uses curly bracket syntax. Outside of HTML pages, it’s still plain ol’ python. Import render_template/</a:t>
            </a:r>
            <a:endParaRPr/>
          </a:p>
          <a:p>
            <a:pPr indent="0" lvl="0" marL="0">
              <a:spcBef>
                <a:spcPts val="0"/>
              </a:spcBef>
              <a:spcAft>
                <a:spcPts val="0"/>
              </a:spcAft>
              <a:buNone/>
            </a:pPr>
            <a:r>
              <a:t/>
            </a:r>
            <a:endParaRPr/>
          </a:p>
          <a:p>
            <a:pPr indent="0" lvl="0" marL="0">
              <a:spcBef>
                <a:spcPts val="0"/>
              </a:spcBef>
              <a:spcAft>
                <a:spcPts val="0"/>
              </a:spcAft>
              <a:buNone/>
            </a:pPr>
            <a:r>
              <a:rPr lang="en"/>
              <a:t>Also added a small navigation bar in the form of an unordered list. A &lt;link&gt; is included to a small style sheet that, as you can see, is affiliated with base.html.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you have other pages that keep the same basic structure as your first page, extending templates is an easy solution. Instead of repeating the structure of the nav bar and head, you can just utilize the {% block body %} logic we inserted in base.html. Now, everything but what was inside of the block elements is retained. It saves a lot of time and space.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Because base.html is extended in home.html, the if-then statement also applies to home.html. Look at title to see this in practice.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Flask does not support databases natively, which is good because it gives you more freedom in what sort of database you wish to use to connect. For this example, we’ll be using SQLite3. Connection with mysql will be similar.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ExampleSite dir will be included with presentation materials.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Entire “page” including footer-- style sheets using this to change font, background, and overall style of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Div within the div- this is the entire page minus the footer/bottom. Anything within this div will affect the menu bar, main section of the page, and sidebar.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developer.mozilla.org/en-US/docs/Learn/CSS/Introduction_to_CSS/Cascade_and_inheritan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netsparker.com/blog/web-security/sql-injection-cheat-sheet/" TargetMode="External"/><Relationship Id="rId4" Type="http://schemas.openxmlformats.org/officeDocument/2006/relationships/hyperlink" Target="https://www.owasp.org/index.php/SQL_Injection_Prevention_Cheat_She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 to Web</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LASP </a:t>
            </a:r>
            <a:r>
              <a:rPr lang="en"/>
              <a:t>Summer Training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697225" y="0"/>
            <a:ext cx="10176450" cy="7996675"/>
          </a:xfrm>
          <a:prstGeom prst="rect">
            <a:avLst/>
          </a:prstGeom>
          <a:noFill/>
          <a:ln>
            <a:noFill/>
          </a:ln>
        </p:spPr>
      </p:pic>
      <p:sp>
        <p:nvSpPr>
          <p:cNvPr id="128" name="Shape 128"/>
          <p:cNvSpPr/>
          <p:nvPr/>
        </p:nvSpPr>
        <p:spPr>
          <a:xfrm>
            <a:off x="1378384" y="1338687"/>
            <a:ext cx="5876100" cy="1990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697225" y="0"/>
            <a:ext cx="10176450" cy="7996675"/>
          </a:xfrm>
          <a:prstGeom prst="rect">
            <a:avLst/>
          </a:prstGeom>
          <a:noFill/>
          <a:ln>
            <a:noFill/>
          </a:ln>
        </p:spPr>
      </p:pic>
      <p:sp>
        <p:nvSpPr>
          <p:cNvPr id="134" name="Shape 134"/>
          <p:cNvSpPr/>
          <p:nvPr/>
        </p:nvSpPr>
        <p:spPr>
          <a:xfrm>
            <a:off x="1378384" y="1338687"/>
            <a:ext cx="5876100" cy="1990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rot="-9255898">
            <a:off x="3438491" y="1194936"/>
            <a:ext cx="1463347" cy="346846"/>
          </a:xfrm>
          <a:prstGeom prst="leftArrow">
            <a:avLst>
              <a:gd fmla="val 32621" name="adj1"/>
              <a:gd fmla="val 80373"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697225" y="0"/>
            <a:ext cx="10176450" cy="7996675"/>
          </a:xfrm>
          <a:prstGeom prst="rect">
            <a:avLst/>
          </a:prstGeom>
          <a:noFill/>
          <a:ln>
            <a:noFill/>
          </a:ln>
        </p:spPr>
      </p:pic>
      <p:sp>
        <p:nvSpPr>
          <p:cNvPr id="141" name="Shape 141"/>
          <p:cNvSpPr/>
          <p:nvPr/>
        </p:nvSpPr>
        <p:spPr>
          <a:xfrm>
            <a:off x="1378384" y="1338687"/>
            <a:ext cx="5876100" cy="1990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rot="-1277329">
            <a:off x="3438519" y="1194848"/>
            <a:ext cx="1463356" cy="346970"/>
          </a:xfrm>
          <a:prstGeom prst="leftArrow">
            <a:avLst>
              <a:gd fmla="val 32621" name="adj1"/>
              <a:gd fmla="val 80373"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CSS Examples via w3schools.com</a:t>
            </a:r>
            <a:endParaRPr/>
          </a:p>
          <a:p>
            <a:pPr indent="0" lvl="0" marL="0">
              <a:spcBef>
                <a:spcPts val="0"/>
              </a:spcBef>
              <a:spcAft>
                <a:spcPts val="0"/>
              </a:spcAft>
              <a:buNone/>
            </a:pPr>
            <a:r>
              <a:rPr lang="en"/>
              <a:t>Figure 3. No Stylesheet</a:t>
            </a:r>
            <a:endParaRPr/>
          </a:p>
        </p:txBody>
      </p:sp>
      <p:pic>
        <p:nvPicPr>
          <p:cNvPr id="148" name="Shape 148"/>
          <p:cNvPicPr preferRelativeResize="0"/>
          <p:nvPr/>
        </p:nvPicPr>
        <p:blipFill>
          <a:blip r:embed="rId3">
            <a:alphaModFix/>
          </a:blip>
          <a:stretch>
            <a:fillRect/>
          </a:stretch>
        </p:blipFill>
        <p:spPr>
          <a:xfrm>
            <a:off x="873316" y="-15250"/>
            <a:ext cx="7397358" cy="469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CSS Examples via w3schools.com</a:t>
            </a:r>
            <a:endParaRPr/>
          </a:p>
          <a:p>
            <a:pPr indent="0" lvl="0" marL="0" rtl="0">
              <a:spcBef>
                <a:spcPts val="0"/>
              </a:spcBef>
              <a:spcAft>
                <a:spcPts val="0"/>
              </a:spcAft>
              <a:buNone/>
            </a:pPr>
            <a:r>
              <a:rPr lang="en"/>
              <a:t>Figure 4. Stylesheet 1</a:t>
            </a:r>
            <a:endParaRPr/>
          </a:p>
        </p:txBody>
      </p:sp>
      <p:pic>
        <p:nvPicPr>
          <p:cNvPr id="154" name="Shape 154"/>
          <p:cNvPicPr preferRelativeResize="0"/>
          <p:nvPr/>
        </p:nvPicPr>
        <p:blipFill>
          <a:blip r:embed="rId3">
            <a:alphaModFix/>
          </a:blip>
          <a:stretch>
            <a:fillRect/>
          </a:stretch>
        </p:blipFill>
        <p:spPr>
          <a:xfrm>
            <a:off x="0" y="-30500"/>
            <a:ext cx="9288948" cy="4696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CSS Examples via w3schools.com</a:t>
            </a:r>
            <a:endParaRPr/>
          </a:p>
          <a:p>
            <a:pPr indent="0" lvl="0" marL="0" rtl="0">
              <a:spcBef>
                <a:spcPts val="0"/>
              </a:spcBef>
              <a:spcAft>
                <a:spcPts val="0"/>
              </a:spcAft>
              <a:buNone/>
            </a:pPr>
            <a:r>
              <a:rPr lang="en"/>
              <a:t>Figure 5. Stylesheet 2</a:t>
            </a:r>
            <a:endParaRPr/>
          </a:p>
        </p:txBody>
      </p:sp>
      <p:pic>
        <p:nvPicPr>
          <p:cNvPr id="160" name="Shape 160"/>
          <p:cNvPicPr preferRelativeResize="0"/>
          <p:nvPr/>
        </p:nvPicPr>
        <p:blipFill>
          <a:blip r:embed="rId3">
            <a:alphaModFix/>
          </a:blip>
          <a:stretch>
            <a:fillRect/>
          </a:stretch>
        </p:blipFill>
        <p:spPr>
          <a:xfrm>
            <a:off x="408250" y="-77700"/>
            <a:ext cx="8479907" cy="4774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CSS Examples via w3schools.com</a:t>
            </a:r>
            <a:endParaRPr/>
          </a:p>
          <a:p>
            <a:pPr indent="0" lvl="0" marL="0" rtl="0">
              <a:spcBef>
                <a:spcPts val="0"/>
              </a:spcBef>
              <a:spcAft>
                <a:spcPts val="0"/>
              </a:spcAft>
              <a:buNone/>
            </a:pPr>
            <a:r>
              <a:rPr lang="en"/>
              <a:t>Figure 6. Stylesheet 4</a:t>
            </a:r>
            <a:endParaRPr/>
          </a:p>
        </p:txBody>
      </p:sp>
      <p:pic>
        <p:nvPicPr>
          <p:cNvPr id="166" name="Shape 166"/>
          <p:cNvPicPr preferRelativeResize="0"/>
          <p:nvPr/>
        </p:nvPicPr>
        <p:blipFill>
          <a:blip r:embed="rId3">
            <a:alphaModFix/>
          </a:blip>
          <a:stretch>
            <a:fillRect/>
          </a:stretch>
        </p:blipFill>
        <p:spPr>
          <a:xfrm>
            <a:off x="951413" y="0"/>
            <a:ext cx="7203070" cy="4696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rot="10800000">
            <a:off x="2369688" y="3167300"/>
            <a:ext cx="419100" cy="767700"/>
          </a:xfrm>
          <a:prstGeom prst="downArrow">
            <a:avLst>
              <a:gd fmla="val 19994" name="adj1"/>
              <a:gd fmla="val 50000" name="adj2"/>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rot="10800000">
            <a:off x="3413638" y="3167300"/>
            <a:ext cx="419100" cy="767700"/>
          </a:xfrm>
          <a:prstGeom prst="downArrow">
            <a:avLst>
              <a:gd fmla="val 19994" name="adj1"/>
              <a:gd fmla="val 50000" name="adj2"/>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rot="10800000">
            <a:off x="5051963" y="3167300"/>
            <a:ext cx="419100" cy="767700"/>
          </a:xfrm>
          <a:prstGeom prst="downArrow">
            <a:avLst>
              <a:gd fmla="val 19994" name="adj1"/>
              <a:gd fmla="val 50000" name="adj2"/>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rot="10800000">
            <a:off x="6095913" y="3167300"/>
            <a:ext cx="419100" cy="767700"/>
          </a:xfrm>
          <a:prstGeom prst="downArrow">
            <a:avLst>
              <a:gd fmla="val 19994" name="adj1"/>
              <a:gd fmla="val 50000" name="adj2"/>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1466500" y="2611100"/>
            <a:ext cx="5951700" cy="674400"/>
          </a:xfrm>
          <a:prstGeom prst="roundRect">
            <a:avLst>
              <a:gd fmla="val 3630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1517050" y="2567950"/>
            <a:ext cx="5951700" cy="674400"/>
          </a:xfrm>
          <a:prstGeom prst="roundRect">
            <a:avLst>
              <a:gd fmla="val 36309"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txBox="1"/>
          <p:nvPr>
            <p:ph idx="1" type="body"/>
          </p:nvPr>
        </p:nvSpPr>
        <p:spPr>
          <a:xfrm>
            <a:off x="1623750" y="2555125"/>
            <a:ext cx="6759600" cy="1487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solidFill>
                  <a:schemeClr val="dk1"/>
                </a:solidFill>
              </a:rPr>
              <a:t>p  </a:t>
            </a:r>
            <a:r>
              <a:rPr lang="en" sz="3000"/>
              <a:t> { </a:t>
            </a:r>
            <a:r>
              <a:rPr b="1" lang="en" sz="3000"/>
              <a:t>color</a:t>
            </a:r>
            <a:r>
              <a:rPr lang="en" sz="3000"/>
              <a:t>: </a:t>
            </a:r>
            <a:r>
              <a:rPr lang="en" sz="3000">
                <a:solidFill>
                  <a:schemeClr val="dk1"/>
                </a:solidFill>
              </a:rPr>
              <a:t>red</a:t>
            </a:r>
            <a:r>
              <a:rPr lang="en" sz="3000"/>
              <a:t>; </a:t>
            </a:r>
            <a:r>
              <a:rPr b="1" lang="en" sz="3000"/>
              <a:t>text-align</a:t>
            </a:r>
            <a:r>
              <a:rPr lang="en" sz="3000"/>
              <a:t>: </a:t>
            </a:r>
            <a:r>
              <a:rPr lang="en" sz="3000">
                <a:solidFill>
                  <a:schemeClr val="dk1"/>
                </a:solidFill>
              </a:rPr>
              <a:t>center</a:t>
            </a:r>
            <a:r>
              <a:rPr lang="en" sz="3000"/>
              <a:t>; }</a:t>
            </a:r>
            <a:endParaRPr sz="3000"/>
          </a:p>
        </p:txBody>
      </p:sp>
      <p:sp>
        <p:nvSpPr>
          <p:cNvPr id="178" name="Shape 17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CSS Syntax</a:t>
            </a:r>
            <a:endParaRPr/>
          </a:p>
        </p:txBody>
      </p:sp>
      <p:sp>
        <p:nvSpPr>
          <p:cNvPr id="179" name="Shape 179"/>
          <p:cNvSpPr txBox="1"/>
          <p:nvPr/>
        </p:nvSpPr>
        <p:spPr>
          <a:xfrm>
            <a:off x="1331163" y="2110750"/>
            <a:ext cx="6423600" cy="61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chemeClr val="dk2"/>
                </a:solidFill>
                <a:latin typeface="Roboto"/>
                <a:ea typeface="Roboto"/>
                <a:cs typeface="Roboto"/>
                <a:sym typeface="Roboto"/>
              </a:rPr>
              <a:t>Selector        Declaration                   Declaration</a:t>
            </a:r>
            <a:endParaRPr b="1" sz="1800">
              <a:solidFill>
                <a:schemeClr val="dk2"/>
              </a:solidFill>
              <a:latin typeface="Roboto"/>
              <a:ea typeface="Roboto"/>
              <a:cs typeface="Roboto"/>
              <a:sym typeface="Roboto"/>
            </a:endParaRPr>
          </a:p>
        </p:txBody>
      </p:sp>
      <p:sp>
        <p:nvSpPr>
          <p:cNvPr id="180" name="Shape 180"/>
          <p:cNvSpPr/>
          <p:nvPr/>
        </p:nvSpPr>
        <p:spPr>
          <a:xfrm rot="10800000">
            <a:off x="2451313" y="3112650"/>
            <a:ext cx="419100" cy="767700"/>
          </a:xfrm>
          <a:prstGeom prst="downArrow">
            <a:avLst>
              <a:gd fmla="val 19994" name="adj1"/>
              <a:gd fmla="val 50000" name="adj2"/>
            </a:avLst>
          </a:pr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rot="10800000">
            <a:off x="3495263" y="3112650"/>
            <a:ext cx="419100" cy="767700"/>
          </a:xfrm>
          <a:prstGeom prst="downArrow">
            <a:avLst>
              <a:gd fmla="val 19994" name="adj1"/>
              <a:gd fmla="val 50000" name="adj2"/>
            </a:avLst>
          </a:pr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rot="10800000">
            <a:off x="5133588" y="3112650"/>
            <a:ext cx="419100" cy="767700"/>
          </a:xfrm>
          <a:prstGeom prst="downArrow">
            <a:avLst>
              <a:gd fmla="val 19994" name="adj1"/>
              <a:gd fmla="val 50000" name="adj2"/>
            </a:avLst>
          </a:pr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rot="10800000">
            <a:off x="6177538" y="3112650"/>
            <a:ext cx="419100" cy="767700"/>
          </a:xfrm>
          <a:prstGeom prst="downArrow">
            <a:avLst>
              <a:gd fmla="val 19994" name="adj1"/>
              <a:gd fmla="val 50000" name="adj2"/>
            </a:avLst>
          </a:pr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txBox="1"/>
          <p:nvPr/>
        </p:nvSpPr>
        <p:spPr>
          <a:xfrm>
            <a:off x="2234063" y="3880350"/>
            <a:ext cx="2274600" cy="61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latin typeface="Roboto"/>
                <a:ea typeface="Roboto"/>
                <a:cs typeface="Roboto"/>
                <a:sym typeface="Roboto"/>
              </a:rPr>
              <a:t>Property    Value</a:t>
            </a:r>
            <a:endParaRPr b="1" sz="1800">
              <a:solidFill>
                <a:schemeClr val="dk2"/>
              </a:solidFill>
              <a:latin typeface="Roboto"/>
              <a:ea typeface="Roboto"/>
              <a:cs typeface="Roboto"/>
              <a:sym typeface="Roboto"/>
            </a:endParaRPr>
          </a:p>
        </p:txBody>
      </p:sp>
      <p:sp>
        <p:nvSpPr>
          <p:cNvPr id="185" name="Shape 185"/>
          <p:cNvSpPr txBox="1"/>
          <p:nvPr/>
        </p:nvSpPr>
        <p:spPr>
          <a:xfrm>
            <a:off x="5022988" y="3880350"/>
            <a:ext cx="2274600" cy="61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latin typeface="Roboto"/>
                <a:ea typeface="Roboto"/>
                <a:cs typeface="Roboto"/>
                <a:sym typeface="Roboto"/>
              </a:rPr>
              <a:t>Property    Value</a:t>
            </a:r>
            <a:endParaRPr b="1"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p:nvPr/>
        </p:nvSpPr>
        <p:spPr>
          <a:xfrm>
            <a:off x="2271425" y="1341125"/>
            <a:ext cx="3207300" cy="674400"/>
          </a:xfrm>
          <a:prstGeom prst="roundRect">
            <a:avLst>
              <a:gd fmla="val 3630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2271425" y="2377450"/>
            <a:ext cx="4053300" cy="674400"/>
          </a:xfrm>
          <a:prstGeom prst="roundRect">
            <a:avLst>
              <a:gd fmla="val 3630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2271425" y="3366375"/>
            <a:ext cx="3915900" cy="674400"/>
          </a:xfrm>
          <a:prstGeom prst="roundRect">
            <a:avLst>
              <a:gd fmla="val 3630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2271425" y="4242675"/>
            <a:ext cx="4053300" cy="674400"/>
          </a:xfrm>
          <a:prstGeom prst="roundRect">
            <a:avLst>
              <a:gd fmla="val 3630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Selectors</a:t>
            </a:r>
            <a:endParaRPr/>
          </a:p>
        </p:txBody>
      </p:sp>
      <p:sp>
        <p:nvSpPr>
          <p:cNvPr id="195" name="Shape 195"/>
          <p:cNvSpPr txBox="1"/>
          <p:nvPr>
            <p:ph idx="4294967295" type="body"/>
          </p:nvPr>
        </p:nvSpPr>
        <p:spPr>
          <a:xfrm>
            <a:off x="541000" y="807725"/>
            <a:ext cx="4053300" cy="3162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b="1" lang="en">
                <a:solidFill>
                  <a:schemeClr val="dk2"/>
                </a:solidFill>
              </a:rPr>
              <a:t>Element Selector</a:t>
            </a:r>
            <a:endParaRPr b="1">
              <a:solidFill>
                <a:schemeClr val="dk2"/>
              </a:solidFill>
            </a:endParaRPr>
          </a:p>
          <a:p>
            <a:pPr indent="0" lvl="0" marL="0" rtl="0">
              <a:spcBef>
                <a:spcPts val="1600"/>
              </a:spcBef>
              <a:spcAft>
                <a:spcPts val="0"/>
              </a:spcAft>
              <a:buNone/>
            </a:pPr>
            <a:r>
              <a:t/>
            </a:r>
            <a:endParaRPr b="1">
              <a:solidFill>
                <a:schemeClr val="dk2"/>
              </a:solidFill>
            </a:endParaRPr>
          </a:p>
          <a:p>
            <a:pPr indent="-342900" lvl="0" marL="457200" rtl="0">
              <a:spcBef>
                <a:spcPts val="1600"/>
              </a:spcBef>
              <a:spcAft>
                <a:spcPts val="0"/>
              </a:spcAft>
              <a:buClr>
                <a:schemeClr val="dk2"/>
              </a:buClr>
              <a:buSzPts val="1800"/>
              <a:buChar char="●"/>
            </a:pPr>
            <a:r>
              <a:rPr b="1" lang="en">
                <a:solidFill>
                  <a:schemeClr val="dk2"/>
                </a:solidFill>
              </a:rPr>
              <a:t>ID Selector</a:t>
            </a:r>
            <a:endParaRPr b="1">
              <a:solidFill>
                <a:schemeClr val="dk2"/>
              </a:solidFill>
            </a:endParaRPr>
          </a:p>
          <a:p>
            <a:pPr indent="0" lvl="0" marL="0" rtl="0">
              <a:spcBef>
                <a:spcPts val="1600"/>
              </a:spcBef>
              <a:spcAft>
                <a:spcPts val="0"/>
              </a:spcAft>
              <a:buNone/>
            </a:pPr>
            <a:r>
              <a:t/>
            </a:r>
            <a:endParaRPr b="1">
              <a:solidFill>
                <a:schemeClr val="dk2"/>
              </a:solidFill>
            </a:endParaRPr>
          </a:p>
          <a:p>
            <a:pPr indent="-342900" lvl="0" marL="457200" rtl="0">
              <a:spcBef>
                <a:spcPts val="1600"/>
              </a:spcBef>
              <a:spcAft>
                <a:spcPts val="0"/>
              </a:spcAft>
              <a:buClr>
                <a:schemeClr val="dk2"/>
              </a:buClr>
              <a:buSzPts val="1800"/>
              <a:buChar char="●"/>
            </a:pPr>
            <a:r>
              <a:rPr b="1" lang="en">
                <a:solidFill>
                  <a:schemeClr val="dk2"/>
                </a:solidFill>
              </a:rPr>
              <a:t>Class Selector</a:t>
            </a:r>
            <a:endParaRPr b="1">
              <a:solidFill>
                <a:schemeClr val="dk2"/>
              </a:solidFill>
            </a:endParaRPr>
          </a:p>
        </p:txBody>
      </p:sp>
      <p:sp>
        <p:nvSpPr>
          <p:cNvPr id="196" name="Shape 196"/>
          <p:cNvSpPr/>
          <p:nvPr/>
        </p:nvSpPr>
        <p:spPr>
          <a:xfrm>
            <a:off x="2347625" y="1264925"/>
            <a:ext cx="3207300" cy="674400"/>
          </a:xfrm>
          <a:prstGeom prst="roundRect">
            <a:avLst>
              <a:gd fmla="val 36309"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txBox="1"/>
          <p:nvPr>
            <p:ph idx="4294967295" type="body"/>
          </p:nvPr>
        </p:nvSpPr>
        <p:spPr>
          <a:xfrm>
            <a:off x="2454325" y="1252100"/>
            <a:ext cx="6759600" cy="1487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solidFill>
                  <a:schemeClr val="dk1"/>
                </a:solidFill>
              </a:rPr>
              <a:t>p  </a:t>
            </a:r>
            <a:r>
              <a:rPr lang="en" sz="3000"/>
              <a:t> { </a:t>
            </a:r>
            <a:r>
              <a:rPr b="1" lang="en" sz="3000"/>
              <a:t>color</a:t>
            </a:r>
            <a:r>
              <a:rPr lang="en" sz="3000"/>
              <a:t>: </a:t>
            </a:r>
            <a:r>
              <a:rPr lang="en" sz="3000">
                <a:solidFill>
                  <a:schemeClr val="dk1"/>
                </a:solidFill>
              </a:rPr>
              <a:t>red</a:t>
            </a:r>
            <a:r>
              <a:rPr lang="en" sz="3000"/>
              <a:t>; }</a:t>
            </a:r>
            <a:endParaRPr sz="3000"/>
          </a:p>
        </p:txBody>
      </p:sp>
      <p:sp>
        <p:nvSpPr>
          <p:cNvPr id="198" name="Shape 198"/>
          <p:cNvSpPr/>
          <p:nvPr/>
        </p:nvSpPr>
        <p:spPr>
          <a:xfrm>
            <a:off x="2347625" y="2301250"/>
            <a:ext cx="4053300" cy="674400"/>
          </a:xfrm>
          <a:prstGeom prst="roundRect">
            <a:avLst>
              <a:gd fmla="val 36309"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txBox="1"/>
          <p:nvPr>
            <p:ph idx="4294967295" type="body"/>
          </p:nvPr>
        </p:nvSpPr>
        <p:spPr>
          <a:xfrm>
            <a:off x="2454325" y="2288425"/>
            <a:ext cx="6759600" cy="1487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solidFill>
                  <a:schemeClr val="dk1"/>
                </a:solidFill>
              </a:rPr>
              <a:t>#mainP</a:t>
            </a:r>
            <a:r>
              <a:rPr lang="en" sz="3000">
                <a:solidFill>
                  <a:schemeClr val="dk1"/>
                </a:solidFill>
              </a:rPr>
              <a:t>  </a:t>
            </a:r>
            <a:r>
              <a:rPr lang="en" sz="3000"/>
              <a:t> { </a:t>
            </a:r>
            <a:r>
              <a:rPr b="1" lang="en" sz="3000"/>
              <a:t>color</a:t>
            </a:r>
            <a:r>
              <a:rPr lang="en" sz="3000"/>
              <a:t>: </a:t>
            </a:r>
            <a:r>
              <a:rPr lang="en" sz="3000">
                <a:solidFill>
                  <a:schemeClr val="dk1"/>
                </a:solidFill>
              </a:rPr>
              <a:t>red</a:t>
            </a:r>
            <a:r>
              <a:rPr lang="en" sz="3000"/>
              <a:t>; }</a:t>
            </a:r>
            <a:endParaRPr sz="3000"/>
          </a:p>
        </p:txBody>
      </p:sp>
      <p:sp>
        <p:nvSpPr>
          <p:cNvPr id="200" name="Shape 200"/>
          <p:cNvSpPr/>
          <p:nvPr/>
        </p:nvSpPr>
        <p:spPr>
          <a:xfrm>
            <a:off x="2347625" y="3290175"/>
            <a:ext cx="3915900" cy="674400"/>
          </a:xfrm>
          <a:prstGeom prst="roundRect">
            <a:avLst>
              <a:gd fmla="val 36309"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txBox="1"/>
          <p:nvPr>
            <p:ph idx="4294967295" type="body"/>
          </p:nvPr>
        </p:nvSpPr>
        <p:spPr>
          <a:xfrm>
            <a:off x="2454325" y="3277350"/>
            <a:ext cx="6759600" cy="1487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solidFill>
                  <a:schemeClr val="dk1"/>
                </a:solidFill>
              </a:rPr>
              <a:t>.center</a:t>
            </a:r>
            <a:r>
              <a:rPr lang="en" sz="3000">
                <a:solidFill>
                  <a:schemeClr val="dk1"/>
                </a:solidFill>
              </a:rPr>
              <a:t>  </a:t>
            </a:r>
            <a:r>
              <a:rPr lang="en" sz="3000"/>
              <a:t> { </a:t>
            </a:r>
            <a:r>
              <a:rPr b="1" lang="en" sz="3000"/>
              <a:t>color</a:t>
            </a:r>
            <a:r>
              <a:rPr lang="en" sz="3000"/>
              <a:t>: </a:t>
            </a:r>
            <a:r>
              <a:rPr lang="en" sz="3000">
                <a:solidFill>
                  <a:schemeClr val="dk1"/>
                </a:solidFill>
              </a:rPr>
              <a:t>red</a:t>
            </a:r>
            <a:r>
              <a:rPr lang="en" sz="3000"/>
              <a:t>; }</a:t>
            </a:r>
            <a:endParaRPr sz="3000"/>
          </a:p>
        </p:txBody>
      </p:sp>
      <p:sp>
        <p:nvSpPr>
          <p:cNvPr id="202" name="Shape 202"/>
          <p:cNvSpPr/>
          <p:nvPr/>
        </p:nvSpPr>
        <p:spPr>
          <a:xfrm>
            <a:off x="2347625" y="4166475"/>
            <a:ext cx="4053300" cy="674400"/>
          </a:xfrm>
          <a:prstGeom prst="roundRect">
            <a:avLst>
              <a:gd fmla="val 36309"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txBox="1"/>
          <p:nvPr>
            <p:ph idx="4294967295" type="body"/>
          </p:nvPr>
        </p:nvSpPr>
        <p:spPr>
          <a:xfrm>
            <a:off x="2454325" y="4153650"/>
            <a:ext cx="6759600" cy="1487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000">
                <a:solidFill>
                  <a:schemeClr val="dk1"/>
                </a:solidFill>
              </a:rPr>
              <a:t>p.center  </a:t>
            </a:r>
            <a:r>
              <a:rPr lang="en" sz="3000"/>
              <a:t> { </a:t>
            </a:r>
            <a:r>
              <a:rPr b="1" lang="en" sz="3000"/>
              <a:t>color</a:t>
            </a:r>
            <a:r>
              <a:rPr lang="en" sz="3000"/>
              <a:t>: </a:t>
            </a:r>
            <a:r>
              <a:rPr lang="en" sz="3000">
                <a:solidFill>
                  <a:schemeClr val="dk1"/>
                </a:solidFill>
              </a:rPr>
              <a:t>red</a:t>
            </a:r>
            <a:r>
              <a:rPr lang="en" sz="3000"/>
              <a:t>; }</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p:nvPr/>
        </p:nvSpPr>
        <p:spPr>
          <a:xfrm>
            <a:off x="3486975" y="2363600"/>
            <a:ext cx="1914323" cy="999607"/>
          </a:xfrm>
          <a:prstGeom prst="rect">
            <a:avLst/>
          </a:prstGeom>
        </p:spPr>
        <p:txBody>
          <a:bodyPr>
            <a:prstTxWarp prst="textPlain"/>
          </a:bodyPr>
          <a:lstStyle/>
          <a:p>
            <a:pPr lvl="0" algn="ctr"/>
            <a:r>
              <a:rPr b="0" i="0">
                <a:ln>
                  <a:noFill/>
                </a:ln>
                <a:solidFill>
                  <a:srgbClr val="EFEFEF"/>
                </a:solidFill>
                <a:latin typeface="Roboto"/>
              </a:rPr>
              <a:t>VS.</a:t>
            </a:r>
          </a:p>
        </p:txBody>
      </p:sp>
      <p:sp>
        <p:nvSpPr>
          <p:cNvPr id="209" name="Shape 209"/>
          <p:cNvSpPr/>
          <p:nvPr/>
        </p:nvSpPr>
        <p:spPr>
          <a:xfrm>
            <a:off x="33900" y="788500"/>
            <a:ext cx="3485700" cy="4442400"/>
          </a:xfrm>
          <a:prstGeom prst="roundRect">
            <a:avLst>
              <a:gd fmla="val 5050"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5543975" y="771300"/>
            <a:ext cx="3445200" cy="4442400"/>
          </a:xfrm>
          <a:prstGeom prst="roundRect">
            <a:avLst>
              <a:gd fmla="val 4423"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Grouping Selectors</a:t>
            </a:r>
            <a:endParaRPr/>
          </a:p>
        </p:txBody>
      </p:sp>
      <p:sp>
        <p:nvSpPr>
          <p:cNvPr id="212" name="Shape 212"/>
          <p:cNvSpPr/>
          <p:nvPr/>
        </p:nvSpPr>
        <p:spPr>
          <a:xfrm>
            <a:off x="98250" y="701050"/>
            <a:ext cx="3485700" cy="4442400"/>
          </a:xfrm>
          <a:prstGeom prst="roundRect">
            <a:avLst>
              <a:gd fmla="val 5050"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txBox="1"/>
          <p:nvPr>
            <p:ph idx="4294967295" type="body"/>
          </p:nvPr>
        </p:nvSpPr>
        <p:spPr>
          <a:xfrm>
            <a:off x="244575" y="619050"/>
            <a:ext cx="3704400" cy="41718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solidFill>
                  <a:schemeClr val="dk1"/>
                </a:solidFill>
              </a:rPr>
              <a:t>p</a:t>
            </a:r>
            <a:r>
              <a:rPr lang="en" sz="1400"/>
              <a:t> { </a:t>
            </a:r>
            <a:endParaRPr sz="1400"/>
          </a:p>
          <a:p>
            <a:pPr indent="0" lvl="0" marL="0">
              <a:lnSpc>
                <a:spcPct val="100000"/>
              </a:lnSpc>
              <a:spcBef>
                <a:spcPts val="1600"/>
              </a:spcBef>
              <a:spcAft>
                <a:spcPts val="0"/>
              </a:spcAft>
              <a:buNone/>
            </a:pPr>
            <a:r>
              <a:rPr b="1" lang="en" sz="1400"/>
              <a:t>margin: </a:t>
            </a:r>
            <a:r>
              <a:rPr lang="en" sz="1400">
                <a:solidFill>
                  <a:schemeClr val="dk1"/>
                </a:solidFill>
              </a:rPr>
              <a:t>0px</a:t>
            </a:r>
            <a:r>
              <a:rPr lang="en" sz="1400"/>
              <a:t>; </a:t>
            </a:r>
            <a:endParaRPr sz="1400"/>
          </a:p>
          <a:p>
            <a:pPr indent="0" lvl="0" marL="0">
              <a:lnSpc>
                <a:spcPct val="100000"/>
              </a:lnSpc>
              <a:spcBef>
                <a:spcPts val="1600"/>
              </a:spcBef>
              <a:spcAft>
                <a:spcPts val="0"/>
              </a:spcAft>
              <a:buNone/>
            </a:pPr>
            <a:r>
              <a:rPr b="1" lang="en" sz="1400"/>
              <a:t>padding: </a:t>
            </a:r>
            <a:r>
              <a:rPr lang="en" sz="1400">
                <a:solidFill>
                  <a:schemeClr val="dk1"/>
                </a:solidFill>
              </a:rPr>
              <a:t>5px;</a:t>
            </a:r>
            <a:endParaRPr sz="1400">
              <a:solidFill>
                <a:schemeClr val="dk1"/>
              </a:solidFill>
            </a:endParaRPr>
          </a:p>
          <a:p>
            <a:pPr indent="0" lvl="0" marL="0" rtl="0">
              <a:lnSpc>
                <a:spcPct val="100000"/>
              </a:lnSpc>
              <a:spcBef>
                <a:spcPts val="1600"/>
              </a:spcBef>
              <a:spcAft>
                <a:spcPts val="0"/>
              </a:spcAft>
              <a:buNone/>
            </a:pPr>
            <a:r>
              <a:rPr b="1" lang="en" sz="1400"/>
              <a:t>font-family:</a:t>
            </a:r>
            <a:r>
              <a:rPr lang="en" sz="1400"/>
              <a:t> </a:t>
            </a:r>
            <a:r>
              <a:rPr lang="en" sz="1400">
                <a:solidFill>
                  <a:schemeClr val="dk1"/>
                </a:solidFill>
              </a:rPr>
              <a:t>Verdana, Arial, Helvetica, sans-serif</a:t>
            </a:r>
            <a:r>
              <a:rPr lang="en" sz="1400"/>
              <a:t>; </a:t>
            </a:r>
            <a:endParaRPr sz="1400"/>
          </a:p>
          <a:p>
            <a:pPr indent="0" lvl="0" marL="0">
              <a:lnSpc>
                <a:spcPct val="100000"/>
              </a:lnSpc>
              <a:spcBef>
                <a:spcPts val="1600"/>
              </a:spcBef>
              <a:spcAft>
                <a:spcPts val="0"/>
              </a:spcAft>
              <a:buNone/>
            </a:pPr>
            <a:r>
              <a:rPr lang="en" sz="1400"/>
              <a:t>}</a:t>
            </a:r>
            <a:endParaRPr sz="1400"/>
          </a:p>
          <a:p>
            <a:pPr indent="0" lvl="0" marL="0">
              <a:lnSpc>
                <a:spcPct val="100000"/>
              </a:lnSpc>
              <a:spcBef>
                <a:spcPts val="1600"/>
              </a:spcBef>
              <a:spcAft>
                <a:spcPts val="0"/>
              </a:spcAft>
              <a:buNone/>
            </a:pPr>
            <a:r>
              <a:rPr lang="en" sz="1400">
                <a:solidFill>
                  <a:schemeClr val="dk1"/>
                </a:solidFill>
              </a:rPr>
              <a:t>ul li </a:t>
            </a:r>
            <a:r>
              <a:rPr lang="en" sz="1400"/>
              <a:t>{ </a:t>
            </a:r>
            <a:endParaRPr sz="1400"/>
          </a:p>
          <a:p>
            <a:pPr indent="0" lvl="0" marL="0" rtl="0">
              <a:lnSpc>
                <a:spcPct val="100000"/>
              </a:lnSpc>
              <a:spcBef>
                <a:spcPts val="1600"/>
              </a:spcBef>
              <a:spcAft>
                <a:spcPts val="0"/>
              </a:spcAft>
              <a:buNone/>
            </a:pPr>
            <a:r>
              <a:rPr b="1" lang="en" sz="1400"/>
              <a:t>margin: </a:t>
            </a:r>
            <a:r>
              <a:rPr lang="en" sz="1400">
                <a:solidFill>
                  <a:schemeClr val="dk1"/>
                </a:solidFill>
              </a:rPr>
              <a:t>0px</a:t>
            </a:r>
            <a:r>
              <a:rPr lang="en" sz="1400"/>
              <a:t>; </a:t>
            </a:r>
            <a:endParaRPr sz="1400"/>
          </a:p>
          <a:p>
            <a:pPr indent="0" lvl="0" marL="0">
              <a:lnSpc>
                <a:spcPct val="100000"/>
              </a:lnSpc>
              <a:spcBef>
                <a:spcPts val="1600"/>
              </a:spcBef>
              <a:spcAft>
                <a:spcPts val="0"/>
              </a:spcAft>
              <a:buNone/>
            </a:pPr>
            <a:r>
              <a:rPr b="1" lang="en" sz="1400"/>
              <a:t>padding: </a:t>
            </a:r>
            <a:r>
              <a:rPr lang="en" sz="1400">
                <a:solidFill>
                  <a:schemeClr val="dk1"/>
                </a:solidFill>
              </a:rPr>
              <a:t>5px;</a:t>
            </a:r>
            <a:endParaRPr b="1" sz="1400"/>
          </a:p>
          <a:p>
            <a:pPr indent="0" lvl="0" marL="0" rtl="0">
              <a:lnSpc>
                <a:spcPct val="100000"/>
              </a:lnSpc>
              <a:spcBef>
                <a:spcPts val="1600"/>
              </a:spcBef>
              <a:spcAft>
                <a:spcPts val="0"/>
              </a:spcAft>
              <a:buNone/>
            </a:pPr>
            <a:r>
              <a:rPr b="1" lang="en" sz="1400"/>
              <a:t> font-family:</a:t>
            </a:r>
            <a:r>
              <a:rPr lang="en" sz="1400"/>
              <a:t> </a:t>
            </a:r>
            <a:r>
              <a:rPr lang="en" sz="1400">
                <a:solidFill>
                  <a:schemeClr val="dk1"/>
                </a:solidFill>
              </a:rPr>
              <a:t>Verdana, Arial, Helvetica, sans-serif</a:t>
            </a:r>
            <a:r>
              <a:rPr lang="en" sz="1400"/>
              <a:t>; </a:t>
            </a:r>
            <a:endParaRPr sz="1400"/>
          </a:p>
          <a:p>
            <a:pPr indent="0" lvl="0" marL="0">
              <a:lnSpc>
                <a:spcPct val="100000"/>
              </a:lnSpc>
              <a:spcBef>
                <a:spcPts val="1600"/>
              </a:spcBef>
              <a:spcAft>
                <a:spcPts val="0"/>
              </a:spcAft>
              <a:buNone/>
            </a:pPr>
            <a:r>
              <a:rPr lang="en" sz="1400"/>
              <a:t>}</a:t>
            </a:r>
            <a:endParaRPr sz="1400"/>
          </a:p>
          <a:p>
            <a:pPr indent="0" lvl="0" marL="0" rtl="0">
              <a:lnSpc>
                <a:spcPct val="100000"/>
              </a:lnSpc>
              <a:spcBef>
                <a:spcPts val="1600"/>
              </a:spcBef>
              <a:spcAft>
                <a:spcPts val="1600"/>
              </a:spcAft>
              <a:buNone/>
            </a:pPr>
            <a:r>
              <a:t/>
            </a:r>
            <a:endParaRPr sz="1400"/>
          </a:p>
        </p:txBody>
      </p:sp>
      <p:sp>
        <p:nvSpPr>
          <p:cNvPr id="214" name="Shape 214"/>
          <p:cNvSpPr/>
          <p:nvPr/>
        </p:nvSpPr>
        <p:spPr>
          <a:xfrm>
            <a:off x="5608325" y="683850"/>
            <a:ext cx="3445200" cy="4442400"/>
          </a:xfrm>
          <a:prstGeom prst="roundRect">
            <a:avLst>
              <a:gd fmla="val 4423"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txBox="1"/>
          <p:nvPr>
            <p:ph idx="4294967295" type="body"/>
          </p:nvPr>
        </p:nvSpPr>
        <p:spPr>
          <a:xfrm>
            <a:off x="5864375" y="1247200"/>
            <a:ext cx="2933100" cy="3350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p</a:t>
            </a:r>
            <a:r>
              <a:rPr lang="en">
                <a:solidFill>
                  <a:schemeClr val="dk1"/>
                </a:solidFill>
              </a:rPr>
              <a:t>, ul li</a:t>
            </a:r>
            <a:r>
              <a:rPr lang="en"/>
              <a:t> { </a:t>
            </a:r>
            <a:endParaRPr/>
          </a:p>
          <a:p>
            <a:pPr indent="0" lvl="0" marL="0" rtl="0">
              <a:lnSpc>
                <a:spcPct val="100000"/>
              </a:lnSpc>
              <a:spcBef>
                <a:spcPts val="1600"/>
              </a:spcBef>
              <a:spcAft>
                <a:spcPts val="0"/>
              </a:spcAft>
              <a:buNone/>
            </a:pPr>
            <a:r>
              <a:rPr b="1" lang="en"/>
              <a:t>margin: </a:t>
            </a:r>
            <a:r>
              <a:rPr lang="en">
                <a:solidFill>
                  <a:schemeClr val="dk1"/>
                </a:solidFill>
              </a:rPr>
              <a:t>0px</a:t>
            </a:r>
            <a:r>
              <a:rPr lang="en"/>
              <a:t>; </a:t>
            </a:r>
            <a:endParaRPr/>
          </a:p>
          <a:p>
            <a:pPr indent="0" lvl="0" marL="0" rtl="0">
              <a:lnSpc>
                <a:spcPct val="100000"/>
              </a:lnSpc>
              <a:spcBef>
                <a:spcPts val="1600"/>
              </a:spcBef>
              <a:spcAft>
                <a:spcPts val="0"/>
              </a:spcAft>
              <a:buNone/>
            </a:pPr>
            <a:r>
              <a:rPr b="1" lang="en"/>
              <a:t>padding: </a:t>
            </a:r>
            <a:r>
              <a:rPr lang="en">
                <a:solidFill>
                  <a:schemeClr val="dk1"/>
                </a:solidFill>
              </a:rPr>
              <a:t>5px;</a:t>
            </a:r>
            <a:endParaRPr>
              <a:solidFill>
                <a:schemeClr val="dk1"/>
              </a:solidFill>
            </a:endParaRPr>
          </a:p>
          <a:p>
            <a:pPr indent="0" lvl="0" marL="0" rtl="0">
              <a:lnSpc>
                <a:spcPct val="100000"/>
              </a:lnSpc>
              <a:spcBef>
                <a:spcPts val="1600"/>
              </a:spcBef>
              <a:spcAft>
                <a:spcPts val="0"/>
              </a:spcAft>
              <a:buNone/>
            </a:pPr>
            <a:r>
              <a:rPr b="1" lang="en"/>
              <a:t>font-family:</a:t>
            </a:r>
            <a:r>
              <a:rPr lang="en"/>
              <a:t> </a:t>
            </a:r>
            <a:r>
              <a:rPr lang="en">
                <a:solidFill>
                  <a:schemeClr val="dk1"/>
                </a:solidFill>
              </a:rPr>
              <a:t>Verdana, Arial, Helvetica, sans-serif</a:t>
            </a:r>
            <a:r>
              <a:rPr lang="en"/>
              <a:t>;</a:t>
            </a:r>
            <a:endParaRPr/>
          </a:p>
          <a:p>
            <a:pPr indent="0" lvl="0" marL="0" rtl="0">
              <a:lnSpc>
                <a:spcPct val="100000"/>
              </a:lnSpc>
              <a:spcBef>
                <a:spcPts val="1600"/>
              </a:spcBef>
              <a:spcAft>
                <a:spcPts val="0"/>
              </a:spcAft>
              <a:buNone/>
            </a:pPr>
            <a:r>
              <a:rPr lang="en">
                <a:solidFill>
                  <a:schemeClr val="accent2"/>
                </a:solidFill>
              </a:rPr>
              <a:t>/* by the way, this is how you comment */</a:t>
            </a:r>
            <a:endParaRPr>
              <a:solidFill>
                <a:schemeClr val="accent2"/>
              </a:solidFill>
            </a:endParaRPr>
          </a:p>
          <a:p>
            <a:pPr indent="0" lvl="0" marL="0" rtl="0">
              <a:lnSpc>
                <a:spcPct val="100000"/>
              </a:lnSpc>
              <a:spcBef>
                <a:spcPts val="1600"/>
              </a:spcBef>
              <a:spcAft>
                <a:spcPts val="1600"/>
              </a:spcAft>
              <a:buNone/>
            </a:pPr>
            <a:r>
              <a:rPr lang="en"/>
              <a:t>}</a:t>
            </a:r>
            <a:endParaRPr/>
          </a:p>
        </p:txBody>
      </p:sp>
      <p:sp>
        <p:nvSpPr>
          <p:cNvPr id="216" name="Shape 216"/>
          <p:cNvSpPr/>
          <p:nvPr/>
        </p:nvSpPr>
        <p:spPr>
          <a:xfrm>
            <a:off x="3638975" y="2273650"/>
            <a:ext cx="1914323" cy="999607"/>
          </a:xfrm>
          <a:prstGeom prst="rect">
            <a:avLst/>
          </a:prstGeom>
        </p:spPr>
        <p:txBody>
          <a:bodyPr>
            <a:prstTxWarp prst="textPlain"/>
          </a:bodyPr>
          <a:lstStyle/>
          <a:p>
            <a:pPr lvl="0" algn="ctr"/>
            <a:r>
              <a:rPr b="0" i="0">
                <a:ln cap="flat" cmpd="sng" w="38100">
                  <a:solidFill>
                    <a:schemeClr val="dk2"/>
                  </a:solidFill>
                  <a:prstDash val="solid"/>
                  <a:round/>
                  <a:headEnd len="sm" w="sm" type="none"/>
                  <a:tailEnd len="sm" w="sm" type="none"/>
                </a:ln>
                <a:solidFill>
                  <a:schemeClr val="dk1"/>
                </a:solidFill>
                <a:latin typeface="Roboto"/>
              </a:rPr>
              <a:t>VS.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HTML</a:t>
            </a:r>
            <a:endParaRPr/>
          </a:p>
        </p:txBody>
      </p:sp>
      <p:sp>
        <p:nvSpPr>
          <p:cNvPr id="74" name="Shape 74"/>
          <p:cNvSpPr txBox="1"/>
          <p:nvPr>
            <p:ph idx="1" type="body"/>
          </p:nvPr>
        </p:nvSpPr>
        <p:spPr>
          <a:xfrm>
            <a:off x="471900" y="1919075"/>
            <a:ext cx="8222100" cy="23862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b="1" lang="en"/>
              <a:t>H</a:t>
            </a:r>
            <a:r>
              <a:rPr lang="en"/>
              <a:t>yper </a:t>
            </a:r>
            <a:r>
              <a:rPr b="1" lang="en"/>
              <a:t>T</a:t>
            </a:r>
            <a:r>
              <a:rPr lang="en"/>
              <a:t>ext </a:t>
            </a:r>
            <a:r>
              <a:rPr b="1" lang="en"/>
              <a:t>M</a:t>
            </a:r>
            <a:r>
              <a:rPr lang="en"/>
              <a:t>arkup </a:t>
            </a:r>
            <a:r>
              <a:rPr b="1" lang="en"/>
              <a:t>L</a:t>
            </a:r>
            <a:r>
              <a:rPr lang="en"/>
              <a:t>anguage </a:t>
            </a:r>
            <a:endParaRPr/>
          </a:p>
          <a:p>
            <a:pPr indent="-342900" lvl="0" marL="457200" rtl="0">
              <a:lnSpc>
                <a:spcPct val="150000"/>
              </a:lnSpc>
              <a:spcBef>
                <a:spcPts val="0"/>
              </a:spcBef>
              <a:spcAft>
                <a:spcPts val="0"/>
              </a:spcAft>
              <a:buSzPts val="1800"/>
              <a:buChar char="●"/>
            </a:pPr>
            <a:r>
              <a:rPr lang="en"/>
              <a:t>Describe the underlying structure of a webpage using markup </a:t>
            </a:r>
            <a:endParaRPr/>
          </a:p>
          <a:p>
            <a:pPr indent="-342900" lvl="0" marL="457200" rtl="0">
              <a:lnSpc>
                <a:spcPct val="150000"/>
              </a:lnSpc>
              <a:spcBef>
                <a:spcPts val="0"/>
              </a:spcBef>
              <a:spcAft>
                <a:spcPts val="0"/>
              </a:spcAft>
              <a:buSzPts val="1800"/>
              <a:buChar char="●"/>
            </a:pPr>
            <a:r>
              <a:rPr lang="en"/>
              <a:t>HTML tags label content for later use by CSS or scripts</a:t>
            </a:r>
            <a:endParaRPr/>
          </a:p>
          <a:p>
            <a:pPr indent="-342900" lvl="0" marL="457200">
              <a:lnSpc>
                <a:spcPct val="150000"/>
              </a:lnSpc>
              <a:spcBef>
                <a:spcPts val="0"/>
              </a:spcBef>
              <a:spcAft>
                <a:spcPts val="0"/>
              </a:spcAft>
              <a:buSzPts val="1800"/>
              <a:buChar char="●"/>
            </a:pPr>
            <a:r>
              <a:rPr lang="en"/>
              <a:t>HTML pages can be saved in a .HTML file or dynamically </a:t>
            </a:r>
            <a:r>
              <a:rPr lang="en"/>
              <a:t>generated</a:t>
            </a:r>
            <a:r>
              <a:rPr lang="en"/>
              <a:t> inside of a different file (i.e. generated inside a .py script)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p:nvPr/>
        </p:nvSpPr>
        <p:spPr>
          <a:xfrm>
            <a:off x="1134500" y="1215950"/>
            <a:ext cx="6461700" cy="1719600"/>
          </a:xfrm>
          <a:prstGeom prst="roundRect">
            <a:avLst>
              <a:gd fmla="val 974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1173500" y="3423900"/>
            <a:ext cx="6388800" cy="1719600"/>
          </a:xfrm>
          <a:prstGeom prst="roundRect">
            <a:avLst>
              <a:gd fmla="val 974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Inserting CSS</a:t>
            </a:r>
            <a:endParaRPr/>
          </a:p>
        </p:txBody>
      </p:sp>
      <p:sp>
        <p:nvSpPr>
          <p:cNvPr id="224" name="Shape 224"/>
          <p:cNvSpPr txBox="1"/>
          <p:nvPr/>
        </p:nvSpPr>
        <p:spPr>
          <a:xfrm>
            <a:off x="160025" y="670550"/>
            <a:ext cx="3825300" cy="28104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Font typeface="Roboto"/>
              <a:buChar char="●"/>
            </a:pPr>
            <a:r>
              <a:rPr b="1" lang="en" sz="1800">
                <a:solidFill>
                  <a:schemeClr val="dk2"/>
                </a:solidFill>
                <a:latin typeface="Roboto"/>
                <a:ea typeface="Roboto"/>
                <a:cs typeface="Roboto"/>
                <a:sym typeface="Roboto"/>
              </a:rPr>
              <a:t>External Style Sheet</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342900" lvl="0" marL="457200" rtl="0">
              <a:lnSpc>
                <a:spcPct val="115000"/>
              </a:lnSpc>
              <a:spcBef>
                <a:spcPts val="0"/>
              </a:spcBef>
              <a:spcAft>
                <a:spcPts val="0"/>
              </a:spcAft>
              <a:buClr>
                <a:schemeClr val="dk2"/>
              </a:buClr>
              <a:buSzPts val="1800"/>
              <a:buFont typeface="Roboto"/>
              <a:buChar char="●"/>
            </a:pPr>
            <a:r>
              <a:rPr b="1" lang="en" sz="1800">
                <a:solidFill>
                  <a:schemeClr val="dk2"/>
                </a:solidFill>
                <a:latin typeface="Roboto"/>
                <a:ea typeface="Roboto"/>
                <a:cs typeface="Roboto"/>
                <a:sym typeface="Roboto"/>
              </a:rPr>
              <a:t>Internal Style Sheet</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rtl="0">
              <a:lnSpc>
                <a:spcPct val="115000"/>
              </a:lnSpc>
              <a:spcBef>
                <a:spcPts val="0"/>
              </a:spcBef>
              <a:spcAft>
                <a:spcPts val="0"/>
              </a:spcAft>
              <a:buNone/>
            </a:pPr>
            <a:r>
              <a:t/>
            </a:r>
            <a:endParaRPr b="1" sz="1800">
              <a:solidFill>
                <a:schemeClr val="dk2"/>
              </a:solidFill>
              <a:latin typeface="Roboto"/>
              <a:ea typeface="Roboto"/>
              <a:cs typeface="Roboto"/>
              <a:sym typeface="Roboto"/>
            </a:endParaRPr>
          </a:p>
          <a:p>
            <a:pPr indent="0" lvl="0" marL="0">
              <a:lnSpc>
                <a:spcPct val="115000"/>
              </a:lnSpc>
              <a:spcBef>
                <a:spcPts val="0"/>
              </a:spcBef>
              <a:spcAft>
                <a:spcPts val="0"/>
              </a:spcAft>
              <a:buNone/>
            </a:pPr>
            <a:r>
              <a:t/>
            </a:r>
            <a:endParaRPr b="1" sz="1800">
              <a:solidFill>
                <a:schemeClr val="dk2"/>
              </a:solidFill>
              <a:latin typeface="Roboto"/>
              <a:ea typeface="Roboto"/>
              <a:cs typeface="Roboto"/>
              <a:sym typeface="Roboto"/>
            </a:endParaRPr>
          </a:p>
        </p:txBody>
      </p:sp>
      <p:sp>
        <p:nvSpPr>
          <p:cNvPr id="225" name="Shape 225"/>
          <p:cNvSpPr/>
          <p:nvPr/>
        </p:nvSpPr>
        <p:spPr>
          <a:xfrm>
            <a:off x="1205814" y="1137800"/>
            <a:ext cx="6543600" cy="1719600"/>
          </a:xfrm>
          <a:prstGeom prst="roundRect">
            <a:avLst>
              <a:gd fmla="val 9749"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txBox="1"/>
          <p:nvPr>
            <p:ph idx="4294967295" type="body"/>
          </p:nvPr>
        </p:nvSpPr>
        <p:spPr>
          <a:xfrm>
            <a:off x="1173945" y="1137800"/>
            <a:ext cx="7086000" cy="27711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sz="1400">
                <a:solidFill>
                  <a:schemeClr val="accent3"/>
                </a:solidFill>
              </a:rPr>
              <a:t> &lt;head&gt;</a:t>
            </a:r>
            <a:endParaRPr sz="1400">
              <a:solidFill>
                <a:schemeClr val="accent3"/>
              </a:solidFill>
            </a:endParaRPr>
          </a:p>
          <a:p>
            <a:pPr indent="457200" lvl="0" marL="0">
              <a:lnSpc>
                <a:spcPct val="150000"/>
              </a:lnSpc>
              <a:spcBef>
                <a:spcPts val="0"/>
              </a:spcBef>
              <a:spcAft>
                <a:spcPts val="0"/>
              </a:spcAft>
              <a:buNone/>
            </a:pPr>
            <a:r>
              <a:rPr lang="en" sz="1400">
                <a:solidFill>
                  <a:schemeClr val="accent3"/>
                </a:solidFill>
              </a:rPr>
              <a:t>&lt;link </a:t>
            </a:r>
            <a:r>
              <a:rPr lang="en" sz="1400">
                <a:solidFill>
                  <a:schemeClr val="dk2"/>
                </a:solidFill>
              </a:rPr>
              <a:t>r</a:t>
            </a:r>
            <a:r>
              <a:rPr lang="en" sz="1400">
                <a:solidFill>
                  <a:schemeClr val="dk2"/>
                </a:solidFill>
              </a:rPr>
              <a:t>el=</a:t>
            </a:r>
            <a:r>
              <a:rPr lang="en" sz="1400">
                <a:solidFill>
                  <a:schemeClr val="accent2"/>
                </a:solidFill>
              </a:rPr>
              <a:t>"stylesheet"</a:t>
            </a:r>
            <a:r>
              <a:rPr lang="en" sz="1400">
                <a:solidFill>
                  <a:schemeClr val="dk2"/>
                </a:solidFill>
              </a:rPr>
              <a:t> type=</a:t>
            </a:r>
            <a:r>
              <a:rPr lang="en" sz="1400">
                <a:solidFill>
                  <a:schemeClr val="accent2"/>
                </a:solidFill>
              </a:rPr>
              <a:t>"text/css"</a:t>
            </a:r>
            <a:r>
              <a:rPr lang="en" sz="1400">
                <a:solidFill>
                  <a:schemeClr val="dk2"/>
                </a:solidFill>
              </a:rPr>
              <a:t> href=</a:t>
            </a:r>
            <a:r>
              <a:rPr lang="en" sz="1400">
                <a:solidFill>
                  <a:schemeClr val="accent2"/>
                </a:solidFill>
              </a:rPr>
              <a:t>"../css/style.css"</a:t>
            </a:r>
            <a:r>
              <a:rPr lang="en" sz="1400">
                <a:solidFill>
                  <a:schemeClr val="accent3"/>
                </a:solidFill>
              </a:rPr>
              <a:t> </a:t>
            </a:r>
            <a:r>
              <a:rPr lang="en" sz="1400">
                <a:solidFill>
                  <a:schemeClr val="accent3"/>
                </a:solidFill>
              </a:rPr>
              <a:t>&gt;</a:t>
            </a:r>
            <a:endParaRPr sz="1400">
              <a:solidFill>
                <a:schemeClr val="accent3"/>
              </a:solidFill>
            </a:endParaRPr>
          </a:p>
          <a:p>
            <a:pPr indent="457200" lvl="0" marL="0">
              <a:lnSpc>
                <a:spcPct val="150000"/>
              </a:lnSpc>
              <a:spcBef>
                <a:spcPts val="0"/>
              </a:spcBef>
              <a:spcAft>
                <a:spcPts val="0"/>
              </a:spcAft>
              <a:buNone/>
            </a:pPr>
            <a:r>
              <a:rPr lang="en" sz="1400">
                <a:solidFill>
                  <a:schemeClr val="accent3"/>
                </a:solidFill>
              </a:rPr>
              <a:t>&lt;link</a:t>
            </a:r>
            <a:r>
              <a:rPr lang="en" sz="1400">
                <a:solidFill>
                  <a:srgbClr val="E8BF6A"/>
                </a:solidFill>
              </a:rPr>
              <a:t> </a:t>
            </a:r>
            <a:r>
              <a:rPr lang="en" sz="1400">
                <a:solidFill>
                  <a:schemeClr val="dk2"/>
                </a:solidFill>
              </a:rPr>
              <a:t>rel=</a:t>
            </a:r>
            <a:r>
              <a:rPr lang="en" sz="1400">
                <a:solidFill>
                  <a:srgbClr val="BABABA"/>
                </a:solidFill>
              </a:rPr>
              <a:t> </a:t>
            </a:r>
            <a:r>
              <a:rPr lang="en" sz="1400">
                <a:solidFill>
                  <a:schemeClr val="accent2"/>
                </a:solidFill>
              </a:rPr>
              <a:t>"stylesheet"</a:t>
            </a:r>
            <a:r>
              <a:rPr lang="en" sz="1400">
                <a:solidFill>
                  <a:srgbClr val="A5C261"/>
                </a:solidFill>
              </a:rPr>
              <a:t> </a:t>
            </a:r>
            <a:r>
              <a:rPr lang="en" sz="1400">
                <a:solidFill>
                  <a:schemeClr val="dk2"/>
                </a:solidFill>
              </a:rPr>
              <a:t>href= </a:t>
            </a:r>
            <a:r>
              <a:rPr lang="en" sz="1400">
                <a:solidFill>
                  <a:schemeClr val="accent2"/>
                </a:solidFill>
              </a:rPr>
              <a:t>"{{url_for('static',filename=’../css/style.css') }}" </a:t>
            </a:r>
            <a:r>
              <a:rPr lang="en" sz="1400">
                <a:solidFill>
                  <a:schemeClr val="accent3"/>
                </a:solidFill>
              </a:rPr>
              <a:t>&gt;</a:t>
            </a:r>
            <a:endParaRPr sz="1400">
              <a:solidFill>
                <a:schemeClr val="accent3"/>
              </a:solidFill>
            </a:endParaRPr>
          </a:p>
          <a:p>
            <a:pPr indent="0" lvl="0" marL="0">
              <a:lnSpc>
                <a:spcPct val="150000"/>
              </a:lnSpc>
              <a:spcBef>
                <a:spcPts val="0"/>
              </a:spcBef>
              <a:spcAft>
                <a:spcPts val="0"/>
              </a:spcAft>
              <a:buNone/>
            </a:pPr>
            <a:r>
              <a:rPr lang="en" sz="1400">
                <a:solidFill>
                  <a:schemeClr val="accent3"/>
                </a:solidFill>
              </a:rPr>
              <a:t>&lt;/head&gt;</a:t>
            </a:r>
            <a:endParaRPr sz="1400">
              <a:solidFill>
                <a:schemeClr val="accent3"/>
              </a:solidFill>
            </a:endParaRPr>
          </a:p>
          <a:p>
            <a:pPr indent="0" lvl="0" marL="0" rtl="0">
              <a:spcBef>
                <a:spcPts val="0"/>
              </a:spcBef>
              <a:spcAft>
                <a:spcPts val="1600"/>
              </a:spcAft>
              <a:buNone/>
            </a:pPr>
            <a:r>
              <a:t/>
            </a:r>
            <a:endParaRPr sz="1400">
              <a:solidFill>
                <a:schemeClr val="dk2"/>
              </a:solidFill>
            </a:endParaRPr>
          </a:p>
        </p:txBody>
      </p:sp>
      <p:sp>
        <p:nvSpPr>
          <p:cNvPr id="227" name="Shape 227"/>
          <p:cNvSpPr/>
          <p:nvPr/>
        </p:nvSpPr>
        <p:spPr>
          <a:xfrm>
            <a:off x="1236520" y="3337450"/>
            <a:ext cx="6469800" cy="1719600"/>
          </a:xfrm>
          <a:prstGeom prst="roundRect">
            <a:avLst>
              <a:gd fmla="val 9749"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txBox="1"/>
          <p:nvPr>
            <p:ph idx="4294967295" type="body"/>
          </p:nvPr>
        </p:nvSpPr>
        <p:spPr>
          <a:xfrm>
            <a:off x="1205002" y="3337450"/>
            <a:ext cx="5796000" cy="2771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chemeClr val="accent6"/>
                </a:solidFill>
              </a:rPr>
              <a:t> </a:t>
            </a:r>
            <a:r>
              <a:rPr lang="en" sz="1400">
                <a:solidFill>
                  <a:schemeClr val="accent3"/>
                </a:solidFill>
              </a:rPr>
              <a:t>&lt;head&gt;</a:t>
            </a:r>
            <a:endParaRPr sz="1400">
              <a:solidFill>
                <a:schemeClr val="accent3"/>
              </a:solidFill>
            </a:endParaRPr>
          </a:p>
          <a:p>
            <a:pPr indent="457200" lvl="0" marL="0" rtl="0">
              <a:lnSpc>
                <a:spcPct val="100000"/>
              </a:lnSpc>
              <a:spcBef>
                <a:spcPts val="0"/>
              </a:spcBef>
              <a:spcAft>
                <a:spcPts val="0"/>
              </a:spcAft>
              <a:buNone/>
            </a:pPr>
            <a:r>
              <a:rPr lang="en" sz="1400">
                <a:solidFill>
                  <a:schemeClr val="accent3"/>
                </a:solidFill>
              </a:rPr>
              <a:t>&lt;style&gt;</a:t>
            </a:r>
            <a:endParaRPr sz="1400">
              <a:solidFill>
                <a:schemeClr val="accent3"/>
              </a:solidFill>
            </a:endParaRPr>
          </a:p>
          <a:p>
            <a:pPr indent="457200" lvl="0" marL="457200" rtl="0">
              <a:lnSpc>
                <a:spcPct val="100000"/>
              </a:lnSpc>
              <a:spcBef>
                <a:spcPts val="0"/>
              </a:spcBef>
              <a:spcAft>
                <a:spcPts val="0"/>
              </a:spcAft>
              <a:buNone/>
            </a:pPr>
            <a:r>
              <a:rPr lang="en" sz="1400">
                <a:solidFill>
                  <a:schemeClr val="dk2"/>
                </a:solidFill>
              </a:rPr>
              <a:t>#main-body</a:t>
            </a:r>
            <a:r>
              <a:rPr lang="en" sz="1400">
                <a:solidFill>
                  <a:schemeClr val="accent6"/>
                </a:solidFill>
              </a:rPr>
              <a:t> </a:t>
            </a:r>
            <a:r>
              <a:rPr lang="en" sz="1400">
                <a:solidFill>
                  <a:schemeClr val="dk2"/>
                </a:solidFill>
              </a:rPr>
              <a:t>{ </a:t>
            </a:r>
            <a:endParaRPr sz="1400">
              <a:solidFill>
                <a:schemeClr val="dk2"/>
              </a:solidFill>
            </a:endParaRPr>
          </a:p>
          <a:p>
            <a:pPr indent="457200" lvl="0" marL="914400" rtl="0">
              <a:lnSpc>
                <a:spcPct val="100000"/>
              </a:lnSpc>
              <a:spcBef>
                <a:spcPts val="0"/>
              </a:spcBef>
              <a:spcAft>
                <a:spcPts val="0"/>
              </a:spcAft>
              <a:buNone/>
            </a:pPr>
            <a:r>
              <a:rPr lang="en" sz="1400">
                <a:solidFill>
                  <a:schemeClr val="accent2"/>
                </a:solidFill>
              </a:rPr>
              <a:t>background-color:</a:t>
            </a:r>
            <a:r>
              <a:rPr lang="en" sz="1400">
                <a:solidFill>
                  <a:schemeClr val="accent6"/>
                </a:solidFill>
              </a:rPr>
              <a:t> </a:t>
            </a:r>
            <a:r>
              <a:rPr lang="en" sz="1400">
                <a:solidFill>
                  <a:schemeClr val="dk1"/>
                </a:solidFill>
              </a:rPr>
              <a:t>#455CA8;</a:t>
            </a:r>
            <a:r>
              <a:rPr lang="en" sz="1400">
                <a:solidFill>
                  <a:schemeClr val="accent6"/>
                </a:solidFill>
              </a:rPr>
              <a:t> </a:t>
            </a:r>
            <a:endParaRPr sz="1400">
              <a:solidFill>
                <a:schemeClr val="accent6"/>
              </a:solidFill>
            </a:endParaRPr>
          </a:p>
          <a:p>
            <a:pPr indent="457200" lvl="0" marL="457200" rtl="0">
              <a:lnSpc>
                <a:spcPct val="100000"/>
              </a:lnSpc>
              <a:spcBef>
                <a:spcPts val="0"/>
              </a:spcBef>
              <a:spcAft>
                <a:spcPts val="0"/>
              </a:spcAft>
              <a:buNone/>
            </a:pPr>
            <a:r>
              <a:rPr lang="en" sz="1400">
                <a:solidFill>
                  <a:schemeClr val="dk2"/>
                </a:solidFill>
              </a:rPr>
              <a:t>}</a:t>
            </a:r>
            <a:endParaRPr sz="1400">
              <a:solidFill>
                <a:schemeClr val="dk2"/>
              </a:solidFill>
            </a:endParaRPr>
          </a:p>
          <a:p>
            <a:pPr indent="457200" lvl="0" marL="0" rtl="0">
              <a:lnSpc>
                <a:spcPct val="100000"/>
              </a:lnSpc>
              <a:spcBef>
                <a:spcPts val="0"/>
              </a:spcBef>
              <a:spcAft>
                <a:spcPts val="0"/>
              </a:spcAft>
              <a:buNone/>
            </a:pPr>
            <a:r>
              <a:rPr lang="en" sz="1400">
                <a:solidFill>
                  <a:schemeClr val="accent3"/>
                </a:solidFill>
              </a:rPr>
              <a:t>&lt;/style&gt;</a:t>
            </a:r>
            <a:endParaRPr sz="1400">
              <a:solidFill>
                <a:schemeClr val="accent3"/>
              </a:solidFill>
            </a:endParaRPr>
          </a:p>
          <a:p>
            <a:pPr indent="0" lvl="0" marL="0" rtl="0">
              <a:lnSpc>
                <a:spcPct val="100000"/>
              </a:lnSpc>
              <a:spcBef>
                <a:spcPts val="0"/>
              </a:spcBef>
              <a:spcAft>
                <a:spcPts val="0"/>
              </a:spcAft>
              <a:buNone/>
            </a:pPr>
            <a:r>
              <a:rPr lang="en" sz="1400">
                <a:solidFill>
                  <a:schemeClr val="accent3"/>
                </a:solidFill>
              </a:rPr>
              <a:t>&lt;/head&gt;</a:t>
            </a:r>
            <a:endParaRPr sz="1400">
              <a:solidFill>
                <a:schemeClr val="accent3"/>
              </a:solidFill>
            </a:endParaRPr>
          </a:p>
          <a:p>
            <a:pPr indent="0" lvl="0" marL="0" rtl="0">
              <a:lnSpc>
                <a:spcPct val="100000"/>
              </a:lnSpc>
              <a:spcBef>
                <a:spcPts val="0"/>
              </a:spcBef>
              <a:spcAft>
                <a:spcPts val="1600"/>
              </a:spcAft>
              <a:buNone/>
            </a:pPr>
            <a:r>
              <a:t/>
            </a:r>
            <a:endParaRPr sz="14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p:nvPr/>
        </p:nvSpPr>
        <p:spPr>
          <a:xfrm>
            <a:off x="266700" y="3825250"/>
            <a:ext cx="3733800" cy="777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Cascading- Resources and Additional Reading</a:t>
            </a:r>
            <a:endParaRPr/>
          </a:p>
        </p:txBody>
      </p:sp>
      <p:sp>
        <p:nvSpPr>
          <p:cNvPr id="235" name="Shape 235"/>
          <p:cNvSpPr txBox="1"/>
          <p:nvPr/>
        </p:nvSpPr>
        <p:spPr>
          <a:xfrm>
            <a:off x="236225" y="815350"/>
            <a:ext cx="8826600" cy="270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2"/>
                </a:solidFill>
                <a:latin typeface="Roboto"/>
                <a:ea typeface="Roboto"/>
                <a:cs typeface="Roboto"/>
                <a:sym typeface="Roboto"/>
              </a:rPr>
              <a:t>A Selector’s Priority Depends On:</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latin typeface="Roboto"/>
              <a:ea typeface="Roboto"/>
              <a:cs typeface="Roboto"/>
              <a:sym typeface="Roboto"/>
            </a:endParaRPr>
          </a:p>
          <a:p>
            <a:pPr indent="-342900" lvl="0" marL="457200" rtl="0">
              <a:spcBef>
                <a:spcPts val="0"/>
              </a:spcBef>
              <a:spcAft>
                <a:spcPts val="0"/>
              </a:spcAft>
              <a:buClr>
                <a:schemeClr val="dk2"/>
              </a:buClr>
              <a:buSzPts val="1800"/>
              <a:buFont typeface="Roboto"/>
              <a:buAutoNum type="arabicPeriod"/>
            </a:pPr>
            <a:r>
              <a:rPr b="1" lang="en" sz="1800">
                <a:solidFill>
                  <a:schemeClr val="dk2"/>
                </a:solidFill>
                <a:latin typeface="Roboto"/>
                <a:ea typeface="Roboto"/>
                <a:cs typeface="Roboto"/>
                <a:sym typeface="Roboto"/>
              </a:rPr>
              <a:t>Importance</a:t>
            </a:r>
            <a:endParaRPr b="1" sz="1800">
              <a:solidFill>
                <a:schemeClr val="dk2"/>
              </a:solidFill>
              <a:latin typeface="Roboto"/>
              <a:ea typeface="Roboto"/>
              <a:cs typeface="Roboto"/>
              <a:sym typeface="Roboto"/>
            </a:endParaRPr>
          </a:p>
          <a:p>
            <a:pPr indent="-342900" lvl="1" marL="914400">
              <a:spcBef>
                <a:spcPts val="0"/>
              </a:spcBef>
              <a:spcAft>
                <a:spcPts val="0"/>
              </a:spcAft>
              <a:buClr>
                <a:schemeClr val="dk2"/>
              </a:buClr>
              <a:buSzPts val="1800"/>
              <a:buFont typeface="Roboto"/>
              <a:buAutoNum type="alphaLcPeriod"/>
            </a:pPr>
            <a:r>
              <a:rPr lang="en" sz="1800">
                <a:solidFill>
                  <a:schemeClr val="dk2"/>
                </a:solidFill>
                <a:latin typeface="Roboto"/>
                <a:ea typeface="Roboto"/>
                <a:cs typeface="Roboto"/>
                <a:sym typeface="Roboto"/>
              </a:rPr>
              <a:t>“!important” after a value </a:t>
            </a:r>
            <a:r>
              <a:rPr lang="en" sz="1800">
                <a:solidFill>
                  <a:schemeClr val="dk2"/>
                </a:solidFill>
                <a:latin typeface="Roboto"/>
                <a:ea typeface="Roboto"/>
                <a:cs typeface="Roboto"/>
                <a:sym typeface="Roboto"/>
              </a:rPr>
              <a:t>supersedes</a:t>
            </a:r>
            <a:r>
              <a:rPr lang="en" sz="1800">
                <a:solidFill>
                  <a:schemeClr val="dk2"/>
                </a:solidFill>
                <a:latin typeface="Roboto"/>
                <a:ea typeface="Roboto"/>
                <a:cs typeface="Roboto"/>
                <a:sym typeface="Roboto"/>
              </a:rPr>
              <a:t> everything</a:t>
            </a:r>
            <a:endParaRPr sz="1800">
              <a:solidFill>
                <a:schemeClr val="dk2"/>
              </a:solidFill>
              <a:latin typeface="Roboto"/>
              <a:ea typeface="Roboto"/>
              <a:cs typeface="Roboto"/>
              <a:sym typeface="Roboto"/>
            </a:endParaRPr>
          </a:p>
          <a:p>
            <a:pPr indent="-342900" lvl="0" marL="457200" rtl="0">
              <a:spcBef>
                <a:spcPts val="0"/>
              </a:spcBef>
              <a:spcAft>
                <a:spcPts val="0"/>
              </a:spcAft>
              <a:buClr>
                <a:schemeClr val="dk2"/>
              </a:buClr>
              <a:buSzPts val="1800"/>
              <a:buFont typeface="Roboto"/>
              <a:buAutoNum type="arabicPeriod"/>
            </a:pPr>
            <a:r>
              <a:rPr b="1" lang="en" sz="1800">
                <a:solidFill>
                  <a:schemeClr val="dk2"/>
                </a:solidFill>
                <a:latin typeface="Roboto"/>
                <a:ea typeface="Roboto"/>
                <a:cs typeface="Roboto"/>
                <a:sym typeface="Roboto"/>
              </a:rPr>
              <a:t>Specificity</a:t>
            </a:r>
            <a:endParaRPr b="1" sz="1800">
              <a:solidFill>
                <a:schemeClr val="dk2"/>
              </a:solidFill>
              <a:latin typeface="Roboto"/>
              <a:ea typeface="Roboto"/>
              <a:cs typeface="Roboto"/>
              <a:sym typeface="Roboto"/>
            </a:endParaRPr>
          </a:p>
          <a:p>
            <a:pPr indent="-342900" lvl="1" marL="914400">
              <a:spcBef>
                <a:spcPts val="0"/>
              </a:spcBef>
              <a:spcAft>
                <a:spcPts val="0"/>
              </a:spcAft>
              <a:buClr>
                <a:schemeClr val="dk2"/>
              </a:buClr>
              <a:buSzPts val="1800"/>
              <a:buFont typeface="Roboto"/>
              <a:buAutoNum type="alphaLcPeriod"/>
            </a:pPr>
            <a:r>
              <a:rPr lang="en" sz="1800">
                <a:solidFill>
                  <a:schemeClr val="dk2"/>
                </a:solidFill>
                <a:latin typeface="Roboto"/>
                <a:ea typeface="Roboto"/>
                <a:cs typeface="Roboto"/>
                <a:sym typeface="Roboto"/>
              </a:rPr>
              <a:t>Element selectors &lt; Class selectors &lt; ID Selectors</a:t>
            </a:r>
            <a:endParaRPr sz="1800">
              <a:solidFill>
                <a:schemeClr val="dk2"/>
              </a:solidFill>
              <a:latin typeface="Roboto"/>
              <a:ea typeface="Roboto"/>
              <a:cs typeface="Roboto"/>
              <a:sym typeface="Roboto"/>
            </a:endParaRPr>
          </a:p>
          <a:p>
            <a:pPr indent="-342900" lvl="0" marL="457200" rtl="0">
              <a:spcBef>
                <a:spcPts val="0"/>
              </a:spcBef>
              <a:spcAft>
                <a:spcPts val="0"/>
              </a:spcAft>
              <a:buClr>
                <a:schemeClr val="dk2"/>
              </a:buClr>
              <a:buSzPts val="1800"/>
              <a:buFont typeface="Roboto"/>
              <a:buAutoNum type="arabicPeriod"/>
            </a:pPr>
            <a:r>
              <a:rPr b="1" lang="en" sz="1800">
                <a:solidFill>
                  <a:schemeClr val="dk2"/>
                </a:solidFill>
                <a:latin typeface="Roboto"/>
                <a:ea typeface="Roboto"/>
                <a:cs typeface="Roboto"/>
                <a:sym typeface="Roboto"/>
              </a:rPr>
              <a:t>Source order</a:t>
            </a:r>
            <a:endParaRPr b="1" sz="1800">
              <a:solidFill>
                <a:schemeClr val="dk2"/>
              </a:solidFill>
              <a:latin typeface="Roboto"/>
              <a:ea typeface="Roboto"/>
              <a:cs typeface="Roboto"/>
              <a:sym typeface="Roboto"/>
            </a:endParaRPr>
          </a:p>
          <a:p>
            <a:pPr indent="-342900" lvl="1" marL="914400">
              <a:spcBef>
                <a:spcPts val="0"/>
              </a:spcBef>
              <a:spcAft>
                <a:spcPts val="0"/>
              </a:spcAft>
              <a:buClr>
                <a:schemeClr val="dk2"/>
              </a:buClr>
              <a:buSzPts val="1800"/>
              <a:buFont typeface="Roboto"/>
              <a:buAutoNum type="alphaLcPeriod"/>
            </a:pPr>
            <a:r>
              <a:rPr lang="en" sz="1800">
                <a:solidFill>
                  <a:schemeClr val="dk2"/>
                </a:solidFill>
                <a:latin typeface="Roboto"/>
                <a:ea typeface="Roboto"/>
                <a:cs typeface="Roboto"/>
                <a:sym typeface="Roboto"/>
              </a:rPr>
              <a:t>if multiple competing selectors have the same importance and specificity, later rules will win over earlier rules</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latin typeface="Roboto"/>
              <a:ea typeface="Roboto"/>
              <a:cs typeface="Roboto"/>
              <a:sym typeface="Roboto"/>
            </a:endParaRPr>
          </a:p>
          <a:p>
            <a:pPr indent="0" lvl="0" marL="0">
              <a:spcBef>
                <a:spcPts val="0"/>
              </a:spcBef>
              <a:spcAft>
                <a:spcPts val="0"/>
              </a:spcAft>
              <a:buNone/>
            </a:pPr>
            <a:r>
              <a:t/>
            </a:r>
            <a:endParaRPr sz="1800">
              <a:latin typeface="Roboto"/>
              <a:ea typeface="Roboto"/>
              <a:cs typeface="Roboto"/>
              <a:sym typeface="Roboto"/>
            </a:endParaRPr>
          </a:p>
          <a:p>
            <a:pPr indent="0" lvl="0" marL="0">
              <a:spcBef>
                <a:spcPts val="0"/>
              </a:spcBef>
              <a:spcAft>
                <a:spcPts val="0"/>
              </a:spcAft>
              <a:buNone/>
            </a:pPr>
            <a:r>
              <a:t/>
            </a:r>
            <a:endParaRPr sz="1800">
              <a:latin typeface="Roboto"/>
              <a:ea typeface="Roboto"/>
              <a:cs typeface="Roboto"/>
              <a:sym typeface="Roboto"/>
            </a:endParaRPr>
          </a:p>
        </p:txBody>
      </p:sp>
      <p:sp>
        <p:nvSpPr>
          <p:cNvPr id="236" name="Shape 236"/>
          <p:cNvSpPr txBox="1"/>
          <p:nvPr/>
        </p:nvSpPr>
        <p:spPr>
          <a:xfrm>
            <a:off x="243850" y="3840475"/>
            <a:ext cx="3680400" cy="777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u="sng">
                <a:solidFill>
                  <a:schemeClr val="accent5"/>
                </a:solidFill>
                <a:latin typeface="Roboto"/>
                <a:ea typeface="Roboto"/>
                <a:cs typeface="Roboto"/>
                <a:sym typeface="Roboto"/>
                <a:hlinkClick r:id="rId3"/>
              </a:rPr>
              <a:t>Click for More Information on CSS Cascade and Inheritance</a:t>
            </a:r>
            <a:endParaRPr sz="1800">
              <a:latin typeface="Roboto"/>
              <a:ea typeface="Roboto"/>
              <a:cs typeface="Roboto"/>
              <a:sym typeface="Roboto"/>
            </a:endParaRPr>
          </a:p>
          <a:p>
            <a:pPr indent="0" lvl="0" mar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40" name="Shape 240"/>
        <p:cNvGrpSpPr/>
        <p:nvPr/>
      </p:nvGrpSpPr>
      <p:grpSpPr>
        <a:xfrm>
          <a:off x="0" y="0"/>
          <a:ext cx="0" cy="0"/>
          <a:chOff x="0" y="0"/>
          <a:chExt cx="0" cy="0"/>
        </a:xfrm>
      </p:grpSpPr>
      <p:sp>
        <p:nvSpPr>
          <p:cNvPr id="241" name="Shape 241"/>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solidFill>
                  <a:schemeClr val="accent1"/>
                </a:solidFill>
              </a:rPr>
              <a:t>Site Generation with Flask</a:t>
            </a:r>
            <a:endParaRPr>
              <a:solidFill>
                <a:schemeClr val="accent1"/>
              </a:solidFill>
            </a:endParaRPr>
          </a:p>
        </p:txBody>
      </p:sp>
      <p:pic>
        <p:nvPicPr>
          <p:cNvPr id="242" name="Shape 242"/>
          <p:cNvPicPr preferRelativeResize="0"/>
          <p:nvPr/>
        </p:nvPicPr>
        <p:blipFill>
          <a:blip r:embed="rId3">
            <a:alphaModFix/>
          </a:blip>
          <a:stretch>
            <a:fillRect/>
          </a:stretch>
        </p:blipFill>
        <p:spPr>
          <a:xfrm rot="-1721808">
            <a:off x="5886750" y="2045126"/>
            <a:ext cx="2121848" cy="2790147"/>
          </a:xfrm>
          <a:prstGeom prst="rect">
            <a:avLst/>
          </a:prstGeom>
          <a:noFill/>
          <a:ln>
            <a:noFill/>
          </a:ln>
        </p:spPr>
      </p:pic>
      <p:pic>
        <p:nvPicPr>
          <p:cNvPr id="243" name="Shape 243"/>
          <p:cNvPicPr preferRelativeResize="0"/>
          <p:nvPr/>
        </p:nvPicPr>
        <p:blipFill>
          <a:blip r:embed="rId4">
            <a:alphaModFix/>
          </a:blip>
          <a:stretch>
            <a:fillRect/>
          </a:stretch>
        </p:blipFill>
        <p:spPr>
          <a:xfrm>
            <a:off x="6084575" y="289550"/>
            <a:ext cx="2522225" cy="2522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Shape 248"/>
          <p:cNvPicPr preferRelativeResize="0"/>
          <p:nvPr/>
        </p:nvPicPr>
        <p:blipFill>
          <a:blip r:embed="rId3">
            <a:alphaModFix/>
          </a:blip>
          <a:stretch>
            <a:fillRect/>
          </a:stretch>
        </p:blipFill>
        <p:spPr>
          <a:xfrm>
            <a:off x="-259075" y="-1143000"/>
            <a:ext cx="4594850" cy="4594850"/>
          </a:xfrm>
          <a:prstGeom prst="rect">
            <a:avLst/>
          </a:prstGeom>
          <a:noFill/>
          <a:ln>
            <a:noFill/>
          </a:ln>
        </p:spPr>
      </p:pic>
      <p:sp>
        <p:nvSpPr>
          <p:cNvPr id="249" name="Shape 249"/>
          <p:cNvSpPr txBox="1"/>
          <p:nvPr>
            <p:ph idx="1" type="body"/>
          </p:nvPr>
        </p:nvSpPr>
        <p:spPr>
          <a:xfrm>
            <a:off x="460950" y="22365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a:solidFill>
                  <a:schemeClr val="dk2"/>
                </a:solidFill>
              </a:rPr>
              <a:t>Bare-bones web framework that leaves creative decisions up to the developer</a:t>
            </a:r>
            <a:endParaRPr>
              <a:solidFill>
                <a:schemeClr val="dk2"/>
              </a:solidFill>
            </a:endParaRPr>
          </a:p>
          <a:p>
            <a:pPr indent="-342900" lvl="0" marL="457200" rtl="0">
              <a:spcBef>
                <a:spcPts val="0"/>
              </a:spcBef>
              <a:spcAft>
                <a:spcPts val="0"/>
              </a:spcAft>
              <a:buClr>
                <a:schemeClr val="dk2"/>
              </a:buClr>
              <a:buSzPts val="1800"/>
              <a:buChar char="●"/>
            </a:pPr>
            <a:r>
              <a:rPr lang="en">
                <a:solidFill>
                  <a:schemeClr val="dk2"/>
                </a:solidFill>
              </a:rPr>
              <a:t>Simple, flexible, and adaptable</a:t>
            </a:r>
            <a:endParaRPr>
              <a:solidFill>
                <a:schemeClr val="dk2"/>
              </a:solidFill>
            </a:endParaRPr>
          </a:p>
          <a:p>
            <a:pPr indent="-342900" lvl="0" marL="457200">
              <a:spcBef>
                <a:spcPts val="0"/>
              </a:spcBef>
              <a:spcAft>
                <a:spcPts val="0"/>
              </a:spcAft>
              <a:buClr>
                <a:schemeClr val="dk2"/>
              </a:buClr>
              <a:buSzPts val="1800"/>
              <a:buChar char="●"/>
            </a:pPr>
            <a:r>
              <a:rPr lang="en">
                <a:solidFill>
                  <a:schemeClr val="dk2"/>
                </a:solidFill>
              </a:rPr>
              <a:t>Alternatives: Django, Cherrypy</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p:nvPr/>
        </p:nvSpPr>
        <p:spPr>
          <a:xfrm>
            <a:off x="1847575" y="4511225"/>
            <a:ext cx="4991100" cy="5106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2697475" y="1188725"/>
            <a:ext cx="2933700" cy="3200400"/>
          </a:xfrm>
          <a:prstGeom prst="roundRect">
            <a:avLst>
              <a:gd fmla="val 5679"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2830850" y="1105025"/>
            <a:ext cx="2891400" cy="32385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1966500" y="4427225"/>
            <a:ext cx="4991100" cy="5106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Flask Local Server Setup &amp; Simple “Hello World”</a:t>
            </a:r>
            <a:endParaRPr/>
          </a:p>
        </p:txBody>
      </p:sp>
      <p:sp>
        <p:nvSpPr>
          <p:cNvPr id="259" name="Shape 259"/>
          <p:cNvSpPr txBox="1"/>
          <p:nvPr/>
        </p:nvSpPr>
        <p:spPr>
          <a:xfrm>
            <a:off x="1966500" y="4511225"/>
            <a:ext cx="5090100" cy="39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latin typeface="Roboto"/>
                <a:ea typeface="Roboto"/>
                <a:cs typeface="Roboto"/>
                <a:sym typeface="Roboto"/>
              </a:rPr>
              <a:t>&gt;&gt;&gt; Running on</a:t>
            </a:r>
            <a:r>
              <a:rPr lang="en">
                <a:latin typeface="Roboto"/>
                <a:ea typeface="Roboto"/>
                <a:cs typeface="Roboto"/>
                <a:sym typeface="Roboto"/>
              </a:rPr>
              <a:t> </a:t>
            </a:r>
            <a:r>
              <a:rPr lang="en">
                <a:solidFill>
                  <a:schemeClr val="accent3"/>
                </a:solidFill>
                <a:latin typeface="Roboto"/>
                <a:ea typeface="Roboto"/>
                <a:cs typeface="Roboto"/>
                <a:sym typeface="Roboto"/>
              </a:rPr>
              <a:t>http://</a:t>
            </a:r>
            <a:r>
              <a:rPr lang="en">
                <a:solidFill>
                  <a:schemeClr val="accent2"/>
                </a:solidFill>
                <a:latin typeface="Roboto"/>
                <a:ea typeface="Roboto"/>
                <a:cs typeface="Roboto"/>
                <a:sym typeface="Roboto"/>
              </a:rPr>
              <a:t>127.0.0.1:5000/</a:t>
            </a:r>
            <a:r>
              <a:rPr lang="en">
                <a:solidFill>
                  <a:schemeClr val="dk2"/>
                </a:solidFill>
                <a:latin typeface="Roboto"/>
                <a:ea typeface="Roboto"/>
                <a:cs typeface="Roboto"/>
                <a:sym typeface="Roboto"/>
              </a:rPr>
              <a:t> (Press CTRL+C to quit)</a:t>
            </a:r>
            <a:endParaRPr>
              <a:solidFill>
                <a:schemeClr val="dk2"/>
              </a:solidFill>
              <a:latin typeface="Roboto"/>
              <a:ea typeface="Roboto"/>
              <a:cs typeface="Roboto"/>
              <a:sym typeface="Roboto"/>
            </a:endParaRPr>
          </a:p>
        </p:txBody>
      </p:sp>
      <p:sp>
        <p:nvSpPr>
          <p:cNvPr id="260" name="Shape 260"/>
          <p:cNvSpPr txBox="1"/>
          <p:nvPr/>
        </p:nvSpPr>
        <p:spPr>
          <a:xfrm>
            <a:off x="129525" y="930700"/>
            <a:ext cx="2758500" cy="3960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Create “runflask.py”</a:t>
            </a:r>
            <a:endParaRPr b="1">
              <a:solidFill>
                <a:schemeClr val="dk2"/>
              </a:solidFill>
              <a:latin typeface="Roboto"/>
              <a:ea typeface="Roboto"/>
              <a:cs typeface="Roboto"/>
              <a:sym typeface="Roboto"/>
            </a:endParaRPr>
          </a:p>
          <a:p>
            <a:pPr indent="0" lvl="0" marL="0">
              <a:spcBef>
                <a:spcPts val="0"/>
              </a:spcBef>
              <a:spcAft>
                <a:spcPts val="0"/>
              </a:spcAft>
              <a:buNone/>
            </a:pPr>
            <a:r>
              <a:t/>
            </a:r>
            <a:endParaRPr>
              <a:solidFill>
                <a:schemeClr val="dk2"/>
              </a:solidFill>
              <a:latin typeface="Roboto"/>
              <a:ea typeface="Roboto"/>
              <a:cs typeface="Roboto"/>
              <a:sym typeface="Roboto"/>
            </a:endParaRPr>
          </a:p>
          <a:p>
            <a:pPr indent="0" lvl="0" marL="0">
              <a:spcBef>
                <a:spcPts val="0"/>
              </a:spcBef>
              <a:spcAft>
                <a:spcPts val="0"/>
              </a:spcAft>
              <a:buNone/>
            </a:pPr>
            <a:r>
              <a:t/>
            </a:r>
            <a:endParaRPr>
              <a:solidFill>
                <a:schemeClr val="dk2"/>
              </a:solidFill>
              <a:latin typeface="Roboto"/>
              <a:ea typeface="Roboto"/>
              <a:cs typeface="Roboto"/>
              <a:sym typeface="Roboto"/>
            </a:endParaRPr>
          </a:p>
        </p:txBody>
      </p:sp>
      <p:sp>
        <p:nvSpPr>
          <p:cNvPr id="261" name="Shape 261"/>
          <p:cNvSpPr txBox="1"/>
          <p:nvPr/>
        </p:nvSpPr>
        <p:spPr>
          <a:xfrm>
            <a:off x="2884163" y="1104900"/>
            <a:ext cx="3429000" cy="316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accent3"/>
                </a:solidFill>
                <a:latin typeface="Roboto"/>
                <a:ea typeface="Roboto"/>
                <a:cs typeface="Roboto"/>
                <a:sym typeface="Roboto"/>
              </a:rPr>
              <a:t>from</a:t>
            </a:r>
            <a:r>
              <a:rPr lang="en" sz="1800">
                <a:solidFill>
                  <a:schemeClr val="dk2"/>
                </a:solidFill>
                <a:latin typeface="Roboto"/>
                <a:ea typeface="Roboto"/>
                <a:cs typeface="Roboto"/>
                <a:sym typeface="Roboto"/>
              </a:rPr>
              <a:t> flask </a:t>
            </a:r>
            <a:r>
              <a:rPr lang="en" sz="1800">
                <a:solidFill>
                  <a:schemeClr val="accent3"/>
                </a:solidFill>
                <a:latin typeface="Roboto"/>
                <a:ea typeface="Roboto"/>
                <a:cs typeface="Roboto"/>
                <a:sym typeface="Roboto"/>
              </a:rPr>
              <a:t>import</a:t>
            </a:r>
            <a:r>
              <a:rPr lang="en" sz="1800">
                <a:solidFill>
                  <a:schemeClr val="dk2"/>
                </a:solidFill>
                <a:latin typeface="Roboto"/>
                <a:ea typeface="Roboto"/>
                <a:cs typeface="Roboto"/>
                <a:sym typeface="Roboto"/>
              </a:rPr>
              <a:t> Flask</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app = Flask(__name__)</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"/index"</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def</a:t>
            </a:r>
            <a:r>
              <a:rPr lang="en" sz="1800">
                <a:solidFill>
                  <a:schemeClr val="dk2"/>
                </a:solidFill>
                <a:latin typeface="Roboto"/>
                <a:ea typeface="Roboto"/>
                <a:cs typeface="Roboto"/>
                <a:sym typeface="Roboto"/>
              </a:rPr>
              <a:t> </a:t>
            </a:r>
            <a:r>
              <a:rPr b="1" lang="en" sz="1800">
                <a:solidFill>
                  <a:schemeClr val="dk2"/>
                </a:solidFill>
                <a:latin typeface="Roboto"/>
                <a:ea typeface="Roboto"/>
                <a:cs typeface="Roboto"/>
                <a:sym typeface="Roboto"/>
              </a:rPr>
              <a:t>hello</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a:t>
            </a:r>
            <a:r>
              <a:rPr lang="en" sz="1800">
                <a:solidFill>
                  <a:schemeClr val="accent3"/>
                </a:solidFill>
                <a:latin typeface="Roboto"/>
                <a:ea typeface="Roboto"/>
                <a:cs typeface="Roboto"/>
                <a:sym typeface="Roboto"/>
              </a:rPr>
              <a:t>return</a:t>
            </a:r>
            <a:r>
              <a:rPr lang="en" sz="1800">
                <a:solidFill>
                  <a:schemeClr val="dk2"/>
                </a:solidFill>
                <a:latin typeface="Roboto"/>
                <a:ea typeface="Roboto"/>
                <a:cs typeface="Roboto"/>
                <a:sym typeface="Roboto"/>
              </a:rPr>
              <a:t> </a:t>
            </a:r>
            <a:r>
              <a:rPr lang="en" sz="1800">
                <a:solidFill>
                  <a:schemeClr val="dk1"/>
                </a:solidFill>
                <a:latin typeface="Roboto"/>
                <a:ea typeface="Roboto"/>
                <a:cs typeface="Roboto"/>
                <a:sym typeface="Roboto"/>
              </a:rPr>
              <a:t>"Hello, World!"</a:t>
            </a:r>
            <a:endParaRPr sz="1800">
              <a:solidFill>
                <a:schemeClr val="dk1"/>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if</a:t>
            </a:r>
            <a:r>
              <a:rPr lang="en" sz="1800">
                <a:solidFill>
                  <a:schemeClr val="dk2"/>
                </a:solidFill>
                <a:latin typeface="Roboto"/>
                <a:ea typeface="Roboto"/>
                <a:cs typeface="Roboto"/>
                <a:sym typeface="Roboto"/>
              </a:rPr>
              <a:t> __name__ ==</a:t>
            </a:r>
            <a:r>
              <a:rPr lang="en" sz="1800">
                <a:solidFill>
                  <a:schemeClr val="accent2"/>
                </a:solidFill>
                <a:latin typeface="Roboto"/>
                <a:ea typeface="Roboto"/>
                <a:cs typeface="Roboto"/>
                <a:sym typeface="Roboto"/>
              </a:rPr>
              <a:t> </a:t>
            </a:r>
            <a:r>
              <a:rPr lang="en" sz="1800">
                <a:solidFill>
                  <a:schemeClr val="dk1"/>
                </a:solidFill>
                <a:latin typeface="Roboto"/>
                <a:ea typeface="Roboto"/>
                <a:cs typeface="Roboto"/>
                <a:sym typeface="Roboto"/>
              </a:rPr>
              <a:t>"__main__"</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app.run(</a:t>
            </a:r>
            <a:r>
              <a:rPr lang="en" sz="1800">
                <a:solidFill>
                  <a:schemeClr val="accent2"/>
                </a:solidFill>
                <a:latin typeface="Roboto"/>
                <a:ea typeface="Roboto"/>
                <a:cs typeface="Roboto"/>
                <a:sym typeface="Roboto"/>
              </a:rPr>
              <a:t>debug</a:t>
            </a:r>
            <a:r>
              <a:rPr lang="en" sz="1800">
                <a:solidFill>
                  <a:schemeClr val="dk2"/>
                </a:solidFill>
                <a:latin typeface="Roboto"/>
                <a:ea typeface="Roboto"/>
                <a:cs typeface="Roboto"/>
                <a:sym typeface="Roboto"/>
              </a:rPr>
              <a:t>=</a:t>
            </a:r>
            <a:r>
              <a:rPr lang="en" sz="1800">
                <a:solidFill>
                  <a:schemeClr val="accent3"/>
                </a:solidFill>
                <a:latin typeface="Roboto"/>
                <a:ea typeface="Roboto"/>
                <a:cs typeface="Roboto"/>
                <a:sym typeface="Roboto"/>
              </a:rPr>
              <a:t>True</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1403550" y="815322"/>
            <a:ext cx="5490600" cy="43185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Templates</a:t>
            </a:r>
            <a:endParaRPr/>
          </a:p>
        </p:txBody>
      </p:sp>
      <p:sp>
        <p:nvSpPr>
          <p:cNvPr id="268" name="Shape 268"/>
          <p:cNvSpPr/>
          <p:nvPr/>
        </p:nvSpPr>
        <p:spPr>
          <a:xfrm>
            <a:off x="1560169" y="708975"/>
            <a:ext cx="5602500" cy="43185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txBox="1"/>
          <p:nvPr/>
        </p:nvSpPr>
        <p:spPr>
          <a:xfrm>
            <a:off x="1791920" y="708975"/>
            <a:ext cx="5370900" cy="446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accent3"/>
                </a:solidFill>
                <a:latin typeface="Roboto"/>
                <a:ea typeface="Roboto"/>
                <a:cs typeface="Roboto"/>
                <a:sym typeface="Roboto"/>
              </a:rPr>
              <a:t>from </a:t>
            </a:r>
            <a:r>
              <a:rPr lang="en">
                <a:solidFill>
                  <a:schemeClr val="dk2"/>
                </a:solidFill>
                <a:latin typeface="Roboto"/>
                <a:ea typeface="Roboto"/>
                <a:cs typeface="Roboto"/>
                <a:sym typeface="Roboto"/>
              </a:rPr>
              <a:t>flask</a:t>
            </a:r>
            <a:r>
              <a:rPr lang="en">
                <a:solidFill>
                  <a:schemeClr val="accent3"/>
                </a:solidFill>
                <a:latin typeface="Roboto"/>
                <a:ea typeface="Roboto"/>
                <a:cs typeface="Roboto"/>
                <a:sym typeface="Roboto"/>
              </a:rPr>
              <a:t> import </a:t>
            </a:r>
            <a:r>
              <a:rPr lang="en">
                <a:solidFill>
                  <a:schemeClr val="dk2"/>
                </a:solidFill>
                <a:latin typeface="Roboto"/>
                <a:ea typeface="Roboto"/>
                <a:cs typeface="Roboto"/>
                <a:sym typeface="Roboto"/>
              </a:rPr>
              <a:t>Flask, render_template, redirect, request, url_for</a:t>
            </a:r>
            <a:endParaRPr>
              <a:solidFill>
                <a:schemeClr val="dk2"/>
              </a:solidFill>
              <a:latin typeface="Roboto"/>
              <a:ea typeface="Roboto"/>
              <a:cs typeface="Roboto"/>
              <a:sym typeface="Roboto"/>
            </a:endParaRPr>
          </a:p>
          <a:p>
            <a:pPr indent="0" lvl="0" marL="0" rtl="0">
              <a:spcBef>
                <a:spcPts val="0"/>
              </a:spcBef>
              <a:spcAft>
                <a:spcPts val="0"/>
              </a:spcAft>
              <a:buNone/>
            </a:pPr>
            <a:r>
              <a:t/>
            </a:r>
            <a:endParaRPr>
              <a:solidFill>
                <a:schemeClr val="accent3"/>
              </a:solidFill>
              <a:latin typeface="Roboto"/>
              <a:ea typeface="Roboto"/>
              <a:cs typeface="Roboto"/>
              <a:sym typeface="Roboto"/>
            </a:endParaRPr>
          </a:p>
          <a:p>
            <a:pPr indent="0" lvl="0" marL="0" rtl="0">
              <a:spcBef>
                <a:spcPts val="0"/>
              </a:spcBef>
              <a:spcAft>
                <a:spcPts val="0"/>
              </a:spcAft>
              <a:buNone/>
            </a:pPr>
            <a:r>
              <a:rPr lang="en">
                <a:solidFill>
                  <a:schemeClr val="dk2"/>
                </a:solidFill>
                <a:latin typeface="Roboto"/>
                <a:ea typeface="Roboto"/>
                <a:cs typeface="Roboto"/>
                <a:sym typeface="Roboto"/>
              </a:rPr>
              <a:t>app = Flask(__name__)</a:t>
            </a:r>
            <a:endParaRPr>
              <a:solidFill>
                <a:schemeClr val="dk2"/>
              </a:solidFill>
              <a:latin typeface="Roboto"/>
              <a:ea typeface="Roboto"/>
              <a:cs typeface="Roboto"/>
              <a:sym typeface="Roboto"/>
            </a:endParaRPr>
          </a:p>
          <a:p>
            <a:pPr indent="0" lvl="0" marL="0" rtl="0">
              <a:spcBef>
                <a:spcPts val="0"/>
              </a:spcBef>
              <a:spcAft>
                <a:spcPts val="0"/>
              </a:spcAft>
              <a:buNone/>
            </a:pPr>
            <a:r>
              <a:rPr lang="en">
                <a:solidFill>
                  <a:schemeClr val="dk2"/>
                </a:solidFill>
                <a:latin typeface="Roboto"/>
                <a:ea typeface="Roboto"/>
                <a:cs typeface="Roboto"/>
                <a:sym typeface="Roboto"/>
              </a:rPr>
              <a:t>@</a:t>
            </a:r>
            <a:r>
              <a:rPr lang="en">
                <a:solidFill>
                  <a:schemeClr val="accent6"/>
                </a:solidFill>
                <a:latin typeface="Roboto"/>
                <a:ea typeface="Roboto"/>
                <a:cs typeface="Roboto"/>
                <a:sym typeface="Roboto"/>
              </a:rPr>
              <a:t>app.route</a:t>
            </a:r>
            <a:r>
              <a:rPr lang="en">
                <a:solidFill>
                  <a:schemeClr val="dk2"/>
                </a:solidFill>
                <a:latin typeface="Roboto"/>
                <a:ea typeface="Roboto"/>
                <a:cs typeface="Roboto"/>
                <a:sym typeface="Roboto"/>
              </a:rPr>
              <a:t>(</a:t>
            </a:r>
            <a:r>
              <a:rPr lang="en">
                <a:solidFill>
                  <a:schemeClr val="dk1"/>
                </a:solidFill>
                <a:latin typeface="Roboto"/>
                <a:ea typeface="Roboto"/>
                <a:cs typeface="Roboto"/>
                <a:sym typeface="Roboto"/>
              </a:rPr>
              <a:t>"/"</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0" lvl="0" marL="0">
              <a:spcBef>
                <a:spcPts val="0"/>
              </a:spcBef>
              <a:spcAft>
                <a:spcPts val="0"/>
              </a:spcAft>
              <a:buNone/>
            </a:pPr>
            <a:r>
              <a:rPr lang="en">
                <a:solidFill>
                  <a:schemeClr val="dk2"/>
                </a:solidFill>
                <a:latin typeface="Roboto"/>
                <a:ea typeface="Roboto"/>
                <a:cs typeface="Roboto"/>
                <a:sym typeface="Roboto"/>
              </a:rPr>
              <a:t>@</a:t>
            </a:r>
            <a:r>
              <a:rPr lang="en">
                <a:solidFill>
                  <a:schemeClr val="accent6"/>
                </a:solidFill>
                <a:latin typeface="Roboto"/>
                <a:ea typeface="Roboto"/>
                <a:cs typeface="Roboto"/>
                <a:sym typeface="Roboto"/>
              </a:rPr>
              <a:t>app.route</a:t>
            </a:r>
            <a:r>
              <a:rPr lang="en">
                <a:solidFill>
                  <a:schemeClr val="dk2"/>
                </a:solidFill>
                <a:latin typeface="Roboto"/>
                <a:ea typeface="Roboto"/>
                <a:cs typeface="Roboto"/>
                <a:sym typeface="Roboto"/>
              </a:rPr>
              <a:t>(</a:t>
            </a:r>
            <a:r>
              <a:rPr lang="en">
                <a:solidFill>
                  <a:schemeClr val="dk1"/>
                </a:solidFill>
                <a:latin typeface="Roboto"/>
                <a:ea typeface="Roboto"/>
                <a:cs typeface="Roboto"/>
                <a:sym typeface="Roboto"/>
              </a:rPr>
              <a:t>"/index"</a:t>
            </a:r>
            <a:r>
              <a:rPr lang="en">
                <a:solidFill>
                  <a:schemeClr val="dk2"/>
                </a:solidFill>
                <a:latin typeface="Roboto"/>
                <a:ea typeface="Roboto"/>
                <a:cs typeface="Roboto"/>
                <a:sym typeface="Roboto"/>
              </a:rPr>
              <a:t>)</a:t>
            </a:r>
            <a:endParaRPr>
              <a:solidFill>
                <a:schemeClr val="accent3"/>
              </a:solidFill>
              <a:latin typeface="Roboto"/>
              <a:ea typeface="Roboto"/>
              <a:cs typeface="Roboto"/>
              <a:sym typeface="Roboto"/>
            </a:endParaRPr>
          </a:p>
          <a:p>
            <a:pPr indent="0" lvl="0" marL="0" rtl="0">
              <a:spcBef>
                <a:spcPts val="0"/>
              </a:spcBef>
              <a:spcAft>
                <a:spcPts val="0"/>
              </a:spcAft>
              <a:buNone/>
            </a:pPr>
            <a:r>
              <a:rPr lang="en">
                <a:solidFill>
                  <a:schemeClr val="accent3"/>
                </a:solidFill>
                <a:latin typeface="Roboto"/>
                <a:ea typeface="Roboto"/>
                <a:cs typeface="Roboto"/>
                <a:sym typeface="Roboto"/>
              </a:rPr>
              <a:t>def</a:t>
            </a:r>
            <a:r>
              <a:rPr lang="en">
                <a:solidFill>
                  <a:schemeClr val="dk2"/>
                </a:solidFill>
                <a:latin typeface="Roboto"/>
                <a:ea typeface="Roboto"/>
                <a:cs typeface="Roboto"/>
                <a:sym typeface="Roboto"/>
              </a:rPr>
              <a:t> </a:t>
            </a:r>
            <a:r>
              <a:rPr b="1" lang="en">
                <a:solidFill>
                  <a:schemeClr val="dk2"/>
                </a:solidFill>
                <a:latin typeface="Roboto"/>
                <a:ea typeface="Roboto"/>
                <a:cs typeface="Roboto"/>
                <a:sym typeface="Roboto"/>
              </a:rPr>
              <a:t>hello_world</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0" lvl="0" marL="0">
              <a:spcBef>
                <a:spcPts val="0"/>
              </a:spcBef>
              <a:spcAft>
                <a:spcPts val="0"/>
              </a:spcAft>
              <a:buNone/>
            </a:pPr>
            <a:r>
              <a:rPr lang="en">
                <a:solidFill>
                  <a:schemeClr val="dk2"/>
                </a:solidFill>
                <a:latin typeface="Roboto"/>
                <a:ea typeface="Roboto"/>
                <a:cs typeface="Roboto"/>
                <a:sym typeface="Roboto"/>
              </a:rPr>
              <a:t>  </a:t>
            </a:r>
            <a:r>
              <a:rPr lang="en">
                <a:solidFill>
                  <a:schemeClr val="accent3"/>
                </a:solidFill>
                <a:latin typeface="Roboto"/>
                <a:ea typeface="Roboto"/>
                <a:cs typeface="Roboto"/>
                <a:sym typeface="Roboto"/>
              </a:rPr>
              <a:t>return</a:t>
            </a:r>
            <a:r>
              <a:rPr lang="en">
                <a:solidFill>
                  <a:schemeClr val="dk2"/>
                </a:solidFill>
                <a:latin typeface="Roboto"/>
                <a:ea typeface="Roboto"/>
                <a:cs typeface="Roboto"/>
                <a:sym typeface="Roboto"/>
              </a:rPr>
              <a:t> </a:t>
            </a:r>
            <a:r>
              <a:rPr lang="en">
                <a:solidFill>
                  <a:schemeClr val="dk1"/>
                </a:solidFill>
                <a:latin typeface="Roboto"/>
                <a:ea typeface="Roboto"/>
                <a:cs typeface="Roboto"/>
                <a:sym typeface="Roboto"/>
              </a:rPr>
              <a:t>‘ ’ ’</a:t>
            </a:r>
            <a:endParaRPr>
              <a:solidFill>
                <a:schemeClr val="dk1"/>
              </a:solidFill>
              <a:latin typeface="Roboto"/>
              <a:ea typeface="Roboto"/>
              <a:cs typeface="Roboto"/>
              <a:sym typeface="Roboto"/>
            </a:endParaRPr>
          </a:p>
          <a:p>
            <a:pPr indent="457200" lvl="0" marL="0">
              <a:spcBef>
                <a:spcPts val="0"/>
              </a:spcBef>
              <a:spcAft>
                <a:spcPts val="0"/>
              </a:spcAft>
              <a:buNone/>
            </a:pPr>
            <a:r>
              <a:rPr lang="en">
                <a:solidFill>
                  <a:schemeClr val="dk1"/>
                </a:solidFill>
                <a:latin typeface="Roboto"/>
                <a:ea typeface="Roboto"/>
                <a:cs typeface="Roboto"/>
                <a:sym typeface="Roboto"/>
              </a:rPr>
              <a:t>&lt;html&gt;</a:t>
            </a:r>
            <a:endParaRPr>
              <a:solidFill>
                <a:schemeClr val="dk1"/>
              </a:solidFill>
              <a:latin typeface="Roboto"/>
              <a:ea typeface="Roboto"/>
              <a:cs typeface="Roboto"/>
              <a:sym typeface="Roboto"/>
            </a:endParaRPr>
          </a:p>
          <a:p>
            <a:pPr indent="0" lvl="0" marL="0">
              <a:spcBef>
                <a:spcPts val="0"/>
              </a:spcBef>
              <a:spcAft>
                <a:spcPts val="0"/>
              </a:spcAft>
              <a:buNone/>
            </a:pPr>
            <a:r>
              <a:rPr lang="en">
                <a:solidFill>
                  <a:schemeClr val="dk1"/>
                </a:solidFill>
                <a:latin typeface="Roboto"/>
                <a:ea typeface="Roboto"/>
                <a:cs typeface="Roboto"/>
                <a:sym typeface="Roboto"/>
              </a:rPr>
              <a:t>		&lt;head&gt;</a:t>
            </a:r>
            <a:endParaRPr>
              <a:solidFill>
                <a:schemeClr val="dk1"/>
              </a:solidFill>
              <a:latin typeface="Roboto"/>
              <a:ea typeface="Roboto"/>
              <a:cs typeface="Roboto"/>
              <a:sym typeface="Roboto"/>
            </a:endParaRPr>
          </a:p>
          <a:p>
            <a:pPr indent="0" lvl="0" marL="0" rtl="0">
              <a:spcBef>
                <a:spcPts val="0"/>
              </a:spcBef>
              <a:spcAft>
                <a:spcPts val="0"/>
              </a:spcAft>
              <a:buNone/>
            </a:pP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&lt;link rel= "stylesheet" </a:t>
            </a:r>
            <a:endParaRPr>
              <a:solidFill>
                <a:schemeClr val="dk1"/>
              </a:solidFill>
              <a:latin typeface="Roboto"/>
              <a:ea typeface="Roboto"/>
              <a:cs typeface="Roboto"/>
              <a:sym typeface="Roboto"/>
            </a:endParaRPr>
          </a:p>
          <a:p>
            <a:pPr indent="457200" lvl="0" marL="914400" rtl="0">
              <a:spcBef>
                <a:spcPts val="0"/>
              </a:spcBef>
              <a:spcAft>
                <a:spcPts val="0"/>
              </a:spcAft>
              <a:buNone/>
            </a:pPr>
            <a:r>
              <a:rPr lang="en">
                <a:solidFill>
                  <a:schemeClr val="dk1"/>
                </a:solidFill>
                <a:latin typeface="Roboto"/>
                <a:ea typeface="Roboto"/>
                <a:cs typeface="Roboto"/>
                <a:sym typeface="Roboto"/>
              </a:rPr>
              <a:t>type= "text/css" href=    </a:t>
            </a:r>
            <a:endParaRPr>
              <a:solidFill>
                <a:schemeClr val="dk1"/>
              </a:solidFill>
              <a:latin typeface="Roboto"/>
              <a:ea typeface="Roboto"/>
              <a:cs typeface="Roboto"/>
              <a:sym typeface="Roboto"/>
            </a:endParaRPr>
          </a:p>
          <a:p>
            <a:pPr indent="457200" lvl="0" marL="914400">
              <a:spcBef>
                <a:spcPts val="0"/>
              </a:spcBef>
              <a:spcAft>
                <a:spcPts val="0"/>
              </a:spcAft>
              <a:buNone/>
            </a:pPr>
            <a:r>
              <a:rPr lang="en">
                <a:solidFill>
                  <a:schemeClr val="dk1"/>
                </a:solidFill>
                <a:latin typeface="Roboto"/>
                <a:ea typeface="Roboto"/>
                <a:cs typeface="Roboto"/>
                <a:sym typeface="Roboto"/>
              </a:rPr>
              <a:t>"{{url_for('static',filename=’../css/style.css') }}" &gt;</a:t>
            </a:r>
            <a:endParaRPr>
              <a:solidFill>
                <a:schemeClr val="dk1"/>
              </a:solidFill>
              <a:latin typeface="Roboto"/>
              <a:ea typeface="Roboto"/>
              <a:cs typeface="Roboto"/>
              <a:sym typeface="Roboto"/>
            </a:endParaRPr>
          </a:p>
          <a:p>
            <a:pPr indent="457200" lvl="0" marL="0" rtl="0">
              <a:spcBef>
                <a:spcPts val="0"/>
              </a:spcBef>
              <a:spcAft>
                <a:spcPts val="0"/>
              </a:spcAft>
              <a:buNone/>
            </a:pPr>
            <a:r>
              <a:rPr lang="en">
                <a:solidFill>
                  <a:schemeClr val="dk1"/>
                </a:solidFill>
                <a:latin typeface="Roboto"/>
                <a:ea typeface="Roboto"/>
                <a:cs typeface="Roboto"/>
                <a:sym typeface="Roboto"/>
              </a:rPr>
              <a:t>		&lt;title&gt; Home Page &lt;/title&gt;</a:t>
            </a:r>
            <a:endParaRPr>
              <a:solidFill>
                <a:schemeClr val="dk1"/>
              </a:solidFill>
              <a:latin typeface="Roboto"/>
              <a:ea typeface="Roboto"/>
              <a:cs typeface="Roboto"/>
              <a:sym typeface="Roboto"/>
            </a:endParaRPr>
          </a:p>
          <a:p>
            <a:pPr indent="457200" lvl="0" marL="457200" rtl="0">
              <a:spcBef>
                <a:spcPts val="0"/>
              </a:spcBef>
              <a:spcAft>
                <a:spcPts val="0"/>
              </a:spcAft>
              <a:buNone/>
            </a:pPr>
            <a:r>
              <a:rPr lang="en">
                <a:solidFill>
                  <a:schemeClr val="dk1"/>
                </a:solidFill>
                <a:latin typeface="Roboto"/>
                <a:ea typeface="Roboto"/>
                <a:cs typeface="Roboto"/>
                <a:sym typeface="Roboto"/>
              </a:rPr>
              <a:t>&lt;/head&gt;</a:t>
            </a:r>
            <a:endParaRPr>
              <a:solidFill>
                <a:schemeClr val="dk1"/>
              </a:solidFill>
              <a:latin typeface="Roboto"/>
              <a:ea typeface="Roboto"/>
              <a:cs typeface="Roboto"/>
              <a:sym typeface="Roboto"/>
            </a:endParaRPr>
          </a:p>
          <a:p>
            <a:pPr indent="457200" lvl="0" marL="457200" rtl="0">
              <a:spcBef>
                <a:spcPts val="0"/>
              </a:spcBef>
              <a:spcAft>
                <a:spcPts val="0"/>
              </a:spcAft>
              <a:buNone/>
            </a:pPr>
            <a:r>
              <a:rPr lang="en">
                <a:solidFill>
                  <a:schemeClr val="dk1"/>
                </a:solidFill>
                <a:latin typeface="Roboto"/>
                <a:ea typeface="Roboto"/>
                <a:cs typeface="Roboto"/>
                <a:sym typeface="Roboto"/>
              </a:rPr>
              <a:t>&lt;body&gt;</a:t>
            </a:r>
            <a:endParaRPr>
              <a:solidFill>
                <a:schemeClr val="dk1"/>
              </a:solidFill>
              <a:latin typeface="Roboto"/>
              <a:ea typeface="Roboto"/>
              <a:cs typeface="Roboto"/>
              <a:sym typeface="Roboto"/>
            </a:endParaRPr>
          </a:p>
          <a:p>
            <a:pPr indent="457200" lvl="0" marL="0" rtl="0">
              <a:spcBef>
                <a:spcPts val="0"/>
              </a:spcBef>
              <a:spcAft>
                <a:spcPts val="0"/>
              </a:spcAft>
              <a:buNone/>
            </a:pPr>
            <a:r>
              <a:rPr lang="en">
                <a:solidFill>
                  <a:schemeClr val="dk1"/>
                </a:solidFill>
                <a:latin typeface="Roboto"/>
                <a:ea typeface="Roboto"/>
                <a:cs typeface="Roboto"/>
                <a:sym typeface="Roboto"/>
              </a:rPr>
              <a:t>		&lt;h1&gt;Hello World&lt;/h1&gt;</a:t>
            </a:r>
            <a:endParaRPr>
              <a:solidFill>
                <a:schemeClr val="dk1"/>
              </a:solidFill>
              <a:latin typeface="Roboto"/>
              <a:ea typeface="Roboto"/>
              <a:cs typeface="Roboto"/>
              <a:sym typeface="Roboto"/>
            </a:endParaRPr>
          </a:p>
          <a:p>
            <a:pPr indent="457200" lvl="0" marL="457200">
              <a:spcBef>
                <a:spcPts val="0"/>
              </a:spcBef>
              <a:spcAft>
                <a:spcPts val="0"/>
              </a:spcAft>
              <a:buNone/>
            </a:pPr>
            <a:r>
              <a:rPr lang="en">
                <a:solidFill>
                  <a:schemeClr val="dk1"/>
                </a:solidFill>
                <a:latin typeface="Roboto"/>
                <a:ea typeface="Roboto"/>
                <a:cs typeface="Roboto"/>
                <a:sym typeface="Roboto"/>
              </a:rPr>
              <a:t>&lt;/body&gt;</a:t>
            </a:r>
            <a:endParaRPr>
              <a:solidFill>
                <a:schemeClr val="dk1"/>
              </a:solidFill>
              <a:latin typeface="Roboto"/>
              <a:ea typeface="Roboto"/>
              <a:cs typeface="Roboto"/>
              <a:sym typeface="Roboto"/>
            </a:endParaRPr>
          </a:p>
          <a:p>
            <a:pPr indent="457200" lvl="0" marL="0" rtl="0">
              <a:spcBef>
                <a:spcPts val="0"/>
              </a:spcBef>
              <a:spcAft>
                <a:spcPts val="0"/>
              </a:spcAft>
              <a:buNone/>
            </a:pPr>
            <a:r>
              <a:rPr lang="en">
                <a:solidFill>
                  <a:schemeClr val="dk1"/>
                </a:solidFill>
                <a:latin typeface="Roboto"/>
                <a:ea typeface="Roboto"/>
                <a:cs typeface="Roboto"/>
                <a:sym typeface="Roboto"/>
              </a:rPr>
              <a:t>&lt;html&gt; ‘ ’ ’</a:t>
            </a:r>
            <a:endParaRPr>
              <a:solidFill>
                <a:schemeClr val="dk1"/>
              </a:solidFill>
              <a:latin typeface="Roboto"/>
              <a:ea typeface="Roboto"/>
              <a:cs typeface="Roboto"/>
              <a:sym typeface="Roboto"/>
            </a:endParaRPr>
          </a:p>
          <a:p>
            <a:pPr indent="0" lvl="0" marL="0">
              <a:spcBef>
                <a:spcPts val="0"/>
              </a:spcBef>
              <a:spcAft>
                <a:spcPts val="0"/>
              </a:spcAft>
              <a:buNone/>
            </a:pPr>
            <a:r>
              <a:rPr lang="en">
                <a:solidFill>
                  <a:schemeClr val="accent3"/>
                </a:solidFill>
                <a:latin typeface="Roboto"/>
                <a:ea typeface="Roboto"/>
                <a:cs typeface="Roboto"/>
                <a:sym typeface="Roboto"/>
              </a:rPr>
              <a:t>if</a:t>
            </a:r>
            <a:r>
              <a:rPr lang="en">
                <a:solidFill>
                  <a:schemeClr val="dk2"/>
                </a:solidFill>
                <a:latin typeface="Roboto"/>
                <a:ea typeface="Roboto"/>
                <a:cs typeface="Roboto"/>
                <a:sym typeface="Roboto"/>
              </a:rPr>
              <a:t> __name__ ==</a:t>
            </a:r>
            <a:r>
              <a:rPr lang="en">
                <a:solidFill>
                  <a:schemeClr val="accent2"/>
                </a:solidFill>
                <a:latin typeface="Roboto"/>
                <a:ea typeface="Roboto"/>
                <a:cs typeface="Roboto"/>
                <a:sym typeface="Roboto"/>
              </a:rPr>
              <a:t> </a:t>
            </a:r>
            <a:r>
              <a:rPr lang="en">
                <a:solidFill>
                  <a:schemeClr val="dk1"/>
                </a:solidFill>
                <a:latin typeface="Roboto"/>
                <a:ea typeface="Roboto"/>
                <a:cs typeface="Roboto"/>
                <a:sym typeface="Roboto"/>
              </a:rPr>
              <a:t>"__main__"</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0" lvl="0" marL="0" rtl="0">
              <a:spcBef>
                <a:spcPts val="0"/>
              </a:spcBef>
              <a:spcAft>
                <a:spcPts val="0"/>
              </a:spcAft>
              <a:buNone/>
            </a:pPr>
            <a:r>
              <a:rPr lang="en">
                <a:solidFill>
                  <a:schemeClr val="dk2"/>
                </a:solidFill>
                <a:latin typeface="Roboto"/>
                <a:ea typeface="Roboto"/>
                <a:cs typeface="Roboto"/>
                <a:sym typeface="Roboto"/>
              </a:rPr>
              <a:t>  app.run(</a:t>
            </a:r>
            <a:r>
              <a:rPr lang="en">
                <a:solidFill>
                  <a:schemeClr val="accent2"/>
                </a:solidFill>
                <a:latin typeface="Roboto"/>
                <a:ea typeface="Roboto"/>
                <a:cs typeface="Roboto"/>
                <a:sym typeface="Roboto"/>
              </a:rPr>
              <a:t>debug</a:t>
            </a:r>
            <a:r>
              <a:rPr lang="en">
                <a:solidFill>
                  <a:schemeClr val="dk2"/>
                </a:solidFill>
                <a:latin typeface="Roboto"/>
                <a:ea typeface="Roboto"/>
                <a:cs typeface="Roboto"/>
                <a:sym typeface="Roboto"/>
              </a:rPr>
              <a:t>=</a:t>
            </a:r>
            <a:r>
              <a:rPr lang="en">
                <a:solidFill>
                  <a:schemeClr val="accent3"/>
                </a:solidFill>
                <a:latin typeface="Roboto"/>
                <a:ea typeface="Roboto"/>
                <a:cs typeface="Roboto"/>
                <a:sym typeface="Roboto"/>
              </a:rPr>
              <a:t>True</a:t>
            </a:r>
            <a:r>
              <a:rPr lang="en">
                <a:solidFill>
                  <a:schemeClr val="dk2"/>
                </a:solidFill>
                <a:latin typeface="Roboto"/>
                <a:ea typeface="Roboto"/>
                <a:cs typeface="Roboto"/>
                <a:sym typeface="Roboto"/>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p:nvPr/>
        </p:nvSpPr>
        <p:spPr>
          <a:xfrm>
            <a:off x="57150" y="460553"/>
            <a:ext cx="4225800" cy="34731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177710" y="375025"/>
            <a:ext cx="4312200" cy="34731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txBox="1"/>
          <p:nvPr/>
        </p:nvSpPr>
        <p:spPr>
          <a:xfrm>
            <a:off x="216592" y="375025"/>
            <a:ext cx="4523400" cy="322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accent3"/>
                </a:solidFill>
                <a:latin typeface="Roboto"/>
                <a:ea typeface="Roboto"/>
                <a:cs typeface="Roboto"/>
                <a:sym typeface="Roboto"/>
              </a:rPr>
              <a:t>from</a:t>
            </a:r>
            <a:r>
              <a:rPr lang="en" sz="1800">
                <a:solidFill>
                  <a:schemeClr val="dk2"/>
                </a:solidFill>
                <a:latin typeface="Roboto"/>
                <a:ea typeface="Roboto"/>
                <a:cs typeface="Roboto"/>
                <a:sym typeface="Roboto"/>
              </a:rPr>
              <a:t> flask </a:t>
            </a:r>
            <a:r>
              <a:rPr lang="en" sz="1800">
                <a:solidFill>
                  <a:schemeClr val="accent3"/>
                </a:solidFill>
                <a:latin typeface="Roboto"/>
                <a:ea typeface="Roboto"/>
                <a:cs typeface="Roboto"/>
                <a:sym typeface="Roboto"/>
              </a:rPr>
              <a:t>import</a:t>
            </a:r>
            <a:r>
              <a:rPr lang="en" sz="1800">
                <a:solidFill>
                  <a:schemeClr val="dk2"/>
                </a:solidFill>
                <a:latin typeface="Roboto"/>
                <a:ea typeface="Roboto"/>
                <a:cs typeface="Roboto"/>
                <a:sym typeface="Roboto"/>
              </a:rPr>
              <a:t> Flask, </a:t>
            </a:r>
            <a:r>
              <a:rPr lang="en" sz="1800">
                <a:solidFill>
                  <a:schemeClr val="dk2"/>
                </a:solidFill>
                <a:latin typeface="Roboto"/>
                <a:ea typeface="Roboto"/>
                <a:cs typeface="Roboto"/>
                <a:sym typeface="Roboto"/>
              </a:rPr>
              <a:t>render_template</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app = Flask(__name__)</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"/index"</a:t>
            </a:r>
            <a:r>
              <a:rPr lang="en" sz="1800">
                <a:solidFill>
                  <a:schemeClr val="dk2"/>
                </a:solidFill>
                <a:latin typeface="Roboto"/>
                <a:ea typeface="Roboto"/>
                <a:cs typeface="Roboto"/>
                <a:sym typeface="Roboto"/>
              </a:rPr>
              <a: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def</a:t>
            </a:r>
            <a:r>
              <a:rPr lang="en" sz="1800">
                <a:solidFill>
                  <a:schemeClr val="dk2"/>
                </a:solidFill>
                <a:latin typeface="Roboto"/>
                <a:ea typeface="Roboto"/>
                <a:cs typeface="Roboto"/>
                <a:sym typeface="Roboto"/>
              </a:rPr>
              <a:t> </a:t>
            </a:r>
            <a:r>
              <a:rPr b="1" lang="en" sz="1800">
                <a:solidFill>
                  <a:schemeClr val="dk2"/>
                </a:solidFill>
                <a:latin typeface="Roboto"/>
                <a:ea typeface="Roboto"/>
                <a:cs typeface="Roboto"/>
                <a:sym typeface="Roboto"/>
              </a:rPr>
              <a:t>hello_world</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a:t>
            </a:r>
            <a:r>
              <a:rPr lang="en" sz="1800">
                <a:solidFill>
                  <a:schemeClr val="accent3"/>
                </a:solidFill>
                <a:latin typeface="Roboto"/>
                <a:ea typeface="Roboto"/>
                <a:cs typeface="Roboto"/>
                <a:sym typeface="Roboto"/>
              </a:rPr>
              <a:t>return </a:t>
            </a:r>
            <a:r>
              <a:rPr lang="en" sz="1800">
                <a:solidFill>
                  <a:schemeClr val="dk1"/>
                </a:solidFill>
                <a:latin typeface="Roboto"/>
                <a:ea typeface="Roboto"/>
                <a:cs typeface="Roboto"/>
                <a:sym typeface="Roboto"/>
              </a:rPr>
              <a:t>render_template("base.html")</a:t>
            </a:r>
            <a:endParaRPr sz="1800">
              <a:solidFill>
                <a:schemeClr val="dk1"/>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if</a:t>
            </a:r>
            <a:r>
              <a:rPr lang="en" sz="1800">
                <a:solidFill>
                  <a:schemeClr val="dk2"/>
                </a:solidFill>
                <a:latin typeface="Roboto"/>
                <a:ea typeface="Roboto"/>
                <a:cs typeface="Roboto"/>
                <a:sym typeface="Roboto"/>
              </a:rPr>
              <a:t> __name__ ==</a:t>
            </a:r>
            <a:r>
              <a:rPr lang="en" sz="1800">
                <a:solidFill>
                  <a:schemeClr val="accent2"/>
                </a:solidFill>
                <a:latin typeface="Roboto"/>
                <a:ea typeface="Roboto"/>
                <a:cs typeface="Roboto"/>
                <a:sym typeface="Roboto"/>
              </a:rPr>
              <a:t> </a:t>
            </a:r>
            <a:r>
              <a:rPr lang="en" sz="1800">
                <a:solidFill>
                  <a:schemeClr val="dk1"/>
                </a:solidFill>
                <a:latin typeface="Roboto"/>
                <a:ea typeface="Roboto"/>
                <a:cs typeface="Roboto"/>
                <a:sym typeface="Roboto"/>
              </a:rPr>
              <a:t>"__main__"</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app.run(</a:t>
            </a:r>
            <a:r>
              <a:rPr lang="en" sz="1800">
                <a:solidFill>
                  <a:schemeClr val="accent2"/>
                </a:solidFill>
                <a:latin typeface="Roboto"/>
                <a:ea typeface="Roboto"/>
                <a:cs typeface="Roboto"/>
                <a:sym typeface="Roboto"/>
              </a:rPr>
              <a:t>debug</a:t>
            </a:r>
            <a:r>
              <a:rPr lang="en" sz="1800">
                <a:solidFill>
                  <a:schemeClr val="dk2"/>
                </a:solidFill>
                <a:latin typeface="Roboto"/>
                <a:ea typeface="Roboto"/>
                <a:cs typeface="Roboto"/>
                <a:sym typeface="Roboto"/>
              </a:rPr>
              <a:t>=</a:t>
            </a:r>
            <a:r>
              <a:rPr lang="en" sz="1800">
                <a:solidFill>
                  <a:schemeClr val="accent3"/>
                </a:solidFill>
                <a:latin typeface="Roboto"/>
                <a:ea typeface="Roboto"/>
                <a:cs typeface="Roboto"/>
                <a:sym typeface="Roboto"/>
              </a:rPr>
              <a:t>True</a:t>
            </a:r>
            <a:r>
              <a:rPr lang="en" sz="1800">
                <a:solidFill>
                  <a:schemeClr val="dk2"/>
                </a:solidFill>
                <a:latin typeface="Roboto"/>
                <a:ea typeface="Roboto"/>
                <a:cs typeface="Roboto"/>
                <a:sym typeface="Roboto"/>
              </a:rPr>
              <a:t>)</a:t>
            </a:r>
            <a:endParaRPr sz="1800"/>
          </a:p>
        </p:txBody>
      </p:sp>
      <p:sp>
        <p:nvSpPr>
          <p:cNvPr id="277" name="Shape 277"/>
          <p:cNvSpPr/>
          <p:nvPr/>
        </p:nvSpPr>
        <p:spPr>
          <a:xfrm>
            <a:off x="4529975" y="491373"/>
            <a:ext cx="4196700" cy="47247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4649694" y="375025"/>
            <a:ext cx="4282500" cy="47247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txBox="1"/>
          <p:nvPr/>
        </p:nvSpPr>
        <p:spPr>
          <a:xfrm>
            <a:off x="4726032" y="375025"/>
            <a:ext cx="4327200" cy="46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300">
                <a:solidFill>
                  <a:schemeClr val="accent3"/>
                </a:solidFill>
                <a:latin typeface="Roboto"/>
                <a:ea typeface="Roboto"/>
                <a:cs typeface="Roboto"/>
                <a:sym typeface="Roboto"/>
              </a:rPr>
              <a:t>&lt;!DOCTYPE html&gt;</a:t>
            </a:r>
            <a:endParaRPr sz="1300">
              <a:solidFill>
                <a:schemeClr val="accent3"/>
              </a:solidFill>
              <a:latin typeface="Roboto"/>
              <a:ea typeface="Roboto"/>
              <a:cs typeface="Roboto"/>
              <a:sym typeface="Roboto"/>
            </a:endParaRPr>
          </a:p>
          <a:p>
            <a:pPr indent="457200" lvl="0" marL="0" rtl="0">
              <a:spcBef>
                <a:spcPts val="0"/>
              </a:spcBef>
              <a:spcAft>
                <a:spcPts val="0"/>
              </a:spcAft>
              <a:buNone/>
            </a:pPr>
            <a:r>
              <a:rPr lang="en" sz="1300">
                <a:solidFill>
                  <a:schemeClr val="accent3"/>
                </a:solidFill>
                <a:latin typeface="Roboto"/>
                <a:ea typeface="Roboto"/>
                <a:cs typeface="Roboto"/>
                <a:sym typeface="Roboto"/>
              </a:rPr>
              <a:t>&lt;html&gt;</a:t>
            </a:r>
            <a:endParaRPr sz="1300">
              <a:solidFill>
                <a:schemeClr val="accent3"/>
              </a:solidFill>
              <a:latin typeface="Roboto"/>
              <a:ea typeface="Roboto"/>
              <a:cs typeface="Roboto"/>
              <a:sym typeface="Roboto"/>
            </a:endParaRPr>
          </a:p>
          <a:p>
            <a:pPr indent="0" lvl="0" marL="0">
              <a:spcBef>
                <a:spcPts val="0"/>
              </a:spcBef>
              <a:spcAft>
                <a:spcPts val="0"/>
              </a:spcAft>
              <a:buNone/>
            </a:pPr>
            <a:r>
              <a:rPr lang="en" sz="1300">
                <a:solidFill>
                  <a:schemeClr val="accent3"/>
                </a:solidFill>
                <a:latin typeface="Roboto"/>
                <a:ea typeface="Roboto"/>
                <a:cs typeface="Roboto"/>
                <a:sym typeface="Roboto"/>
              </a:rPr>
              <a:t>		&lt;head&gt;</a:t>
            </a:r>
            <a:endParaRPr sz="1300">
              <a:solidFill>
                <a:schemeClr val="accent3"/>
              </a:solidFill>
              <a:latin typeface="Roboto"/>
              <a:ea typeface="Roboto"/>
              <a:cs typeface="Roboto"/>
              <a:sym typeface="Roboto"/>
            </a:endParaRPr>
          </a:p>
          <a:p>
            <a:pPr indent="0" lvl="0" marL="0" rtl="0">
              <a:spcBef>
                <a:spcPts val="0"/>
              </a:spcBef>
              <a:spcAft>
                <a:spcPts val="0"/>
              </a:spcAft>
              <a:buNone/>
            </a:pPr>
            <a:r>
              <a:rPr lang="en" sz="1300">
                <a:solidFill>
                  <a:schemeClr val="dk1"/>
                </a:solidFill>
                <a:latin typeface="Roboto"/>
                <a:ea typeface="Roboto"/>
                <a:cs typeface="Roboto"/>
                <a:sym typeface="Roboto"/>
              </a:rPr>
              <a:t>			</a:t>
            </a:r>
            <a:r>
              <a:rPr lang="en" sz="1300">
                <a:solidFill>
                  <a:schemeClr val="accent3"/>
                </a:solidFill>
                <a:latin typeface="Roboto"/>
                <a:ea typeface="Roboto"/>
                <a:cs typeface="Roboto"/>
                <a:sym typeface="Roboto"/>
              </a:rPr>
              <a:t>&lt;link</a:t>
            </a:r>
            <a:r>
              <a:rPr lang="en" sz="1300">
                <a:solidFill>
                  <a:schemeClr val="dk1"/>
                </a:solidFill>
                <a:latin typeface="Roboto"/>
                <a:ea typeface="Roboto"/>
                <a:cs typeface="Roboto"/>
                <a:sym typeface="Roboto"/>
              </a:rPr>
              <a:t> </a:t>
            </a:r>
            <a:r>
              <a:rPr lang="en" sz="1300">
                <a:solidFill>
                  <a:schemeClr val="dk2"/>
                </a:solidFill>
                <a:latin typeface="Roboto"/>
                <a:ea typeface="Roboto"/>
                <a:cs typeface="Roboto"/>
                <a:sym typeface="Roboto"/>
              </a:rPr>
              <a:t>rel=</a:t>
            </a:r>
            <a:r>
              <a:rPr lang="en" sz="1300">
                <a:solidFill>
                  <a:schemeClr val="dk1"/>
                </a:solidFill>
                <a:latin typeface="Roboto"/>
                <a:ea typeface="Roboto"/>
                <a:cs typeface="Roboto"/>
                <a:sym typeface="Roboto"/>
              </a:rPr>
              <a:t> "stylesheet" </a:t>
            </a:r>
            <a:r>
              <a:rPr lang="en" sz="1300">
                <a:solidFill>
                  <a:schemeClr val="dk2"/>
                </a:solidFill>
                <a:latin typeface="Roboto"/>
                <a:ea typeface="Roboto"/>
                <a:cs typeface="Roboto"/>
                <a:sym typeface="Roboto"/>
              </a:rPr>
              <a:t>type= </a:t>
            </a:r>
            <a:r>
              <a:rPr lang="en" sz="1300">
                <a:solidFill>
                  <a:schemeClr val="dk1"/>
                </a:solidFill>
                <a:latin typeface="Roboto"/>
                <a:ea typeface="Roboto"/>
                <a:cs typeface="Roboto"/>
                <a:sym typeface="Roboto"/>
              </a:rPr>
              <a:t>“text/css” </a:t>
            </a:r>
            <a:endParaRPr sz="1300">
              <a:solidFill>
                <a:schemeClr val="dk1"/>
              </a:solidFill>
              <a:latin typeface="Roboto"/>
              <a:ea typeface="Roboto"/>
              <a:cs typeface="Roboto"/>
              <a:sym typeface="Roboto"/>
            </a:endParaRPr>
          </a:p>
          <a:p>
            <a:pPr indent="457200" lvl="0" marL="914400" rtl="0">
              <a:spcBef>
                <a:spcPts val="0"/>
              </a:spcBef>
              <a:spcAft>
                <a:spcPts val="0"/>
              </a:spcAft>
              <a:buNone/>
            </a:pPr>
            <a:r>
              <a:rPr lang="en" sz="1300">
                <a:solidFill>
                  <a:schemeClr val="dk2"/>
                </a:solidFill>
                <a:latin typeface="Roboto"/>
                <a:ea typeface="Roboto"/>
                <a:cs typeface="Roboto"/>
                <a:sym typeface="Roboto"/>
              </a:rPr>
              <a:t>href=</a:t>
            </a:r>
            <a:r>
              <a:rPr lang="en" sz="1300">
                <a:solidFill>
                  <a:schemeClr val="dk1"/>
                </a:solidFill>
                <a:latin typeface="Roboto"/>
                <a:ea typeface="Roboto"/>
                <a:cs typeface="Roboto"/>
                <a:sym typeface="Roboto"/>
              </a:rPr>
              <a:t>  "{{url_for('static',filename=’../css</a:t>
            </a:r>
            <a:endParaRPr sz="1300">
              <a:solidFill>
                <a:schemeClr val="dk1"/>
              </a:solidFill>
              <a:latin typeface="Roboto"/>
              <a:ea typeface="Roboto"/>
              <a:cs typeface="Roboto"/>
              <a:sym typeface="Roboto"/>
            </a:endParaRPr>
          </a:p>
          <a:p>
            <a:pPr indent="457200" lvl="0" marL="914400">
              <a:spcBef>
                <a:spcPts val="0"/>
              </a:spcBef>
              <a:spcAft>
                <a:spcPts val="0"/>
              </a:spcAft>
              <a:buNone/>
            </a:pPr>
            <a:r>
              <a:rPr lang="en" sz="1300">
                <a:solidFill>
                  <a:schemeClr val="dk1"/>
                </a:solidFill>
                <a:latin typeface="Roboto"/>
                <a:ea typeface="Roboto"/>
                <a:cs typeface="Roboto"/>
                <a:sym typeface="Roboto"/>
              </a:rPr>
              <a:t>style.css') }}" </a:t>
            </a:r>
            <a:r>
              <a:rPr lang="en" sz="1300">
                <a:solidFill>
                  <a:schemeClr val="accent3"/>
                </a:solidFill>
                <a:latin typeface="Roboto"/>
                <a:ea typeface="Roboto"/>
                <a:cs typeface="Roboto"/>
                <a:sym typeface="Roboto"/>
              </a:rPr>
              <a:t>&gt;</a:t>
            </a:r>
            <a:endParaRPr sz="1300">
              <a:solidFill>
                <a:schemeClr val="accent3"/>
              </a:solidFill>
              <a:latin typeface="Roboto"/>
              <a:ea typeface="Roboto"/>
              <a:cs typeface="Roboto"/>
              <a:sym typeface="Roboto"/>
            </a:endParaRPr>
          </a:p>
          <a:p>
            <a:pPr indent="457200" lvl="0" marL="0" rtl="0">
              <a:spcBef>
                <a:spcPts val="0"/>
              </a:spcBef>
              <a:spcAft>
                <a:spcPts val="0"/>
              </a:spcAft>
              <a:buNone/>
            </a:pPr>
            <a:r>
              <a:rPr lang="en" sz="1300">
                <a:solidFill>
                  <a:schemeClr val="dk1"/>
                </a:solidFill>
                <a:latin typeface="Roboto"/>
                <a:ea typeface="Roboto"/>
                <a:cs typeface="Roboto"/>
                <a:sym typeface="Roboto"/>
              </a:rPr>
              <a:t>		</a:t>
            </a:r>
            <a:r>
              <a:rPr lang="en" sz="1300">
                <a:solidFill>
                  <a:schemeClr val="accent3"/>
                </a:solidFill>
                <a:latin typeface="Roboto"/>
                <a:ea typeface="Roboto"/>
                <a:cs typeface="Roboto"/>
                <a:sym typeface="Roboto"/>
              </a:rPr>
              <a:t>&lt;title&gt; </a:t>
            </a:r>
            <a:r>
              <a:rPr lang="en" sz="1300">
                <a:solidFill>
                  <a:schemeClr val="dk2"/>
                </a:solidFill>
                <a:latin typeface="Roboto"/>
                <a:ea typeface="Roboto"/>
                <a:cs typeface="Roboto"/>
                <a:sym typeface="Roboto"/>
              </a:rPr>
              <a:t>Home Page </a:t>
            </a:r>
            <a:r>
              <a:rPr lang="en" sz="1300">
                <a:solidFill>
                  <a:schemeClr val="accent3"/>
                </a:solidFill>
                <a:latin typeface="Roboto"/>
                <a:ea typeface="Roboto"/>
                <a:cs typeface="Roboto"/>
                <a:sym typeface="Roboto"/>
              </a:rPr>
              <a:t>&lt;/title&gt;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&lt;/head&gt;</a:t>
            </a:r>
            <a:endParaRPr sz="1300">
              <a:solidFill>
                <a:schemeClr val="accent3"/>
              </a:solidFill>
              <a:latin typeface="Roboto"/>
              <a:ea typeface="Roboto"/>
              <a:cs typeface="Roboto"/>
              <a:sym typeface="Roboto"/>
            </a:endParaRPr>
          </a:p>
          <a:p>
            <a:pPr indent="457200" lvl="0" marL="0" rtl="0">
              <a:spcBef>
                <a:spcPts val="0"/>
              </a:spcBef>
              <a:spcAft>
                <a:spcPts val="0"/>
              </a:spcAft>
              <a:buNone/>
            </a:pPr>
            <a:r>
              <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&lt;body&gt;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	&lt;ul&gt;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    	&lt;li&gt;&lt;a</a:t>
            </a:r>
            <a:r>
              <a:rPr lang="en" sz="1300">
                <a:solidFill>
                  <a:schemeClr val="dk1"/>
                </a:solidFill>
                <a:latin typeface="Roboto"/>
                <a:ea typeface="Roboto"/>
                <a:cs typeface="Roboto"/>
                <a:sym typeface="Roboto"/>
              </a:rPr>
              <a:t> </a:t>
            </a:r>
            <a:r>
              <a:rPr lang="en" sz="1300">
                <a:solidFill>
                  <a:schemeClr val="dk2"/>
                </a:solidFill>
                <a:latin typeface="Roboto"/>
                <a:ea typeface="Roboto"/>
                <a:cs typeface="Roboto"/>
                <a:sym typeface="Roboto"/>
              </a:rPr>
              <a:t>href=</a:t>
            </a:r>
            <a:r>
              <a:rPr lang="en" sz="1300">
                <a:solidFill>
                  <a:schemeClr val="dk1"/>
                </a:solidFill>
                <a:latin typeface="Roboto"/>
                <a:ea typeface="Roboto"/>
                <a:cs typeface="Roboto"/>
                <a:sym typeface="Roboto"/>
              </a:rPr>
              <a:t>"/index"</a:t>
            </a:r>
            <a:r>
              <a:rPr lang="en" sz="1300">
                <a:solidFill>
                  <a:schemeClr val="accent3"/>
                </a:solidFill>
                <a:latin typeface="Roboto"/>
                <a:ea typeface="Roboto"/>
                <a:cs typeface="Roboto"/>
                <a:sym typeface="Roboto"/>
              </a:rPr>
              <a:t>&gt;</a:t>
            </a:r>
            <a:r>
              <a:rPr lang="en" sz="1300">
                <a:solidFill>
                  <a:schemeClr val="dk2"/>
                </a:solidFill>
                <a:latin typeface="Roboto"/>
                <a:ea typeface="Roboto"/>
                <a:cs typeface="Roboto"/>
                <a:sym typeface="Roboto"/>
              </a:rPr>
              <a:t>Index</a:t>
            </a:r>
            <a:r>
              <a:rPr lang="en" sz="1300">
                <a:solidFill>
                  <a:schemeClr val="accent3"/>
                </a:solidFill>
                <a:latin typeface="Roboto"/>
                <a:ea typeface="Roboto"/>
                <a:cs typeface="Roboto"/>
                <a:sym typeface="Roboto"/>
              </a:rPr>
              <a:t>&lt;/a&gt;&lt;/li&gt;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dk1"/>
                </a:solidFill>
                <a:latin typeface="Roboto"/>
                <a:ea typeface="Roboto"/>
                <a:cs typeface="Roboto"/>
                <a:sym typeface="Roboto"/>
              </a:rPr>
              <a:t>    	</a:t>
            </a:r>
            <a:r>
              <a:rPr lang="en" sz="1300">
                <a:solidFill>
                  <a:schemeClr val="accent3"/>
                </a:solidFill>
                <a:latin typeface="Roboto"/>
                <a:ea typeface="Roboto"/>
                <a:cs typeface="Roboto"/>
                <a:sym typeface="Roboto"/>
              </a:rPr>
              <a:t>&lt;li&gt;&lt;a</a:t>
            </a:r>
            <a:r>
              <a:rPr lang="en" sz="1300">
                <a:solidFill>
                  <a:schemeClr val="dk1"/>
                </a:solidFill>
                <a:latin typeface="Roboto"/>
                <a:ea typeface="Roboto"/>
                <a:cs typeface="Roboto"/>
                <a:sym typeface="Roboto"/>
              </a:rPr>
              <a:t> </a:t>
            </a:r>
            <a:r>
              <a:rPr lang="en" sz="1300">
                <a:solidFill>
                  <a:schemeClr val="dk2"/>
                </a:solidFill>
                <a:latin typeface="Roboto"/>
                <a:ea typeface="Roboto"/>
                <a:cs typeface="Roboto"/>
                <a:sym typeface="Roboto"/>
              </a:rPr>
              <a:t>href=</a:t>
            </a:r>
            <a:r>
              <a:rPr lang="en" sz="1300">
                <a:solidFill>
                  <a:schemeClr val="dk1"/>
                </a:solidFill>
                <a:latin typeface="Roboto"/>
                <a:ea typeface="Roboto"/>
                <a:cs typeface="Roboto"/>
                <a:sym typeface="Roboto"/>
              </a:rPr>
              <a:t>"/home"</a:t>
            </a:r>
            <a:r>
              <a:rPr lang="en" sz="1300">
                <a:solidFill>
                  <a:schemeClr val="accent3"/>
                </a:solidFill>
                <a:latin typeface="Roboto"/>
                <a:ea typeface="Roboto"/>
                <a:cs typeface="Roboto"/>
                <a:sym typeface="Roboto"/>
              </a:rPr>
              <a:t>&gt;</a:t>
            </a:r>
            <a:r>
              <a:rPr lang="en" sz="1300">
                <a:solidFill>
                  <a:schemeClr val="dk2"/>
                </a:solidFill>
                <a:latin typeface="Roboto"/>
                <a:ea typeface="Roboto"/>
                <a:cs typeface="Roboto"/>
                <a:sym typeface="Roboto"/>
              </a:rPr>
              <a:t>Page 2</a:t>
            </a:r>
            <a:r>
              <a:rPr lang="en" sz="1300">
                <a:solidFill>
                  <a:schemeClr val="accent3"/>
                </a:solidFill>
                <a:latin typeface="Roboto"/>
                <a:ea typeface="Roboto"/>
                <a:cs typeface="Roboto"/>
                <a:sym typeface="Roboto"/>
              </a:rPr>
              <a:t>&lt;/a&gt;&lt;/li&gt;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dk1"/>
                </a:solidFill>
                <a:latin typeface="Roboto"/>
                <a:ea typeface="Roboto"/>
                <a:cs typeface="Roboto"/>
                <a:sym typeface="Roboto"/>
              </a:rPr>
              <a:t>    	</a:t>
            </a:r>
            <a:r>
              <a:rPr lang="en" sz="1300">
                <a:solidFill>
                  <a:schemeClr val="accent3"/>
                </a:solidFill>
                <a:latin typeface="Roboto"/>
                <a:ea typeface="Roboto"/>
                <a:cs typeface="Roboto"/>
                <a:sym typeface="Roboto"/>
              </a:rPr>
              <a:t>&lt;li&gt;&lt;a</a:t>
            </a:r>
            <a:r>
              <a:rPr lang="en" sz="1300">
                <a:solidFill>
                  <a:schemeClr val="dk1"/>
                </a:solidFill>
                <a:latin typeface="Roboto"/>
                <a:ea typeface="Roboto"/>
                <a:cs typeface="Roboto"/>
                <a:sym typeface="Roboto"/>
              </a:rPr>
              <a:t> </a:t>
            </a:r>
            <a:r>
              <a:rPr lang="en" sz="1300">
                <a:solidFill>
                  <a:schemeClr val="dk2"/>
                </a:solidFill>
                <a:latin typeface="Roboto"/>
                <a:ea typeface="Roboto"/>
                <a:cs typeface="Roboto"/>
                <a:sym typeface="Roboto"/>
              </a:rPr>
              <a:t>href=</a:t>
            </a:r>
            <a:r>
              <a:rPr lang="en" sz="1300">
                <a:solidFill>
                  <a:schemeClr val="dk1"/>
                </a:solidFill>
                <a:latin typeface="Roboto"/>
                <a:ea typeface="Roboto"/>
                <a:cs typeface="Roboto"/>
                <a:sym typeface="Roboto"/>
              </a:rPr>
              <a:t>"/page"</a:t>
            </a:r>
            <a:r>
              <a:rPr lang="en" sz="1300">
                <a:solidFill>
                  <a:schemeClr val="accent3"/>
                </a:solidFill>
                <a:latin typeface="Roboto"/>
                <a:ea typeface="Roboto"/>
                <a:cs typeface="Roboto"/>
                <a:sym typeface="Roboto"/>
              </a:rPr>
              <a:t>&gt;</a:t>
            </a:r>
            <a:r>
              <a:rPr lang="en" sz="1300">
                <a:solidFill>
                  <a:schemeClr val="dk2"/>
                </a:solidFill>
                <a:latin typeface="Roboto"/>
                <a:ea typeface="Roboto"/>
                <a:cs typeface="Roboto"/>
                <a:sym typeface="Roboto"/>
              </a:rPr>
              <a:t>Page 3</a:t>
            </a:r>
            <a:r>
              <a:rPr lang="en" sz="1300">
                <a:solidFill>
                  <a:schemeClr val="accent3"/>
                </a:solidFill>
                <a:latin typeface="Roboto"/>
                <a:ea typeface="Roboto"/>
                <a:cs typeface="Roboto"/>
                <a:sym typeface="Roboto"/>
              </a:rPr>
              <a:t>&lt;/a&gt;&lt;/li&gt;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	&lt;/ul&gt;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	&lt;hr&gt;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dk1"/>
                </a:solidFill>
                <a:latin typeface="Roboto"/>
                <a:ea typeface="Roboto"/>
                <a:cs typeface="Roboto"/>
                <a:sym typeface="Roboto"/>
              </a:rPr>
              <a:t>{% block body %}</a:t>
            </a:r>
            <a:endParaRPr sz="1300">
              <a:solidFill>
                <a:schemeClr val="dk1"/>
              </a:solidFill>
              <a:latin typeface="Roboto"/>
              <a:ea typeface="Roboto"/>
              <a:cs typeface="Roboto"/>
              <a:sym typeface="Roboto"/>
            </a:endParaRPr>
          </a:p>
          <a:p>
            <a:pPr indent="457200" lvl="0" marL="0" rtl="0">
              <a:spcBef>
                <a:spcPts val="0"/>
              </a:spcBef>
              <a:spcAft>
                <a:spcPts val="0"/>
              </a:spcAft>
              <a:buNone/>
            </a:pPr>
            <a:r>
              <a:rPr lang="en" sz="1300">
                <a:solidFill>
                  <a:schemeClr val="dk1"/>
                </a:solidFill>
                <a:latin typeface="Roboto"/>
                <a:ea typeface="Roboto"/>
                <a:cs typeface="Roboto"/>
                <a:sym typeface="Roboto"/>
              </a:rPr>
              <a:t>		</a:t>
            </a:r>
            <a:r>
              <a:rPr lang="en" sz="1300">
                <a:solidFill>
                  <a:schemeClr val="accent3"/>
                </a:solidFill>
                <a:latin typeface="Roboto"/>
                <a:ea typeface="Roboto"/>
                <a:cs typeface="Roboto"/>
                <a:sym typeface="Roboto"/>
              </a:rPr>
              <a:t>&lt;h1&gt;</a:t>
            </a:r>
            <a:r>
              <a:rPr lang="en" sz="1300">
                <a:solidFill>
                  <a:schemeClr val="dk2"/>
                </a:solidFill>
                <a:latin typeface="Roboto"/>
                <a:ea typeface="Roboto"/>
                <a:cs typeface="Roboto"/>
                <a:sym typeface="Roboto"/>
              </a:rPr>
              <a:t>Hello World</a:t>
            </a:r>
            <a:r>
              <a:rPr lang="en" sz="1300">
                <a:solidFill>
                  <a:schemeClr val="accent3"/>
                </a:solidFill>
                <a:latin typeface="Roboto"/>
                <a:ea typeface="Roboto"/>
                <a:cs typeface="Roboto"/>
                <a:sym typeface="Roboto"/>
              </a:rPr>
              <a:t>&lt;/h1&gt;</a:t>
            </a:r>
            <a:endParaRPr sz="1300">
              <a:solidFill>
                <a:schemeClr val="accent3"/>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	&lt;p&gt; </a:t>
            </a:r>
            <a:r>
              <a:rPr lang="en" sz="1300">
                <a:solidFill>
                  <a:schemeClr val="dk2"/>
                </a:solidFill>
                <a:latin typeface="Roboto"/>
                <a:ea typeface="Roboto"/>
                <a:cs typeface="Roboto"/>
                <a:sym typeface="Roboto"/>
              </a:rPr>
              <a:t>This is the body </a:t>
            </a:r>
            <a:r>
              <a:rPr lang="en" sz="1300">
                <a:solidFill>
                  <a:schemeClr val="accent3"/>
                </a:solidFill>
                <a:latin typeface="Roboto"/>
                <a:ea typeface="Roboto"/>
                <a:cs typeface="Roboto"/>
                <a:sym typeface="Roboto"/>
              </a:rPr>
              <a:t>&lt;/p&gt;</a:t>
            </a:r>
            <a:endParaRPr sz="1300">
              <a:solidFill>
                <a:schemeClr val="accent3"/>
              </a:solidFill>
              <a:latin typeface="Roboto"/>
              <a:ea typeface="Roboto"/>
              <a:cs typeface="Roboto"/>
              <a:sym typeface="Roboto"/>
            </a:endParaRPr>
          </a:p>
          <a:p>
            <a:pPr indent="457200" lvl="0" marL="0" rtl="0">
              <a:spcBef>
                <a:spcPts val="0"/>
              </a:spcBef>
              <a:spcAft>
                <a:spcPts val="0"/>
              </a:spcAft>
              <a:buNone/>
            </a:pPr>
            <a:r>
              <a:rPr lang="en" sz="1300">
                <a:solidFill>
                  <a:schemeClr val="dk1"/>
                </a:solidFill>
                <a:latin typeface="Roboto"/>
                <a:ea typeface="Roboto"/>
                <a:cs typeface="Roboto"/>
                <a:sym typeface="Roboto"/>
              </a:rPr>
              <a:t>    	{% endblock%}</a:t>
            </a:r>
            <a:endParaRPr sz="1300">
              <a:solidFill>
                <a:schemeClr val="dk1"/>
              </a:solidFill>
              <a:latin typeface="Roboto"/>
              <a:ea typeface="Roboto"/>
              <a:cs typeface="Roboto"/>
              <a:sym typeface="Roboto"/>
            </a:endParaRPr>
          </a:p>
          <a:p>
            <a:pPr indent="457200" lvl="0" marL="457200" rtl="0">
              <a:spcBef>
                <a:spcPts val="0"/>
              </a:spcBef>
              <a:spcAft>
                <a:spcPts val="0"/>
              </a:spcAft>
              <a:buNone/>
            </a:pPr>
            <a:r>
              <a:rPr lang="en" sz="1300">
                <a:solidFill>
                  <a:schemeClr val="accent3"/>
                </a:solidFill>
                <a:latin typeface="Roboto"/>
                <a:ea typeface="Roboto"/>
                <a:cs typeface="Roboto"/>
                <a:sym typeface="Roboto"/>
              </a:rPr>
              <a:t>&lt;/body&gt;</a:t>
            </a:r>
            <a:endParaRPr sz="1300">
              <a:solidFill>
                <a:schemeClr val="accent3"/>
              </a:solidFill>
              <a:latin typeface="Roboto"/>
              <a:ea typeface="Roboto"/>
              <a:cs typeface="Roboto"/>
              <a:sym typeface="Roboto"/>
            </a:endParaRPr>
          </a:p>
          <a:p>
            <a:pPr indent="457200" lvl="0" marL="0" rtl="0">
              <a:spcBef>
                <a:spcPts val="0"/>
              </a:spcBef>
              <a:spcAft>
                <a:spcPts val="0"/>
              </a:spcAft>
              <a:buNone/>
            </a:pPr>
            <a:r>
              <a:rPr lang="en" sz="1300">
                <a:solidFill>
                  <a:schemeClr val="accent3"/>
                </a:solidFill>
                <a:latin typeface="Roboto"/>
                <a:ea typeface="Roboto"/>
                <a:cs typeface="Roboto"/>
                <a:sym typeface="Roboto"/>
              </a:rPr>
              <a:t>&lt;html&gt;</a:t>
            </a:r>
            <a:endParaRPr sz="1300">
              <a:solidFill>
                <a:schemeClr val="accent3"/>
              </a:solidFill>
              <a:latin typeface="Roboto"/>
              <a:ea typeface="Roboto"/>
              <a:cs typeface="Roboto"/>
              <a:sym typeface="Roboto"/>
            </a:endParaRPr>
          </a:p>
        </p:txBody>
      </p:sp>
      <p:sp>
        <p:nvSpPr>
          <p:cNvPr id="280" name="Shape 280"/>
          <p:cNvSpPr txBox="1"/>
          <p:nvPr/>
        </p:nvSpPr>
        <p:spPr>
          <a:xfrm>
            <a:off x="386600" y="-66750"/>
            <a:ext cx="3300000" cy="36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chemeClr val="dk2"/>
                </a:solidFill>
              </a:rPr>
              <a:t>run.py</a:t>
            </a:r>
            <a:endParaRPr b="1" sz="1800">
              <a:solidFill>
                <a:schemeClr val="dk2"/>
              </a:solidFill>
            </a:endParaRPr>
          </a:p>
        </p:txBody>
      </p:sp>
      <p:sp>
        <p:nvSpPr>
          <p:cNvPr id="281" name="Shape 281"/>
          <p:cNvSpPr txBox="1"/>
          <p:nvPr/>
        </p:nvSpPr>
        <p:spPr>
          <a:xfrm>
            <a:off x="4740075" y="-66750"/>
            <a:ext cx="2529600" cy="36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chemeClr val="dk2"/>
                </a:solidFill>
                <a:latin typeface="Roboto"/>
                <a:ea typeface="Roboto"/>
                <a:cs typeface="Roboto"/>
                <a:sym typeface="Roboto"/>
              </a:rPr>
              <a:t>base</a:t>
            </a:r>
            <a:r>
              <a:rPr b="1" lang="en" sz="1800">
                <a:solidFill>
                  <a:schemeClr val="dk2"/>
                </a:solidFill>
                <a:latin typeface="Roboto"/>
                <a:ea typeface="Roboto"/>
                <a:cs typeface="Roboto"/>
                <a:sym typeface="Roboto"/>
              </a:rPr>
              <a:t>.html</a:t>
            </a:r>
            <a:endParaRPr b="1" sz="18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Figure 7. “Hello World” Using Flask Template</a:t>
            </a:r>
            <a:endParaRPr/>
          </a:p>
        </p:txBody>
      </p:sp>
      <p:pic>
        <p:nvPicPr>
          <p:cNvPr id="287" name="Shape 287"/>
          <p:cNvPicPr preferRelativeResize="0"/>
          <p:nvPr/>
        </p:nvPicPr>
        <p:blipFill>
          <a:blip r:embed="rId3">
            <a:alphaModFix/>
          </a:blip>
          <a:stretch>
            <a:fillRect/>
          </a:stretch>
        </p:blipFill>
        <p:spPr>
          <a:xfrm>
            <a:off x="2874900" y="106225"/>
            <a:ext cx="3394195" cy="4392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Extending Templates</a:t>
            </a:r>
            <a:endParaRPr/>
          </a:p>
        </p:txBody>
      </p:sp>
      <p:sp>
        <p:nvSpPr>
          <p:cNvPr id="293" name="Shape 293"/>
          <p:cNvSpPr/>
          <p:nvPr/>
        </p:nvSpPr>
        <p:spPr>
          <a:xfrm>
            <a:off x="98250" y="1321487"/>
            <a:ext cx="4119600" cy="37464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215775" y="1229225"/>
            <a:ext cx="4274700" cy="37464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txBox="1"/>
          <p:nvPr/>
        </p:nvSpPr>
        <p:spPr>
          <a:xfrm>
            <a:off x="251146" y="1229225"/>
            <a:ext cx="4394400" cy="325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accent3"/>
                </a:solidFill>
                <a:latin typeface="Roboto"/>
                <a:ea typeface="Roboto"/>
                <a:cs typeface="Roboto"/>
                <a:sym typeface="Roboto"/>
              </a:rPr>
              <a:t>from</a:t>
            </a:r>
            <a:r>
              <a:rPr lang="en" sz="1800">
                <a:solidFill>
                  <a:schemeClr val="dk2"/>
                </a:solidFill>
                <a:latin typeface="Roboto"/>
                <a:ea typeface="Roboto"/>
                <a:cs typeface="Roboto"/>
                <a:sym typeface="Roboto"/>
              </a:rPr>
              <a:t> flask </a:t>
            </a:r>
            <a:r>
              <a:rPr lang="en" sz="1800">
                <a:solidFill>
                  <a:schemeClr val="accent3"/>
                </a:solidFill>
                <a:latin typeface="Roboto"/>
                <a:ea typeface="Roboto"/>
                <a:cs typeface="Roboto"/>
                <a:sym typeface="Roboto"/>
              </a:rPr>
              <a:t>import</a:t>
            </a:r>
            <a:r>
              <a:rPr lang="en" sz="1800">
                <a:solidFill>
                  <a:schemeClr val="dk2"/>
                </a:solidFill>
                <a:latin typeface="Roboto"/>
                <a:ea typeface="Roboto"/>
                <a:cs typeface="Roboto"/>
                <a:sym typeface="Roboto"/>
              </a:rPr>
              <a:t> Flask, </a:t>
            </a:r>
            <a:r>
              <a:rPr lang="en" sz="1800">
                <a:solidFill>
                  <a:schemeClr val="dk2"/>
                </a:solidFill>
                <a:latin typeface="Roboto"/>
                <a:ea typeface="Roboto"/>
                <a:cs typeface="Roboto"/>
                <a:sym typeface="Roboto"/>
              </a:rPr>
              <a:t>render_template</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app = Flask(__name__)</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"/index"</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def</a:t>
            </a:r>
            <a:r>
              <a:rPr lang="en" sz="1800">
                <a:solidFill>
                  <a:schemeClr val="dk2"/>
                </a:solidFill>
                <a:latin typeface="Roboto"/>
                <a:ea typeface="Roboto"/>
                <a:cs typeface="Roboto"/>
                <a:sym typeface="Roboto"/>
              </a:rPr>
              <a:t> </a:t>
            </a:r>
            <a:r>
              <a:rPr b="1" lang="en" sz="1800">
                <a:solidFill>
                  <a:schemeClr val="dk2"/>
                </a:solidFill>
                <a:latin typeface="Roboto"/>
                <a:ea typeface="Roboto"/>
                <a:cs typeface="Roboto"/>
                <a:sym typeface="Roboto"/>
              </a:rPr>
              <a:t>hello_world</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a:t>
            </a:r>
            <a:r>
              <a:rPr lang="en" sz="1800">
                <a:solidFill>
                  <a:schemeClr val="accent3"/>
                </a:solidFill>
                <a:latin typeface="Roboto"/>
                <a:ea typeface="Roboto"/>
                <a:cs typeface="Roboto"/>
                <a:sym typeface="Roboto"/>
              </a:rPr>
              <a:t>return </a:t>
            </a:r>
            <a:r>
              <a:rPr lang="en" sz="1800">
                <a:solidFill>
                  <a:schemeClr val="dk1"/>
                </a:solidFill>
                <a:latin typeface="Roboto"/>
                <a:ea typeface="Roboto"/>
                <a:cs typeface="Roboto"/>
                <a:sym typeface="Roboto"/>
              </a:rPr>
              <a:t>render_template("base.html")</a:t>
            </a:r>
            <a:endParaRPr sz="1800">
              <a:solidFill>
                <a:schemeClr val="dk1"/>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"/home"</a:t>
            </a:r>
            <a:r>
              <a:rPr lang="en" sz="1800">
                <a:solidFill>
                  <a:schemeClr val="dk2"/>
                </a:solidFill>
                <a:latin typeface="Roboto"/>
                <a:ea typeface="Roboto"/>
                <a:cs typeface="Roboto"/>
                <a:sym typeface="Roboto"/>
              </a:rPr>
              <a: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def</a:t>
            </a:r>
            <a:r>
              <a:rPr lang="en" sz="1800">
                <a:solidFill>
                  <a:schemeClr val="dk2"/>
                </a:solidFill>
                <a:latin typeface="Roboto"/>
                <a:ea typeface="Roboto"/>
                <a:cs typeface="Roboto"/>
                <a:sym typeface="Roboto"/>
              </a:rPr>
              <a:t> </a:t>
            </a:r>
            <a:r>
              <a:rPr b="1" lang="en" sz="1800">
                <a:solidFill>
                  <a:schemeClr val="dk2"/>
                </a:solidFill>
                <a:latin typeface="Roboto"/>
                <a:ea typeface="Roboto"/>
                <a:cs typeface="Roboto"/>
                <a:sym typeface="Roboto"/>
              </a:rPr>
              <a:t>home</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a:t>
            </a:r>
            <a:r>
              <a:rPr lang="en" sz="1800">
                <a:solidFill>
                  <a:schemeClr val="accent3"/>
                </a:solidFill>
                <a:latin typeface="Roboto"/>
                <a:ea typeface="Roboto"/>
                <a:cs typeface="Roboto"/>
                <a:sym typeface="Roboto"/>
              </a:rPr>
              <a:t>return </a:t>
            </a:r>
            <a:r>
              <a:rPr lang="en" sz="1800">
                <a:solidFill>
                  <a:schemeClr val="dk1"/>
                </a:solidFill>
                <a:latin typeface="Roboto"/>
                <a:ea typeface="Roboto"/>
                <a:cs typeface="Roboto"/>
                <a:sym typeface="Roboto"/>
              </a:rPr>
              <a:t>render_template("home.html")</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if</a:t>
            </a:r>
            <a:r>
              <a:rPr lang="en" sz="1800">
                <a:solidFill>
                  <a:schemeClr val="dk2"/>
                </a:solidFill>
                <a:latin typeface="Roboto"/>
                <a:ea typeface="Roboto"/>
                <a:cs typeface="Roboto"/>
                <a:sym typeface="Roboto"/>
              </a:rPr>
              <a:t> __name__ ==</a:t>
            </a:r>
            <a:r>
              <a:rPr lang="en" sz="1800">
                <a:solidFill>
                  <a:schemeClr val="accent2"/>
                </a:solidFill>
                <a:latin typeface="Roboto"/>
                <a:ea typeface="Roboto"/>
                <a:cs typeface="Roboto"/>
                <a:sym typeface="Roboto"/>
              </a:rPr>
              <a:t> </a:t>
            </a:r>
            <a:r>
              <a:rPr lang="en" sz="1800">
                <a:solidFill>
                  <a:schemeClr val="dk1"/>
                </a:solidFill>
                <a:latin typeface="Roboto"/>
                <a:ea typeface="Roboto"/>
                <a:cs typeface="Roboto"/>
                <a:sym typeface="Roboto"/>
              </a:rPr>
              <a:t>"__main__"</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app.run(</a:t>
            </a:r>
            <a:r>
              <a:rPr lang="en" sz="1800">
                <a:solidFill>
                  <a:schemeClr val="accent2"/>
                </a:solidFill>
                <a:latin typeface="Roboto"/>
                <a:ea typeface="Roboto"/>
                <a:cs typeface="Roboto"/>
                <a:sym typeface="Roboto"/>
              </a:rPr>
              <a:t>debug</a:t>
            </a:r>
            <a:r>
              <a:rPr lang="en" sz="1800">
                <a:solidFill>
                  <a:schemeClr val="dk2"/>
                </a:solidFill>
                <a:latin typeface="Roboto"/>
                <a:ea typeface="Roboto"/>
                <a:cs typeface="Roboto"/>
                <a:sym typeface="Roboto"/>
              </a:rPr>
              <a:t>=</a:t>
            </a:r>
            <a:r>
              <a:rPr lang="en" sz="1800">
                <a:solidFill>
                  <a:schemeClr val="accent3"/>
                </a:solidFill>
                <a:latin typeface="Roboto"/>
                <a:ea typeface="Roboto"/>
                <a:cs typeface="Roboto"/>
                <a:sym typeface="Roboto"/>
              </a:rPr>
              <a:t>True</a:t>
            </a:r>
            <a:r>
              <a:rPr lang="en" sz="1800">
                <a:solidFill>
                  <a:schemeClr val="dk2"/>
                </a:solidFill>
                <a:latin typeface="Roboto"/>
                <a:ea typeface="Roboto"/>
                <a:cs typeface="Roboto"/>
                <a:sym typeface="Roboto"/>
              </a:rPr>
              <a:t>)</a:t>
            </a:r>
            <a:endParaRPr sz="1800"/>
          </a:p>
        </p:txBody>
      </p:sp>
      <p:sp>
        <p:nvSpPr>
          <p:cNvPr id="296" name="Shape 296"/>
          <p:cNvSpPr/>
          <p:nvPr/>
        </p:nvSpPr>
        <p:spPr>
          <a:xfrm>
            <a:off x="4529975" y="1303152"/>
            <a:ext cx="4046100" cy="30018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4645400" y="1229227"/>
            <a:ext cx="4128900" cy="30018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txBox="1"/>
          <p:nvPr/>
        </p:nvSpPr>
        <p:spPr>
          <a:xfrm>
            <a:off x="4645500" y="1229227"/>
            <a:ext cx="4128900" cy="31044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extends "base.html" %}</a:t>
            </a:r>
            <a:endParaRPr sz="1800">
              <a:solidFill>
                <a:schemeClr val="dk1"/>
              </a:solidFill>
              <a:latin typeface="Roboto"/>
              <a:ea typeface="Roboto"/>
              <a:cs typeface="Roboto"/>
              <a:sym typeface="Roboto"/>
            </a:endParaRPr>
          </a:p>
          <a:p>
            <a:pPr indent="45720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block body %}</a:t>
            </a:r>
            <a:endParaRPr sz="1800">
              <a:solidFill>
                <a:schemeClr val="dk1"/>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457200" lvl="0" marL="0" rtl="0">
              <a:spcBef>
                <a:spcPts val="0"/>
              </a:spcBef>
              <a:spcAft>
                <a:spcPts val="0"/>
              </a:spcAft>
              <a:buNone/>
            </a:pPr>
            <a:r>
              <a:rPr lang="en" sz="1800">
                <a:solidFill>
                  <a:schemeClr val="accent3"/>
                </a:solidFill>
                <a:latin typeface="Roboto"/>
                <a:ea typeface="Roboto"/>
                <a:cs typeface="Roboto"/>
                <a:sym typeface="Roboto"/>
              </a:rPr>
              <a:t>&lt;h1&gt; </a:t>
            </a:r>
            <a:r>
              <a:rPr lang="en" sz="1800">
                <a:solidFill>
                  <a:schemeClr val="dk2"/>
                </a:solidFill>
                <a:latin typeface="Roboto"/>
                <a:ea typeface="Roboto"/>
                <a:cs typeface="Roboto"/>
                <a:sym typeface="Roboto"/>
              </a:rPr>
              <a:t>Wow it’s a new page</a:t>
            </a:r>
            <a:r>
              <a:rPr lang="en" sz="1800">
                <a:solidFill>
                  <a:schemeClr val="accent3"/>
                </a:solidFill>
                <a:latin typeface="Roboto"/>
                <a:ea typeface="Roboto"/>
                <a:cs typeface="Roboto"/>
                <a:sym typeface="Roboto"/>
              </a:rPr>
              <a:t> &lt;/h1&gt;</a:t>
            </a:r>
            <a:endParaRPr sz="1800">
              <a:solidFill>
                <a:schemeClr val="accent3"/>
              </a:solidFill>
              <a:latin typeface="Roboto"/>
              <a:ea typeface="Roboto"/>
              <a:cs typeface="Roboto"/>
              <a:sym typeface="Roboto"/>
            </a:endParaRPr>
          </a:p>
          <a:p>
            <a:pPr indent="457200" lvl="0" marL="0" rtl="0">
              <a:spcBef>
                <a:spcPts val="0"/>
              </a:spcBef>
              <a:spcAft>
                <a:spcPts val="0"/>
              </a:spcAft>
              <a:buNone/>
            </a:pPr>
            <a:r>
              <a:rPr lang="en" sz="1800">
                <a:solidFill>
                  <a:schemeClr val="accent3"/>
                </a:solidFill>
                <a:latin typeface="Roboto"/>
                <a:ea typeface="Roboto"/>
                <a:cs typeface="Roboto"/>
                <a:sym typeface="Roboto"/>
              </a:rPr>
              <a:t>&lt;p&gt;</a:t>
            </a:r>
            <a:r>
              <a:rPr lang="en" sz="1800">
                <a:solidFill>
                  <a:schemeClr val="dk2"/>
                </a:solidFill>
                <a:latin typeface="Roboto"/>
                <a:ea typeface="Roboto"/>
                <a:cs typeface="Roboto"/>
                <a:sym typeface="Roboto"/>
              </a:rPr>
              <a:t>This extends base.html</a:t>
            </a:r>
            <a:r>
              <a:rPr lang="en" sz="1800">
                <a:solidFill>
                  <a:schemeClr val="accent3"/>
                </a:solidFill>
                <a:latin typeface="Roboto"/>
                <a:ea typeface="Roboto"/>
                <a:cs typeface="Roboto"/>
                <a:sym typeface="Roboto"/>
              </a:rPr>
              <a:t>&lt;/p&gt;</a:t>
            </a:r>
            <a:endParaRPr sz="1800">
              <a:solidFill>
                <a:schemeClr val="accent3"/>
              </a:solidFill>
              <a:latin typeface="Roboto"/>
              <a:ea typeface="Roboto"/>
              <a:cs typeface="Roboto"/>
              <a:sym typeface="Roboto"/>
            </a:endParaRPr>
          </a:p>
          <a:p>
            <a:pPr indent="45720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endblock %}</a:t>
            </a:r>
            <a:endParaRPr sz="1800">
              <a:solidFill>
                <a:schemeClr val="dk1"/>
              </a:solidFill>
              <a:latin typeface="Roboto"/>
              <a:ea typeface="Roboto"/>
              <a:cs typeface="Roboto"/>
              <a:sym typeface="Roboto"/>
            </a:endParaRPr>
          </a:p>
        </p:txBody>
      </p:sp>
      <p:sp>
        <p:nvSpPr>
          <p:cNvPr id="299" name="Shape 299"/>
          <p:cNvSpPr txBox="1"/>
          <p:nvPr/>
        </p:nvSpPr>
        <p:spPr>
          <a:xfrm>
            <a:off x="386600" y="722776"/>
            <a:ext cx="3300000" cy="35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rPr>
              <a:t>run.py</a:t>
            </a:r>
            <a:endParaRPr b="1" sz="1800">
              <a:solidFill>
                <a:schemeClr val="dk2"/>
              </a:solidFill>
            </a:endParaRPr>
          </a:p>
        </p:txBody>
      </p:sp>
      <p:sp>
        <p:nvSpPr>
          <p:cNvPr id="300" name="Shape 300"/>
          <p:cNvSpPr txBox="1"/>
          <p:nvPr/>
        </p:nvSpPr>
        <p:spPr>
          <a:xfrm>
            <a:off x="4740075" y="722776"/>
            <a:ext cx="2529600" cy="35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latin typeface="Roboto"/>
                <a:ea typeface="Roboto"/>
                <a:cs typeface="Roboto"/>
                <a:sym typeface="Roboto"/>
              </a:rPr>
              <a:t>home</a:t>
            </a:r>
            <a:r>
              <a:rPr b="1" lang="en" sz="1800">
                <a:solidFill>
                  <a:schemeClr val="dk2"/>
                </a:solidFill>
                <a:latin typeface="Roboto"/>
                <a:ea typeface="Roboto"/>
                <a:cs typeface="Roboto"/>
                <a:sym typeface="Roboto"/>
              </a:rPr>
              <a:t>.html</a:t>
            </a:r>
            <a:endParaRPr b="1" sz="18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Figure 8. Extending a template to make a second page</a:t>
            </a:r>
            <a:endParaRPr/>
          </a:p>
        </p:txBody>
      </p:sp>
      <p:pic>
        <p:nvPicPr>
          <p:cNvPr id="306" name="Shape 306"/>
          <p:cNvPicPr preferRelativeResize="0"/>
          <p:nvPr/>
        </p:nvPicPr>
        <p:blipFill>
          <a:blip r:embed="rId3">
            <a:alphaModFix/>
          </a:blip>
          <a:stretch>
            <a:fillRect/>
          </a:stretch>
        </p:blipFill>
        <p:spPr>
          <a:xfrm>
            <a:off x="2893838" y="212425"/>
            <a:ext cx="3356317" cy="439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265500" y="72405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0000"/>
                </a:solidFill>
              </a:rPr>
              <a:t>&lt;!DOCTYPE html&gt;</a:t>
            </a:r>
            <a:br>
              <a:rPr lang="en" sz="1800"/>
            </a:br>
            <a:r>
              <a:rPr lang="en" sz="1800">
                <a:solidFill>
                  <a:srgbClr val="E69138"/>
                </a:solidFill>
              </a:rPr>
              <a:t>&lt;html&gt;</a:t>
            </a:r>
            <a:br>
              <a:rPr lang="en" sz="1800"/>
            </a:br>
            <a:r>
              <a:rPr lang="en" sz="1800"/>
              <a:t>   </a:t>
            </a:r>
            <a:r>
              <a:rPr lang="en" sz="1800">
                <a:solidFill>
                  <a:srgbClr val="F1C232"/>
                </a:solidFill>
              </a:rPr>
              <a:t> </a:t>
            </a:r>
            <a:r>
              <a:rPr lang="en" sz="1800">
                <a:solidFill>
                  <a:srgbClr val="45818E"/>
                </a:solidFill>
              </a:rPr>
              <a:t>&lt;head&gt;</a:t>
            </a:r>
            <a:br>
              <a:rPr lang="en" sz="1800">
                <a:solidFill>
                  <a:srgbClr val="45818E"/>
                </a:solidFill>
              </a:rPr>
            </a:br>
            <a:r>
              <a:rPr lang="en" sz="1800"/>
              <a:t>        </a:t>
            </a:r>
            <a:r>
              <a:rPr lang="en" sz="1800">
                <a:solidFill>
                  <a:srgbClr val="6AA84F"/>
                </a:solidFill>
              </a:rPr>
              <a:t>&lt;title&gt;Page Title&lt;/title&gt;</a:t>
            </a:r>
            <a:br>
              <a:rPr lang="en" sz="1800"/>
            </a:br>
            <a:r>
              <a:rPr lang="en" sz="1800"/>
              <a:t>   </a:t>
            </a:r>
            <a:r>
              <a:rPr lang="en" sz="1800">
                <a:solidFill>
                  <a:srgbClr val="BF9000"/>
                </a:solidFill>
              </a:rPr>
              <a:t> </a:t>
            </a:r>
            <a:r>
              <a:rPr lang="en" sz="1800">
                <a:solidFill>
                  <a:srgbClr val="45818E"/>
                </a:solidFill>
              </a:rPr>
              <a:t>&lt;/head&gt;</a:t>
            </a:r>
            <a:br>
              <a:rPr lang="en" sz="1800">
                <a:solidFill>
                  <a:srgbClr val="BF9000"/>
                </a:solidFill>
              </a:rPr>
            </a:br>
            <a:endParaRPr sz="1800">
              <a:solidFill>
                <a:srgbClr val="BF9000"/>
              </a:solidFill>
            </a:endParaRPr>
          </a:p>
          <a:p>
            <a:pPr indent="0" lvl="0" marL="0" rtl="0" algn="l">
              <a:spcBef>
                <a:spcPts val="0"/>
              </a:spcBef>
              <a:spcAft>
                <a:spcPts val="0"/>
              </a:spcAft>
              <a:buNone/>
            </a:pPr>
            <a:r>
              <a:rPr lang="en" sz="1800"/>
              <a:t>   </a:t>
            </a:r>
            <a:r>
              <a:rPr lang="en" sz="1800">
                <a:solidFill>
                  <a:srgbClr val="3C78D8"/>
                </a:solidFill>
              </a:rPr>
              <a:t> &lt;body&gt;</a:t>
            </a:r>
            <a:br>
              <a:rPr lang="en" sz="1800"/>
            </a:br>
            <a:br>
              <a:rPr lang="en" sz="1800"/>
            </a:br>
            <a:r>
              <a:rPr lang="en" sz="1800"/>
              <a:t>      </a:t>
            </a:r>
            <a:r>
              <a:rPr lang="en" sz="1800">
                <a:solidFill>
                  <a:srgbClr val="674EA7"/>
                </a:solidFill>
              </a:rPr>
              <a:t> </a:t>
            </a:r>
            <a:r>
              <a:rPr lang="en" sz="1800">
                <a:solidFill>
                  <a:srgbClr val="8E7CC3"/>
                </a:solidFill>
              </a:rPr>
              <a:t> &lt;h1&gt;Section Heading&lt;/h1&gt;</a:t>
            </a:r>
            <a:endParaRPr sz="1800">
              <a:solidFill>
                <a:srgbClr val="8E7CC3"/>
              </a:solidFill>
            </a:endParaRPr>
          </a:p>
          <a:p>
            <a:pPr indent="0" lvl="0" marL="0" rtl="0" algn="l">
              <a:spcBef>
                <a:spcPts val="0"/>
              </a:spcBef>
              <a:spcAft>
                <a:spcPts val="0"/>
              </a:spcAft>
              <a:buNone/>
            </a:pPr>
            <a:br>
              <a:rPr lang="en" sz="1800"/>
            </a:br>
            <a:r>
              <a:rPr lang="en" sz="1800"/>
              <a:t>        </a:t>
            </a:r>
            <a:r>
              <a:rPr lang="en" sz="1800">
                <a:solidFill>
                  <a:srgbClr val="FF00FF"/>
                </a:solidFill>
              </a:rPr>
              <a:t>&lt;p&gt;</a:t>
            </a:r>
            <a:endParaRPr sz="1800">
              <a:solidFill>
                <a:srgbClr val="FF00FF"/>
              </a:solidFill>
            </a:endParaRPr>
          </a:p>
          <a:p>
            <a:pPr indent="0" lvl="0" marL="0" rtl="0" algn="l">
              <a:spcBef>
                <a:spcPts val="0"/>
              </a:spcBef>
              <a:spcAft>
                <a:spcPts val="0"/>
              </a:spcAft>
              <a:buNone/>
            </a:pPr>
            <a:r>
              <a:rPr lang="en" sz="1800">
                <a:solidFill>
                  <a:srgbClr val="FF00FF"/>
                </a:solidFill>
              </a:rPr>
              <a:t>         Hello world.</a:t>
            </a:r>
            <a:endParaRPr sz="1800">
              <a:solidFill>
                <a:srgbClr val="FF00FF"/>
              </a:solidFill>
            </a:endParaRPr>
          </a:p>
          <a:p>
            <a:pPr indent="0" lvl="0" marL="0" rtl="0" algn="l">
              <a:spcBef>
                <a:spcPts val="0"/>
              </a:spcBef>
              <a:spcAft>
                <a:spcPts val="0"/>
              </a:spcAft>
              <a:buNone/>
            </a:pPr>
            <a:r>
              <a:rPr lang="en" sz="1800">
                <a:solidFill>
                  <a:srgbClr val="FF00FF"/>
                </a:solidFill>
              </a:rPr>
              <a:t>        &lt;/p&gt;</a:t>
            </a:r>
            <a:br>
              <a:rPr lang="en" sz="1800"/>
            </a:br>
            <a:br>
              <a:rPr lang="en" sz="1800"/>
            </a:br>
            <a:r>
              <a:rPr lang="en" sz="1800"/>
              <a:t>    </a:t>
            </a:r>
            <a:r>
              <a:rPr lang="en" sz="1800">
                <a:solidFill>
                  <a:srgbClr val="3C78D8"/>
                </a:solidFill>
              </a:rPr>
              <a:t>&lt;/body&gt;</a:t>
            </a:r>
            <a:br>
              <a:rPr lang="en" sz="1800">
                <a:solidFill>
                  <a:srgbClr val="3C78D8"/>
                </a:solidFill>
              </a:rPr>
            </a:br>
            <a:endParaRPr sz="1800">
              <a:solidFill>
                <a:srgbClr val="3C78D8"/>
              </a:solidFill>
            </a:endParaRPr>
          </a:p>
          <a:p>
            <a:pPr indent="0" lvl="0" marL="0" rtl="0" algn="l">
              <a:spcBef>
                <a:spcPts val="0"/>
              </a:spcBef>
              <a:spcAft>
                <a:spcPts val="0"/>
              </a:spcAft>
              <a:buNone/>
            </a:pPr>
            <a:r>
              <a:rPr lang="en" sz="1800">
                <a:solidFill>
                  <a:srgbClr val="FF9900"/>
                </a:solidFill>
              </a:rPr>
              <a:t>&lt;/html&gt;</a:t>
            </a:r>
            <a:endParaRPr sz="1800">
              <a:solidFill>
                <a:srgbClr val="FF9900"/>
              </a:solidFill>
            </a:endParaRPr>
          </a:p>
        </p:txBody>
      </p:sp>
      <p:sp>
        <p:nvSpPr>
          <p:cNvPr id="80" name="Shape 80"/>
          <p:cNvSpPr/>
          <p:nvPr/>
        </p:nvSpPr>
        <p:spPr>
          <a:xfrm>
            <a:off x="3642350" y="0"/>
            <a:ext cx="11355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3710950" y="0"/>
            <a:ext cx="5379600" cy="5036700"/>
          </a:xfrm>
          <a:prstGeom prst="roundRect">
            <a:avLst>
              <a:gd fmla="val 16667" name="adj"/>
            </a:avLst>
          </a:prstGeom>
          <a:solidFill>
            <a:srgbClr val="FFFFFF"/>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idx="2" type="body"/>
          </p:nvPr>
        </p:nvSpPr>
        <p:spPr>
          <a:xfrm>
            <a:off x="3825250" y="0"/>
            <a:ext cx="2933700" cy="51435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CC0000"/>
              </a:buClr>
              <a:buSzPts val="1400"/>
              <a:buChar char="●"/>
            </a:pPr>
            <a:r>
              <a:rPr lang="en" sz="1400">
                <a:solidFill>
                  <a:srgbClr val="CC0000"/>
                </a:solidFill>
              </a:rPr>
              <a:t> Must be the first thing in an HTML document-- this is an instruction to the web browser about what version of HTML the page is written in</a:t>
            </a:r>
            <a:endParaRPr sz="1400">
              <a:solidFill>
                <a:srgbClr val="CC0000"/>
              </a:solidFill>
            </a:endParaRPr>
          </a:p>
          <a:p>
            <a:pPr indent="-317500" lvl="0" marL="457200" rtl="0">
              <a:lnSpc>
                <a:spcPct val="100000"/>
              </a:lnSpc>
              <a:spcBef>
                <a:spcPts val="1600"/>
              </a:spcBef>
              <a:spcAft>
                <a:spcPts val="0"/>
              </a:spcAft>
              <a:buClr>
                <a:srgbClr val="E69138"/>
              </a:buClr>
              <a:buSzPts val="1400"/>
              <a:buChar char="●"/>
            </a:pPr>
            <a:r>
              <a:rPr lang="en" sz="1400">
                <a:solidFill>
                  <a:srgbClr val="E69138"/>
                </a:solidFill>
              </a:rPr>
              <a:t>Tells the browser that everything in these tags will be HTML. Container for all other HTML elements-- useful for formatting the entire page with CSS.</a:t>
            </a:r>
            <a:endParaRPr sz="1400">
              <a:solidFill>
                <a:srgbClr val="E69138"/>
              </a:solidFill>
            </a:endParaRPr>
          </a:p>
          <a:p>
            <a:pPr indent="-317500" lvl="0" marL="457200" rtl="0">
              <a:lnSpc>
                <a:spcPct val="100000"/>
              </a:lnSpc>
              <a:spcBef>
                <a:spcPts val="1600"/>
              </a:spcBef>
              <a:spcAft>
                <a:spcPts val="0"/>
              </a:spcAft>
              <a:buClr>
                <a:srgbClr val="45818E"/>
              </a:buClr>
              <a:buSzPts val="1400"/>
              <a:buChar char="●"/>
            </a:pPr>
            <a:r>
              <a:rPr lang="en" sz="1400">
                <a:solidFill>
                  <a:srgbClr val="45818E"/>
                </a:solidFill>
              </a:rPr>
              <a:t>Container for all metadata and script links. Can contain &lt;title&gt; &lt;style&gt; &lt;base&gt; &lt;link&gt; &lt;meta&gt; &lt;script&gt; &lt;noscript&gt;</a:t>
            </a:r>
            <a:endParaRPr sz="1400">
              <a:solidFill>
                <a:srgbClr val="45818E"/>
              </a:solidFill>
            </a:endParaRPr>
          </a:p>
          <a:p>
            <a:pPr indent="-317500" lvl="0" marL="457200" rtl="0">
              <a:lnSpc>
                <a:spcPct val="100000"/>
              </a:lnSpc>
              <a:spcBef>
                <a:spcPts val="1600"/>
              </a:spcBef>
              <a:spcAft>
                <a:spcPts val="1600"/>
              </a:spcAft>
              <a:buClr>
                <a:srgbClr val="6AA84F"/>
              </a:buClr>
              <a:buSzPts val="1400"/>
              <a:buChar char="●"/>
            </a:pPr>
            <a:r>
              <a:rPr lang="en" sz="1400">
                <a:solidFill>
                  <a:srgbClr val="6AA84F"/>
                </a:solidFill>
              </a:rPr>
              <a:t>Provides a title for the page for the browser’s toolbar, bookmarks, and search engine results.</a:t>
            </a:r>
            <a:endParaRPr sz="1400">
              <a:solidFill>
                <a:srgbClr val="6AA84F"/>
              </a:solidFill>
            </a:endParaRPr>
          </a:p>
        </p:txBody>
      </p:sp>
      <p:sp>
        <p:nvSpPr>
          <p:cNvPr id="83" name="Shape 83"/>
          <p:cNvSpPr txBox="1"/>
          <p:nvPr>
            <p:ph idx="2" type="body"/>
          </p:nvPr>
        </p:nvSpPr>
        <p:spPr>
          <a:xfrm>
            <a:off x="6469375" y="0"/>
            <a:ext cx="2430900" cy="49605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3C78D8"/>
              </a:buClr>
              <a:buSzPts val="1400"/>
              <a:buChar char="●"/>
            </a:pPr>
            <a:r>
              <a:rPr lang="en" sz="1400">
                <a:solidFill>
                  <a:srgbClr val="3C78D8"/>
                </a:solidFill>
              </a:rPr>
              <a:t>Contains all HTML that the user will see on the page, such as paragraphs, images, and headers.</a:t>
            </a:r>
            <a:endParaRPr sz="1400">
              <a:solidFill>
                <a:srgbClr val="3C78D8"/>
              </a:solidFill>
            </a:endParaRPr>
          </a:p>
          <a:p>
            <a:pPr indent="-317500" lvl="0" marL="457200" rtl="0">
              <a:lnSpc>
                <a:spcPct val="100000"/>
              </a:lnSpc>
              <a:spcBef>
                <a:spcPts val="1600"/>
              </a:spcBef>
              <a:spcAft>
                <a:spcPts val="0"/>
              </a:spcAft>
              <a:buClr>
                <a:srgbClr val="8E7CC3"/>
              </a:buClr>
              <a:buSzPts val="1400"/>
              <a:buChar char="●"/>
            </a:pPr>
            <a:r>
              <a:rPr lang="en" sz="1400">
                <a:solidFill>
                  <a:srgbClr val="8E7CC3"/>
                </a:solidFill>
              </a:rPr>
              <a:t>Example of a section heading. H1 through H6 exist for formatting and parsing purposes. </a:t>
            </a:r>
            <a:endParaRPr sz="1400">
              <a:solidFill>
                <a:srgbClr val="8E7CC3"/>
              </a:solidFill>
            </a:endParaRPr>
          </a:p>
          <a:p>
            <a:pPr indent="-317500" lvl="0" marL="457200" rtl="0">
              <a:lnSpc>
                <a:spcPct val="100000"/>
              </a:lnSpc>
              <a:spcBef>
                <a:spcPts val="1600"/>
              </a:spcBef>
              <a:spcAft>
                <a:spcPts val="1600"/>
              </a:spcAft>
              <a:buClr>
                <a:srgbClr val="FF00FF"/>
              </a:buClr>
              <a:buSzPts val="1400"/>
              <a:buChar char="●"/>
            </a:pPr>
            <a:r>
              <a:rPr lang="en" sz="1400">
                <a:solidFill>
                  <a:srgbClr val="FF00FF"/>
                </a:solidFill>
              </a:rPr>
              <a:t>Example of a paragraph tag.</a:t>
            </a:r>
            <a:endParaRPr sz="1400">
              <a:solidFill>
                <a:srgbClr val="FF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Variables in Webpage </a:t>
            </a:r>
            <a:endParaRPr/>
          </a:p>
        </p:txBody>
      </p:sp>
      <p:sp>
        <p:nvSpPr>
          <p:cNvPr id="312" name="Shape 312"/>
          <p:cNvSpPr/>
          <p:nvPr/>
        </p:nvSpPr>
        <p:spPr>
          <a:xfrm>
            <a:off x="155975" y="1017087"/>
            <a:ext cx="4999500" cy="37464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298600" y="924825"/>
            <a:ext cx="5196000" cy="37464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txBox="1"/>
          <p:nvPr/>
        </p:nvSpPr>
        <p:spPr>
          <a:xfrm>
            <a:off x="416054" y="924825"/>
            <a:ext cx="5125500" cy="325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accent3"/>
                </a:solidFill>
                <a:latin typeface="Roboto"/>
                <a:ea typeface="Roboto"/>
                <a:cs typeface="Roboto"/>
                <a:sym typeface="Roboto"/>
              </a:rPr>
              <a:t>from</a:t>
            </a:r>
            <a:r>
              <a:rPr lang="en" sz="1800">
                <a:solidFill>
                  <a:schemeClr val="dk2"/>
                </a:solidFill>
                <a:latin typeface="Roboto"/>
                <a:ea typeface="Roboto"/>
                <a:cs typeface="Roboto"/>
                <a:sym typeface="Roboto"/>
              </a:rPr>
              <a:t> flask </a:t>
            </a:r>
            <a:r>
              <a:rPr lang="en" sz="1800">
                <a:solidFill>
                  <a:schemeClr val="accent3"/>
                </a:solidFill>
                <a:latin typeface="Roboto"/>
                <a:ea typeface="Roboto"/>
                <a:cs typeface="Roboto"/>
                <a:sym typeface="Roboto"/>
              </a:rPr>
              <a:t>import</a:t>
            </a:r>
            <a:r>
              <a:rPr lang="en" sz="1800">
                <a:solidFill>
                  <a:schemeClr val="dk2"/>
                </a:solidFill>
                <a:latin typeface="Roboto"/>
                <a:ea typeface="Roboto"/>
                <a:cs typeface="Roboto"/>
                <a:sym typeface="Roboto"/>
              </a:rPr>
              <a:t> Flask, </a:t>
            </a:r>
            <a:r>
              <a:rPr lang="en" sz="1800">
                <a:solidFill>
                  <a:schemeClr val="dk2"/>
                </a:solidFill>
                <a:latin typeface="Roboto"/>
                <a:ea typeface="Roboto"/>
                <a:cs typeface="Roboto"/>
                <a:sym typeface="Roboto"/>
              </a:rPr>
              <a:t>render_template</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app = Flask(__name__)</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"/index"</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def</a:t>
            </a:r>
            <a:r>
              <a:rPr lang="en" sz="1800">
                <a:solidFill>
                  <a:schemeClr val="dk2"/>
                </a:solidFill>
                <a:latin typeface="Roboto"/>
                <a:ea typeface="Roboto"/>
                <a:cs typeface="Roboto"/>
                <a:sym typeface="Roboto"/>
              </a:rPr>
              <a:t> </a:t>
            </a:r>
            <a:r>
              <a:rPr b="1" lang="en" sz="1800">
                <a:solidFill>
                  <a:schemeClr val="dk2"/>
                </a:solidFill>
                <a:latin typeface="Roboto"/>
                <a:ea typeface="Roboto"/>
                <a:cs typeface="Roboto"/>
                <a:sym typeface="Roboto"/>
              </a:rPr>
              <a:t>home</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user = {</a:t>
            </a:r>
            <a:r>
              <a:rPr lang="en" sz="1800">
                <a:solidFill>
                  <a:schemeClr val="dk1"/>
                </a:solidFill>
                <a:latin typeface="Roboto"/>
                <a:ea typeface="Roboto"/>
                <a:cs typeface="Roboto"/>
                <a:sym typeface="Roboto"/>
              </a:rPr>
              <a:t>‘username’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 ‘Alice’</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a:t>
            </a:r>
            <a:r>
              <a:rPr lang="en" sz="1800">
                <a:solidFill>
                  <a:schemeClr val="accent3"/>
                </a:solidFill>
                <a:latin typeface="Roboto"/>
                <a:ea typeface="Roboto"/>
                <a:cs typeface="Roboto"/>
                <a:sym typeface="Roboto"/>
              </a:rPr>
              <a:t>return </a:t>
            </a:r>
            <a:r>
              <a:rPr lang="en" sz="1800">
                <a:solidFill>
                  <a:schemeClr val="dk1"/>
                </a:solidFill>
                <a:latin typeface="Roboto"/>
                <a:ea typeface="Roboto"/>
                <a:cs typeface="Roboto"/>
                <a:sym typeface="Roboto"/>
              </a:rPr>
              <a:t>render_template("home.html"</a:t>
            </a:r>
            <a:r>
              <a:rPr lang="en" sz="1800">
                <a:solidFill>
                  <a:schemeClr val="accent3"/>
                </a:solidFill>
                <a:latin typeface="Roboto"/>
                <a:ea typeface="Roboto"/>
                <a:cs typeface="Roboto"/>
                <a:sym typeface="Roboto"/>
              </a:rPr>
              <a:t>, user</a:t>
            </a:r>
            <a:r>
              <a:rPr lang="en" sz="1800">
                <a:solidFill>
                  <a:schemeClr val="dk2"/>
                </a:solidFill>
                <a:latin typeface="Roboto"/>
                <a:ea typeface="Roboto"/>
                <a:cs typeface="Roboto"/>
                <a:sym typeface="Roboto"/>
              </a:rPr>
              <a:t>=user</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if</a:t>
            </a:r>
            <a:r>
              <a:rPr lang="en" sz="1800">
                <a:solidFill>
                  <a:schemeClr val="dk2"/>
                </a:solidFill>
                <a:latin typeface="Roboto"/>
                <a:ea typeface="Roboto"/>
                <a:cs typeface="Roboto"/>
                <a:sym typeface="Roboto"/>
              </a:rPr>
              <a:t> __name__ ==</a:t>
            </a:r>
            <a:r>
              <a:rPr lang="en" sz="1800">
                <a:solidFill>
                  <a:schemeClr val="accent2"/>
                </a:solidFill>
                <a:latin typeface="Roboto"/>
                <a:ea typeface="Roboto"/>
                <a:cs typeface="Roboto"/>
                <a:sym typeface="Roboto"/>
              </a:rPr>
              <a:t> </a:t>
            </a:r>
            <a:r>
              <a:rPr lang="en" sz="1800">
                <a:solidFill>
                  <a:schemeClr val="dk1"/>
                </a:solidFill>
                <a:latin typeface="Roboto"/>
                <a:ea typeface="Roboto"/>
                <a:cs typeface="Roboto"/>
                <a:sym typeface="Roboto"/>
              </a:rPr>
              <a:t>"__main__"</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app.run(</a:t>
            </a:r>
            <a:r>
              <a:rPr lang="en" sz="1800">
                <a:solidFill>
                  <a:schemeClr val="accent2"/>
                </a:solidFill>
                <a:latin typeface="Roboto"/>
                <a:ea typeface="Roboto"/>
                <a:cs typeface="Roboto"/>
                <a:sym typeface="Roboto"/>
              </a:rPr>
              <a:t>debug</a:t>
            </a:r>
            <a:r>
              <a:rPr lang="en" sz="1800">
                <a:solidFill>
                  <a:schemeClr val="dk2"/>
                </a:solidFill>
                <a:latin typeface="Roboto"/>
                <a:ea typeface="Roboto"/>
                <a:cs typeface="Roboto"/>
                <a:sym typeface="Roboto"/>
              </a:rPr>
              <a:t>=</a:t>
            </a:r>
            <a:r>
              <a:rPr lang="en" sz="1800">
                <a:solidFill>
                  <a:schemeClr val="accent3"/>
                </a:solidFill>
                <a:latin typeface="Roboto"/>
                <a:ea typeface="Roboto"/>
                <a:cs typeface="Roboto"/>
                <a:sym typeface="Roboto"/>
              </a:rPr>
              <a:t>True</a:t>
            </a:r>
            <a:r>
              <a:rPr lang="en" sz="1800">
                <a:solidFill>
                  <a:schemeClr val="dk2"/>
                </a:solidFill>
                <a:latin typeface="Roboto"/>
                <a:ea typeface="Roboto"/>
                <a:cs typeface="Roboto"/>
                <a:sym typeface="Roboto"/>
              </a:rPr>
              <a:t>)</a:t>
            </a:r>
            <a:endParaRPr sz="1800"/>
          </a:p>
        </p:txBody>
      </p:sp>
      <p:sp>
        <p:nvSpPr>
          <p:cNvPr id="315" name="Shape 315"/>
          <p:cNvSpPr/>
          <p:nvPr/>
        </p:nvSpPr>
        <p:spPr>
          <a:xfrm>
            <a:off x="5541550" y="1015433"/>
            <a:ext cx="3297600" cy="36792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5635621" y="924825"/>
            <a:ext cx="3365100" cy="36792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txBox="1"/>
          <p:nvPr/>
        </p:nvSpPr>
        <p:spPr>
          <a:xfrm>
            <a:off x="5635703" y="924825"/>
            <a:ext cx="3365100" cy="38049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extends "base.html" %}</a:t>
            </a:r>
            <a:endParaRPr sz="1800">
              <a:solidFill>
                <a:schemeClr val="dk1"/>
              </a:solidFill>
              <a:latin typeface="Roboto"/>
              <a:ea typeface="Roboto"/>
              <a:cs typeface="Roboto"/>
              <a:sym typeface="Roboto"/>
            </a:endParaRPr>
          </a:p>
          <a:p>
            <a:pPr indent="45720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block body %}</a:t>
            </a:r>
            <a:endParaRPr sz="1800">
              <a:solidFill>
                <a:schemeClr val="dk1"/>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a:t>
            </a:r>
            <a:r>
              <a:rPr lang="en" sz="1800">
                <a:solidFill>
                  <a:schemeClr val="accent3"/>
                </a:solidFill>
                <a:latin typeface="Roboto"/>
                <a:ea typeface="Roboto"/>
                <a:cs typeface="Roboto"/>
                <a:sym typeface="Roboto"/>
              </a:rPr>
              <a:t>&lt;h1&gt; </a:t>
            </a:r>
            <a:endParaRPr sz="1800">
              <a:solidFill>
                <a:schemeClr val="accent3"/>
              </a:solidFill>
              <a:latin typeface="Roboto"/>
              <a:ea typeface="Roboto"/>
              <a:cs typeface="Roboto"/>
              <a:sym typeface="Roboto"/>
            </a:endParaRPr>
          </a:p>
          <a:p>
            <a:pPr indent="457200" lvl="0" marL="0" rtl="0">
              <a:spcBef>
                <a:spcPts val="0"/>
              </a:spcBef>
              <a:spcAft>
                <a:spcPts val="0"/>
              </a:spcAft>
              <a:buNone/>
            </a:pPr>
            <a:r>
              <a:rPr lang="en" sz="1800">
                <a:solidFill>
                  <a:schemeClr val="dk2"/>
                </a:solidFill>
                <a:latin typeface="Roboto"/>
                <a:ea typeface="Roboto"/>
                <a:cs typeface="Roboto"/>
                <a:sym typeface="Roboto"/>
              </a:rPr>
              <a:t> Wow it’s a new page </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a:t>
            </a:r>
            <a:r>
              <a:rPr lang="en" sz="1800">
                <a:solidFill>
                  <a:schemeClr val="accent3"/>
                </a:solidFill>
                <a:latin typeface="Roboto"/>
                <a:ea typeface="Roboto"/>
                <a:cs typeface="Roboto"/>
                <a:sym typeface="Roboto"/>
              </a:rPr>
              <a:t>&lt;/h1&gt;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&lt;p&gt;</a:t>
            </a:r>
            <a:endParaRPr sz="1800">
              <a:solidFill>
                <a:schemeClr val="accent3"/>
              </a:solidFill>
              <a:latin typeface="Roboto"/>
              <a:ea typeface="Roboto"/>
              <a:cs typeface="Roboto"/>
              <a:sym typeface="Roboto"/>
            </a:endParaRPr>
          </a:p>
          <a:p>
            <a:pPr indent="457200" lvl="0" marL="0" rtl="0">
              <a:spcBef>
                <a:spcPts val="0"/>
              </a:spcBef>
              <a:spcAft>
                <a:spcPts val="0"/>
              </a:spcAft>
              <a:buNone/>
            </a:pPr>
            <a:r>
              <a:rPr lang="en" sz="1800">
                <a:solidFill>
                  <a:schemeClr val="dk1"/>
                </a:solidFill>
                <a:latin typeface="Roboto"/>
                <a:ea typeface="Roboto"/>
                <a:cs typeface="Roboto"/>
                <a:sym typeface="Roboto"/>
              </a:rPr>
              <a:t>  </a:t>
            </a:r>
            <a:r>
              <a:rPr lang="en" sz="1800">
                <a:solidFill>
                  <a:schemeClr val="dk2"/>
                </a:solidFill>
                <a:latin typeface="Roboto"/>
                <a:ea typeface="Roboto"/>
                <a:cs typeface="Roboto"/>
                <a:sym typeface="Roboto"/>
              </a:rPr>
              <a:t>Hello,</a:t>
            </a:r>
            <a:r>
              <a:rPr lang="en" sz="1800">
                <a:solidFill>
                  <a:schemeClr val="dk1"/>
                </a:solidFill>
                <a:latin typeface="Roboto"/>
                <a:ea typeface="Roboto"/>
                <a:cs typeface="Roboto"/>
                <a:sym typeface="Roboto"/>
              </a:rPr>
              <a:t> {{ user.username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a:t>
            </a:r>
            <a:r>
              <a:rPr lang="en" sz="1800">
                <a:solidFill>
                  <a:schemeClr val="accent3"/>
                </a:solidFill>
                <a:latin typeface="Roboto"/>
                <a:ea typeface="Roboto"/>
                <a:cs typeface="Roboto"/>
                <a:sym typeface="Roboto"/>
              </a:rPr>
              <a:t>&lt;/p&gt;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endblock %}</a:t>
            </a:r>
            <a:endParaRPr sz="1800">
              <a:solidFill>
                <a:schemeClr val="dk1"/>
              </a:solidFill>
              <a:latin typeface="Roboto"/>
              <a:ea typeface="Roboto"/>
              <a:cs typeface="Roboto"/>
              <a:sym typeface="Roboto"/>
            </a:endParaRPr>
          </a:p>
        </p:txBody>
      </p:sp>
      <p:sp>
        <p:nvSpPr>
          <p:cNvPr id="318" name="Shape 318"/>
          <p:cNvSpPr txBox="1"/>
          <p:nvPr/>
        </p:nvSpPr>
        <p:spPr>
          <a:xfrm>
            <a:off x="462800" y="570376"/>
            <a:ext cx="3300000" cy="35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rPr>
              <a:t>run.py</a:t>
            </a:r>
            <a:endParaRPr b="1" sz="1800">
              <a:solidFill>
                <a:schemeClr val="dk2"/>
              </a:solidFill>
            </a:endParaRPr>
          </a:p>
        </p:txBody>
      </p:sp>
      <p:sp>
        <p:nvSpPr>
          <p:cNvPr id="319" name="Shape 319"/>
          <p:cNvSpPr txBox="1"/>
          <p:nvPr/>
        </p:nvSpPr>
        <p:spPr>
          <a:xfrm>
            <a:off x="5654475" y="570376"/>
            <a:ext cx="2529600" cy="35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latin typeface="Roboto"/>
                <a:ea typeface="Roboto"/>
                <a:cs typeface="Roboto"/>
                <a:sym typeface="Roboto"/>
              </a:rPr>
              <a:t>home.html</a:t>
            </a:r>
            <a:endParaRPr b="1" sz="18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Figure 9. Using variables inside HTML pages</a:t>
            </a:r>
            <a:endParaRPr/>
          </a:p>
        </p:txBody>
      </p:sp>
      <p:pic>
        <p:nvPicPr>
          <p:cNvPr id="325" name="Shape 325"/>
          <p:cNvPicPr preferRelativeResize="0"/>
          <p:nvPr/>
        </p:nvPicPr>
        <p:blipFill>
          <a:blip r:embed="rId3">
            <a:alphaModFix/>
          </a:blip>
          <a:stretch>
            <a:fillRect/>
          </a:stretch>
        </p:blipFill>
        <p:spPr>
          <a:xfrm>
            <a:off x="2564025" y="127125"/>
            <a:ext cx="3368261" cy="4392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Conditional Statements in Webpage</a:t>
            </a:r>
            <a:endParaRPr/>
          </a:p>
        </p:txBody>
      </p:sp>
      <p:sp>
        <p:nvSpPr>
          <p:cNvPr id="331" name="Shape 331"/>
          <p:cNvSpPr/>
          <p:nvPr/>
        </p:nvSpPr>
        <p:spPr>
          <a:xfrm>
            <a:off x="155975" y="1025094"/>
            <a:ext cx="4099200" cy="40716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nvSpPr>
        <p:spPr>
          <a:xfrm>
            <a:off x="272920" y="924825"/>
            <a:ext cx="4260600" cy="40716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txBox="1"/>
          <p:nvPr/>
        </p:nvSpPr>
        <p:spPr>
          <a:xfrm>
            <a:off x="369225" y="848625"/>
            <a:ext cx="4202700" cy="407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accent3"/>
                </a:solidFill>
                <a:latin typeface="Roboto"/>
                <a:ea typeface="Roboto"/>
                <a:cs typeface="Roboto"/>
                <a:sym typeface="Roboto"/>
              </a:rPr>
              <a:t>from</a:t>
            </a:r>
            <a:r>
              <a:rPr lang="en" sz="1600">
                <a:solidFill>
                  <a:schemeClr val="dk2"/>
                </a:solidFill>
                <a:latin typeface="Roboto"/>
                <a:ea typeface="Roboto"/>
                <a:cs typeface="Roboto"/>
                <a:sym typeface="Roboto"/>
              </a:rPr>
              <a:t> flask </a:t>
            </a:r>
            <a:r>
              <a:rPr lang="en" sz="1600">
                <a:solidFill>
                  <a:schemeClr val="accent3"/>
                </a:solidFill>
                <a:latin typeface="Roboto"/>
                <a:ea typeface="Roboto"/>
                <a:cs typeface="Roboto"/>
                <a:sym typeface="Roboto"/>
              </a:rPr>
              <a:t>import</a:t>
            </a:r>
            <a:r>
              <a:rPr lang="en" sz="1600">
                <a:solidFill>
                  <a:schemeClr val="dk2"/>
                </a:solidFill>
                <a:latin typeface="Roboto"/>
                <a:ea typeface="Roboto"/>
                <a:cs typeface="Roboto"/>
                <a:sym typeface="Roboto"/>
              </a:rPr>
              <a:t> Flask, render_template</a:t>
            </a:r>
            <a:endParaRPr sz="1600">
              <a:solidFill>
                <a:schemeClr val="accent3"/>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app = Flask(__name__)</a:t>
            </a:r>
            <a:endParaRPr sz="1600">
              <a:solidFill>
                <a:schemeClr val="dk2"/>
              </a:solidFill>
              <a:latin typeface="Roboto"/>
              <a:ea typeface="Roboto"/>
              <a:cs typeface="Roboto"/>
              <a:sym typeface="Roboto"/>
            </a:endParaRPr>
          </a:p>
          <a:p>
            <a:pPr indent="0" lvl="0" marL="0">
              <a:spcBef>
                <a:spcPts val="0"/>
              </a:spcBef>
              <a:spcAft>
                <a:spcPts val="0"/>
              </a:spcAft>
              <a:buNone/>
            </a:pPr>
            <a:r>
              <a:t/>
            </a:r>
            <a:endParaRPr sz="1600">
              <a:solidFill>
                <a:schemeClr val="dk2"/>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a:t>
            </a:r>
            <a:r>
              <a:rPr lang="en" sz="1600">
                <a:solidFill>
                  <a:schemeClr val="accent6"/>
                </a:solidFill>
                <a:latin typeface="Roboto"/>
                <a:ea typeface="Roboto"/>
                <a:cs typeface="Roboto"/>
                <a:sym typeface="Roboto"/>
              </a:rPr>
              <a:t>app.route</a:t>
            </a:r>
            <a:r>
              <a:rPr lang="en" sz="1600">
                <a:solidFill>
                  <a:schemeClr val="dk2"/>
                </a:solidFill>
                <a:latin typeface="Roboto"/>
                <a:ea typeface="Roboto"/>
                <a:cs typeface="Roboto"/>
                <a:sym typeface="Roboto"/>
              </a:rPr>
              <a:t>(</a:t>
            </a:r>
            <a:r>
              <a:rPr lang="en" sz="1600">
                <a:solidFill>
                  <a:schemeClr val="dk1"/>
                </a:solidFill>
                <a:latin typeface="Roboto"/>
                <a:ea typeface="Roboto"/>
                <a:cs typeface="Roboto"/>
                <a:sym typeface="Roboto"/>
              </a:rPr>
              <a:t>"/"</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a:t>
            </a:r>
            <a:r>
              <a:rPr lang="en" sz="1600">
                <a:solidFill>
                  <a:schemeClr val="accent6"/>
                </a:solidFill>
                <a:latin typeface="Roboto"/>
                <a:ea typeface="Roboto"/>
                <a:cs typeface="Roboto"/>
                <a:sym typeface="Roboto"/>
              </a:rPr>
              <a:t>app.route</a:t>
            </a:r>
            <a:r>
              <a:rPr lang="en" sz="1600">
                <a:solidFill>
                  <a:schemeClr val="dk2"/>
                </a:solidFill>
                <a:latin typeface="Roboto"/>
                <a:ea typeface="Roboto"/>
                <a:cs typeface="Roboto"/>
                <a:sym typeface="Roboto"/>
              </a:rPr>
              <a:t>(</a:t>
            </a:r>
            <a:r>
              <a:rPr lang="en" sz="1600">
                <a:solidFill>
                  <a:schemeClr val="dk1"/>
                </a:solidFill>
                <a:latin typeface="Roboto"/>
                <a:ea typeface="Roboto"/>
                <a:cs typeface="Roboto"/>
                <a:sym typeface="Roboto"/>
              </a:rPr>
              <a:t>"/index"</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a:spcBef>
                <a:spcPts val="0"/>
              </a:spcBef>
              <a:spcAft>
                <a:spcPts val="0"/>
              </a:spcAft>
              <a:buNone/>
            </a:pPr>
            <a:r>
              <a:rPr lang="en" sz="1600">
                <a:solidFill>
                  <a:schemeClr val="accent3"/>
                </a:solidFill>
                <a:latin typeface="Roboto"/>
                <a:ea typeface="Roboto"/>
                <a:cs typeface="Roboto"/>
                <a:sym typeface="Roboto"/>
              </a:rPr>
              <a:t>def</a:t>
            </a:r>
            <a:r>
              <a:rPr lang="en" sz="1600">
                <a:solidFill>
                  <a:schemeClr val="dk2"/>
                </a:solidFill>
                <a:latin typeface="Roboto"/>
                <a:ea typeface="Roboto"/>
                <a:cs typeface="Roboto"/>
                <a:sym typeface="Roboto"/>
              </a:rPr>
              <a:t> </a:t>
            </a:r>
            <a:r>
              <a:rPr b="1" lang="en" sz="1600">
                <a:solidFill>
                  <a:schemeClr val="dk2"/>
                </a:solidFill>
                <a:latin typeface="Roboto"/>
                <a:ea typeface="Roboto"/>
                <a:cs typeface="Roboto"/>
                <a:sym typeface="Roboto"/>
              </a:rPr>
              <a:t>hello_world</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  </a:t>
            </a:r>
            <a:r>
              <a:rPr lang="en" sz="1600">
                <a:solidFill>
                  <a:schemeClr val="accent3"/>
                </a:solidFill>
                <a:latin typeface="Roboto"/>
                <a:ea typeface="Roboto"/>
                <a:cs typeface="Roboto"/>
                <a:sym typeface="Roboto"/>
              </a:rPr>
              <a:t>return </a:t>
            </a:r>
            <a:r>
              <a:rPr lang="en" sz="1600">
                <a:solidFill>
                  <a:schemeClr val="dk1"/>
                </a:solidFill>
                <a:latin typeface="Roboto"/>
                <a:ea typeface="Roboto"/>
                <a:cs typeface="Roboto"/>
                <a:sym typeface="Roboto"/>
              </a:rPr>
              <a:t>render_template("base.html", </a:t>
            </a:r>
            <a:r>
              <a:rPr lang="en" sz="1600">
                <a:solidFill>
                  <a:schemeClr val="accent3"/>
                </a:solidFill>
                <a:latin typeface="Roboto"/>
                <a:ea typeface="Roboto"/>
                <a:cs typeface="Roboto"/>
                <a:sym typeface="Roboto"/>
              </a:rPr>
              <a:t>title= </a:t>
            </a:r>
            <a:r>
              <a:rPr lang="en" sz="1600">
                <a:solidFill>
                  <a:schemeClr val="dk1"/>
                </a:solidFill>
                <a:latin typeface="Roboto"/>
                <a:ea typeface="Roboto"/>
                <a:cs typeface="Roboto"/>
                <a:sym typeface="Roboto"/>
              </a:rPr>
              <a:t>’Welcome’)</a:t>
            </a:r>
            <a:endParaRPr sz="1600">
              <a:solidFill>
                <a:schemeClr val="dk1"/>
              </a:solidFill>
              <a:latin typeface="Roboto"/>
              <a:ea typeface="Roboto"/>
              <a:cs typeface="Roboto"/>
              <a:sym typeface="Roboto"/>
            </a:endParaRPr>
          </a:p>
          <a:p>
            <a:pPr indent="0" lvl="0" marL="0">
              <a:spcBef>
                <a:spcPts val="0"/>
              </a:spcBef>
              <a:spcAft>
                <a:spcPts val="0"/>
              </a:spcAft>
              <a:buNone/>
            </a:pPr>
            <a:r>
              <a:t/>
            </a:r>
            <a:endParaRPr sz="1600">
              <a:solidFill>
                <a:schemeClr val="dk1"/>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a:t>
            </a:r>
            <a:r>
              <a:rPr lang="en" sz="1600">
                <a:solidFill>
                  <a:schemeClr val="accent6"/>
                </a:solidFill>
                <a:latin typeface="Roboto"/>
                <a:ea typeface="Roboto"/>
                <a:cs typeface="Roboto"/>
                <a:sym typeface="Roboto"/>
              </a:rPr>
              <a:t>app.route</a:t>
            </a:r>
            <a:r>
              <a:rPr lang="en" sz="1600">
                <a:solidFill>
                  <a:schemeClr val="dk2"/>
                </a:solidFill>
                <a:latin typeface="Roboto"/>
                <a:ea typeface="Roboto"/>
                <a:cs typeface="Roboto"/>
                <a:sym typeface="Roboto"/>
              </a:rPr>
              <a:t>(</a:t>
            </a:r>
            <a:r>
              <a:rPr lang="en" sz="1600">
                <a:solidFill>
                  <a:schemeClr val="dk1"/>
                </a:solidFill>
                <a:latin typeface="Roboto"/>
                <a:ea typeface="Roboto"/>
                <a:cs typeface="Roboto"/>
                <a:sym typeface="Roboto"/>
              </a:rPr>
              <a:t>"/home"</a:t>
            </a:r>
            <a:r>
              <a:rPr lang="en" sz="1600">
                <a:solidFill>
                  <a:schemeClr val="dk2"/>
                </a:solidFill>
                <a:latin typeface="Roboto"/>
                <a:ea typeface="Roboto"/>
                <a:cs typeface="Roboto"/>
                <a:sym typeface="Roboto"/>
              </a:rPr>
              <a:t>)</a:t>
            </a:r>
            <a:endParaRPr sz="1600">
              <a:solidFill>
                <a:schemeClr val="accent3"/>
              </a:solidFill>
              <a:latin typeface="Roboto"/>
              <a:ea typeface="Roboto"/>
              <a:cs typeface="Roboto"/>
              <a:sym typeface="Roboto"/>
            </a:endParaRPr>
          </a:p>
          <a:p>
            <a:pPr indent="0" lvl="0" marL="0">
              <a:spcBef>
                <a:spcPts val="0"/>
              </a:spcBef>
              <a:spcAft>
                <a:spcPts val="0"/>
              </a:spcAft>
              <a:buNone/>
            </a:pPr>
            <a:r>
              <a:rPr lang="en" sz="1600">
                <a:solidFill>
                  <a:schemeClr val="accent3"/>
                </a:solidFill>
                <a:latin typeface="Roboto"/>
                <a:ea typeface="Roboto"/>
                <a:cs typeface="Roboto"/>
                <a:sym typeface="Roboto"/>
              </a:rPr>
              <a:t>def</a:t>
            </a:r>
            <a:r>
              <a:rPr lang="en" sz="1600">
                <a:solidFill>
                  <a:schemeClr val="dk2"/>
                </a:solidFill>
                <a:latin typeface="Roboto"/>
                <a:ea typeface="Roboto"/>
                <a:cs typeface="Roboto"/>
                <a:sym typeface="Roboto"/>
              </a:rPr>
              <a:t> </a:t>
            </a:r>
            <a:r>
              <a:rPr b="1" lang="en" sz="1600">
                <a:solidFill>
                  <a:schemeClr val="dk2"/>
                </a:solidFill>
                <a:latin typeface="Roboto"/>
                <a:ea typeface="Roboto"/>
                <a:cs typeface="Roboto"/>
                <a:sym typeface="Roboto"/>
              </a:rPr>
              <a:t>home</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  user = {</a:t>
            </a:r>
            <a:r>
              <a:rPr lang="en" sz="1600">
                <a:solidFill>
                  <a:schemeClr val="dk1"/>
                </a:solidFill>
                <a:latin typeface="Roboto"/>
                <a:ea typeface="Roboto"/>
                <a:cs typeface="Roboto"/>
                <a:sym typeface="Roboto"/>
              </a:rPr>
              <a:t>‘username’</a:t>
            </a:r>
            <a:r>
              <a:rPr lang="en" sz="1600">
                <a:solidFill>
                  <a:schemeClr val="dk2"/>
                </a:solidFill>
                <a:latin typeface="Roboto"/>
                <a:ea typeface="Roboto"/>
                <a:cs typeface="Roboto"/>
                <a:sym typeface="Roboto"/>
              </a:rPr>
              <a:t>:</a:t>
            </a:r>
            <a:r>
              <a:rPr lang="en" sz="1600">
                <a:solidFill>
                  <a:schemeClr val="dk1"/>
                </a:solidFill>
                <a:latin typeface="Roboto"/>
                <a:ea typeface="Roboto"/>
                <a:cs typeface="Roboto"/>
                <a:sym typeface="Roboto"/>
              </a:rPr>
              <a:t> ‘Alice’</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  </a:t>
            </a:r>
            <a:r>
              <a:rPr lang="en" sz="1600">
                <a:solidFill>
                  <a:schemeClr val="accent3"/>
                </a:solidFill>
                <a:latin typeface="Roboto"/>
                <a:ea typeface="Roboto"/>
                <a:cs typeface="Roboto"/>
                <a:sym typeface="Roboto"/>
              </a:rPr>
              <a:t>return </a:t>
            </a:r>
            <a:r>
              <a:rPr lang="en" sz="1600">
                <a:solidFill>
                  <a:schemeClr val="dk1"/>
                </a:solidFill>
                <a:latin typeface="Roboto"/>
                <a:ea typeface="Roboto"/>
                <a:cs typeface="Roboto"/>
                <a:sym typeface="Roboto"/>
              </a:rPr>
              <a:t>render_template("home.html"</a:t>
            </a:r>
            <a:r>
              <a:rPr lang="en" sz="1600">
                <a:solidFill>
                  <a:schemeClr val="accent3"/>
                </a:solidFill>
                <a:latin typeface="Roboto"/>
                <a:ea typeface="Roboto"/>
                <a:cs typeface="Roboto"/>
                <a:sym typeface="Roboto"/>
              </a:rPr>
              <a:t>, user</a:t>
            </a:r>
            <a:r>
              <a:rPr lang="en" sz="1600">
                <a:solidFill>
                  <a:schemeClr val="dk2"/>
                </a:solidFill>
                <a:latin typeface="Roboto"/>
                <a:ea typeface="Roboto"/>
                <a:cs typeface="Roboto"/>
                <a:sym typeface="Roboto"/>
              </a:rPr>
              <a:t>=user</a:t>
            </a:r>
            <a:r>
              <a:rPr lang="en" sz="1600">
                <a:solidFill>
                  <a:schemeClr val="dk1"/>
                </a:solidFill>
                <a:latin typeface="Roboto"/>
                <a:ea typeface="Roboto"/>
                <a:cs typeface="Roboto"/>
                <a:sym typeface="Roboto"/>
              </a:rPr>
              <a:t>)</a:t>
            </a:r>
            <a:endParaRPr sz="1600">
              <a:solidFill>
                <a:schemeClr val="dk1"/>
              </a:solidFill>
              <a:latin typeface="Roboto"/>
              <a:ea typeface="Roboto"/>
              <a:cs typeface="Roboto"/>
              <a:sym typeface="Roboto"/>
            </a:endParaRPr>
          </a:p>
          <a:p>
            <a:pPr indent="0" lvl="0" marL="0">
              <a:spcBef>
                <a:spcPts val="0"/>
              </a:spcBef>
              <a:spcAft>
                <a:spcPts val="0"/>
              </a:spcAft>
              <a:buNone/>
            </a:pPr>
            <a:r>
              <a:rPr lang="en" sz="1600">
                <a:solidFill>
                  <a:schemeClr val="accent3"/>
                </a:solidFill>
                <a:latin typeface="Roboto"/>
                <a:ea typeface="Roboto"/>
                <a:cs typeface="Roboto"/>
                <a:sym typeface="Roboto"/>
              </a:rPr>
              <a:t>if</a:t>
            </a:r>
            <a:r>
              <a:rPr lang="en" sz="1600">
                <a:solidFill>
                  <a:schemeClr val="dk2"/>
                </a:solidFill>
                <a:latin typeface="Roboto"/>
                <a:ea typeface="Roboto"/>
                <a:cs typeface="Roboto"/>
                <a:sym typeface="Roboto"/>
              </a:rPr>
              <a:t> __name__ ==</a:t>
            </a:r>
            <a:r>
              <a:rPr lang="en" sz="1600">
                <a:solidFill>
                  <a:schemeClr val="accent2"/>
                </a:solidFill>
                <a:latin typeface="Roboto"/>
                <a:ea typeface="Roboto"/>
                <a:cs typeface="Roboto"/>
                <a:sym typeface="Roboto"/>
              </a:rPr>
              <a:t> </a:t>
            </a:r>
            <a:r>
              <a:rPr lang="en" sz="1600">
                <a:solidFill>
                  <a:schemeClr val="dk1"/>
                </a:solidFill>
                <a:latin typeface="Roboto"/>
                <a:ea typeface="Roboto"/>
                <a:cs typeface="Roboto"/>
                <a:sym typeface="Roboto"/>
              </a:rPr>
              <a:t>"__main__"</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a:spcBef>
                <a:spcPts val="0"/>
              </a:spcBef>
              <a:spcAft>
                <a:spcPts val="0"/>
              </a:spcAft>
              <a:buNone/>
            </a:pPr>
            <a:r>
              <a:rPr lang="en" sz="1600">
                <a:solidFill>
                  <a:schemeClr val="dk2"/>
                </a:solidFill>
                <a:latin typeface="Roboto"/>
                <a:ea typeface="Roboto"/>
                <a:cs typeface="Roboto"/>
                <a:sym typeface="Roboto"/>
              </a:rPr>
              <a:t>  app.run(</a:t>
            </a:r>
            <a:r>
              <a:rPr lang="en" sz="1600">
                <a:solidFill>
                  <a:schemeClr val="accent2"/>
                </a:solidFill>
                <a:latin typeface="Roboto"/>
                <a:ea typeface="Roboto"/>
                <a:cs typeface="Roboto"/>
                <a:sym typeface="Roboto"/>
              </a:rPr>
              <a:t>debug</a:t>
            </a:r>
            <a:r>
              <a:rPr lang="en" sz="1600">
                <a:solidFill>
                  <a:schemeClr val="dk2"/>
                </a:solidFill>
                <a:latin typeface="Roboto"/>
                <a:ea typeface="Roboto"/>
                <a:cs typeface="Roboto"/>
                <a:sym typeface="Roboto"/>
              </a:rPr>
              <a:t>=</a:t>
            </a:r>
            <a:r>
              <a:rPr lang="en" sz="1600">
                <a:solidFill>
                  <a:schemeClr val="accent3"/>
                </a:solidFill>
                <a:latin typeface="Roboto"/>
                <a:ea typeface="Roboto"/>
                <a:cs typeface="Roboto"/>
                <a:sym typeface="Roboto"/>
              </a:rPr>
              <a:t>True</a:t>
            </a:r>
            <a:r>
              <a:rPr lang="en" sz="1600">
                <a:solidFill>
                  <a:schemeClr val="dk2"/>
                </a:solidFill>
                <a:latin typeface="Roboto"/>
                <a:ea typeface="Roboto"/>
                <a:cs typeface="Roboto"/>
                <a:sym typeface="Roboto"/>
              </a:rPr>
              <a:t>)</a:t>
            </a:r>
            <a:endParaRPr sz="1600"/>
          </a:p>
          <a:p>
            <a:pPr indent="0" lvl="0" marL="0" rtl="0">
              <a:spcBef>
                <a:spcPts val="0"/>
              </a:spcBef>
              <a:spcAft>
                <a:spcPts val="0"/>
              </a:spcAft>
              <a:buNone/>
            </a:pPr>
            <a:r>
              <a:t/>
            </a:r>
            <a:endParaRPr sz="1600">
              <a:solidFill>
                <a:schemeClr val="accent3"/>
              </a:solidFill>
              <a:latin typeface="Roboto"/>
              <a:ea typeface="Roboto"/>
              <a:cs typeface="Roboto"/>
              <a:sym typeface="Roboto"/>
            </a:endParaRPr>
          </a:p>
        </p:txBody>
      </p:sp>
      <p:sp>
        <p:nvSpPr>
          <p:cNvPr id="334" name="Shape 334"/>
          <p:cNvSpPr/>
          <p:nvPr/>
        </p:nvSpPr>
        <p:spPr>
          <a:xfrm>
            <a:off x="4839099" y="1015433"/>
            <a:ext cx="3967200" cy="36792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4952273" y="924825"/>
            <a:ext cx="4048500" cy="36792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txBox="1"/>
          <p:nvPr/>
        </p:nvSpPr>
        <p:spPr>
          <a:xfrm>
            <a:off x="4952371" y="924825"/>
            <a:ext cx="4048500" cy="380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accent3"/>
                </a:solidFill>
                <a:latin typeface="Roboto"/>
                <a:ea typeface="Roboto"/>
                <a:cs typeface="Roboto"/>
                <a:sym typeface="Roboto"/>
              </a:rPr>
              <a:t>&lt;!DOCTYPE</a:t>
            </a:r>
            <a:r>
              <a:rPr lang="en" sz="1800">
                <a:solidFill>
                  <a:schemeClr val="dk1"/>
                </a:solidFill>
                <a:latin typeface="Roboto"/>
                <a:ea typeface="Roboto"/>
                <a:cs typeface="Roboto"/>
                <a:sym typeface="Roboto"/>
              </a:rPr>
              <a:t> </a:t>
            </a:r>
            <a:r>
              <a:rPr lang="en" sz="1800">
                <a:solidFill>
                  <a:schemeClr val="dk2"/>
                </a:solidFill>
                <a:latin typeface="Roboto"/>
                <a:ea typeface="Roboto"/>
                <a:cs typeface="Roboto"/>
                <a:sym typeface="Roboto"/>
              </a:rPr>
              <a:t>html</a:t>
            </a:r>
            <a:r>
              <a:rPr lang="en" sz="1800">
                <a:solidFill>
                  <a:schemeClr val="accent3"/>
                </a:solidFill>
                <a:latin typeface="Roboto"/>
                <a:ea typeface="Roboto"/>
                <a:cs typeface="Roboto"/>
                <a:sym typeface="Roboto"/>
              </a:rPr>
              <a:t>&gt;</a:t>
            </a:r>
            <a:endParaRPr sz="1800">
              <a:solidFill>
                <a:schemeClr val="accent3"/>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&lt;head&gt;</a:t>
            </a:r>
            <a:endParaRPr sz="1800">
              <a:solidFill>
                <a:schemeClr val="accent3"/>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if title %}</a:t>
            </a:r>
            <a:endParaRPr sz="1800">
              <a:solidFill>
                <a:schemeClr val="dk1"/>
              </a:solidFill>
              <a:latin typeface="Roboto"/>
              <a:ea typeface="Roboto"/>
              <a:cs typeface="Roboto"/>
              <a:sym typeface="Roboto"/>
            </a:endParaRPr>
          </a:p>
          <a:p>
            <a:pPr indent="457200" lvl="0" marL="0" rtl="0">
              <a:spcBef>
                <a:spcPts val="0"/>
              </a:spcBef>
              <a:spcAft>
                <a:spcPts val="0"/>
              </a:spcAft>
              <a:buNone/>
            </a:pPr>
            <a:r>
              <a:rPr lang="en" sz="1800">
                <a:solidFill>
                  <a:schemeClr val="accent3"/>
                </a:solidFill>
                <a:latin typeface="Roboto"/>
                <a:ea typeface="Roboto"/>
                <a:cs typeface="Roboto"/>
                <a:sym typeface="Roboto"/>
              </a:rPr>
              <a:t>&lt;title&gt;</a:t>
            </a:r>
            <a:r>
              <a:rPr lang="en" sz="1800">
                <a:solidFill>
                  <a:schemeClr val="dk1"/>
                </a:solidFill>
                <a:latin typeface="Roboto"/>
                <a:ea typeface="Roboto"/>
                <a:cs typeface="Roboto"/>
                <a:sym typeface="Roboto"/>
              </a:rPr>
              <a:t> {{ title }}- Your Site</a:t>
            </a:r>
            <a:r>
              <a:rPr lang="en" sz="1800">
                <a:solidFill>
                  <a:schemeClr val="accent3"/>
                </a:solidFill>
                <a:latin typeface="Roboto"/>
                <a:ea typeface="Roboto"/>
                <a:cs typeface="Roboto"/>
                <a:sym typeface="Roboto"/>
              </a:rPr>
              <a:t>&lt;/title&gt;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else %}</a:t>
            </a:r>
            <a:endParaRPr sz="1800">
              <a:solidFill>
                <a:schemeClr val="dk1"/>
              </a:solidFill>
              <a:latin typeface="Roboto"/>
              <a:ea typeface="Roboto"/>
              <a:cs typeface="Roboto"/>
              <a:sym typeface="Roboto"/>
            </a:endParaRPr>
          </a:p>
          <a:p>
            <a:pPr indent="457200" lvl="0" marL="0" rtl="0">
              <a:spcBef>
                <a:spcPts val="0"/>
              </a:spcBef>
              <a:spcAft>
                <a:spcPts val="0"/>
              </a:spcAft>
              <a:buNone/>
            </a:pPr>
            <a:r>
              <a:rPr lang="en" sz="1800">
                <a:solidFill>
                  <a:schemeClr val="accent3"/>
                </a:solidFill>
                <a:latin typeface="Roboto"/>
                <a:ea typeface="Roboto"/>
                <a:cs typeface="Roboto"/>
                <a:sym typeface="Roboto"/>
              </a:rPr>
              <a:t>&lt;title&gt;</a:t>
            </a:r>
            <a:r>
              <a:rPr lang="en" sz="1800">
                <a:solidFill>
                  <a:schemeClr val="dk1"/>
                </a:solidFill>
                <a:latin typeface="Roboto"/>
                <a:ea typeface="Roboto"/>
                <a:cs typeface="Roboto"/>
                <a:sym typeface="Roboto"/>
              </a:rPr>
              <a:t>Welcome to Site</a:t>
            </a:r>
            <a:r>
              <a:rPr lang="en" sz="1800">
                <a:solidFill>
                  <a:schemeClr val="accent3"/>
                </a:solidFill>
                <a:latin typeface="Roboto"/>
                <a:ea typeface="Roboto"/>
                <a:cs typeface="Roboto"/>
                <a:sym typeface="Roboto"/>
              </a:rPr>
              <a:t>&lt;/title&gt;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dk1"/>
                </a:solidFill>
                <a:latin typeface="Roboto"/>
                <a:ea typeface="Roboto"/>
                <a:cs typeface="Roboto"/>
                <a:sym typeface="Roboto"/>
              </a:rPr>
              <a:t>{% endif %}</a:t>
            </a:r>
            <a:endParaRPr sz="1800">
              <a:solidFill>
                <a:schemeClr val="dk1"/>
              </a:solidFill>
              <a:latin typeface="Roboto"/>
              <a:ea typeface="Roboto"/>
              <a:cs typeface="Roboto"/>
              <a:sym typeface="Roboto"/>
            </a:endParaRPr>
          </a:p>
          <a:p>
            <a:pPr indent="0" lvl="0" marL="0" rtl="0">
              <a:spcBef>
                <a:spcPts val="0"/>
              </a:spcBef>
              <a:spcAft>
                <a:spcPts val="0"/>
              </a:spcAft>
              <a:buNone/>
            </a:pPr>
            <a:r>
              <a:t/>
            </a:r>
            <a:endParaRPr sz="1800">
              <a:solidFill>
                <a:schemeClr val="dk1"/>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&lt;/head&gt;</a:t>
            </a:r>
            <a:endParaRPr sz="1800">
              <a:solidFill>
                <a:schemeClr val="accent3"/>
              </a:solidFill>
              <a:latin typeface="Roboto"/>
              <a:ea typeface="Roboto"/>
              <a:cs typeface="Roboto"/>
              <a:sym typeface="Roboto"/>
            </a:endParaRPr>
          </a:p>
        </p:txBody>
      </p:sp>
      <p:sp>
        <p:nvSpPr>
          <p:cNvPr id="337" name="Shape 337"/>
          <p:cNvSpPr txBox="1"/>
          <p:nvPr/>
        </p:nvSpPr>
        <p:spPr>
          <a:xfrm>
            <a:off x="386600" y="570376"/>
            <a:ext cx="3300000" cy="35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rPr>
              <a:t>run.py</a:t>
            </a:r>
            <a:endParaRPr b="1" sz="1800">
              <a:solidFill>
                <a:schemeClr val="dk2"/>
              </a:solidFill>
            </a:endParaRPr>
          </a:p>
        </p:txBody>
      </p:sp>
      <p:sp>
        <p:nvSpPr>
          <p:cNvPr id="338" name="Shape 338"/>
          <p:cNvSpPr txBox="1"/>
          <p:nvPr/>
        </p:nvSpPr>
        <p:spPr>
          <a:xfrm>
            <a:off x="5044875" y="570376"/>
            <a:ext cx="2529600" cy="35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latin typeface="Roboto"/>
                <a:ea typeface="Roboto"/>
                <a:cs typeface="Roboto"/>
                <a:sym typeface="Roboto"/>
              </a:rPr>
              <a:t>Head of base</a:t>
            </a:r>
            <a:r>
              <a:rPr b="1" lang="en" sz="1800">
                <a:solidFill>
                  <a:schemeClr val="dk2"/>
                </a:solidFill>
                <a:latin typeface="Roboto"/>
                <a:ea typeface="Roboto"/>
                <a:cs typeface="Roboto"/>
                <a:sym typeface="Roboto"/>
              </a:rPr>
              <a:t>.html</a:t>
            </a:r>
            <a:endParaRPr b="1" sz="18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Figures 10 &amp; 11. Using conditional statements and variables in a web page.</a:t>
            </a:r>
            <a:endParaRPr/>
          </a:p>
        </p:txBody>
      </p:sp>
      <p:pic>
        <p:nvPicPr>
          <p:cNvPr id="344" name="Shape 344"/>
          <p:cNvPicPr preferRelativeResize="0"/>
          <p:nvPr/>
        </p:nvPicPr>
        <p:blipFill>
          <a:blip r:embed="rId3">
            <a:alphaModFix/>
          </a:blip>
          <a:stretch>
            <a:fillRect/>
          </a:stretch>
        </p:blipFill>
        <p:spPr>
          <a:xfrm>
            <a:off x="1116738" y="152400"/>
            <a:ext cx="3407336" cy="4392024"/>
          </a:xfrm>
          <a:prstGeom prst="rect">
            <a:avLst/>
          </a:prstGeom>
          <a:noFill/>
          <a:ln>
            <a:noFill/>
          </a:ln>
        </p:spPr>
      </p:pic>
      <p:pic>
        <p:nvPicPr>
          <p:cNvPr id="345" name="Shape 345"/>
          <p:cNvPicPr preferRelativeResize="0"/>
          <p:nvPr/>
        </p:nvPicPr>
        <p:blipFill>
          <a:blip r:embed="rId4">
            <a:alphaModFix/>
          </a:blip>
          <a:stretch>
            <a:fillRect/>
          </a:stretch>
        </p:blipFill>
        <p:spPr>
          <a:xfrm>
            <a:off x="4676473" y="152400"/>
            <a:ext cx="3350779" cy="43920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SQLite3 as an alternative to MySQL</a:t>
            </a:r>
            <a:endParaRPr/>
          </a:p>
        </p:txBody>
      </p:sp>
      <p:sp>
        <p:nvSpPr>
          <p:cNvPr id="351" name="Shape 351"/>
          <p:cNvSpPr/>
          <p:nvPr/>
        </p:nvSpPr>
        <p:spPr>
          <a:xfrm>
            <a:off x="3876325" y="2475096"/>
            <a:ext cx="3627000" cy="12588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3979801" y="2454775"/>
            <a:ext cx="3769800" cy="12102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txBox="1"/>
          <p:nvPr/>
        </p:nvSpPr>
        <p:spPr>
          <a:xfrm>
            <a:off x="4124044" y="2454775"/>
            <a:ext cx="3481200" cy="84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2"/>
                </a:solidFill>
                <a:latin typeface="Roboto"/>
                <a:ea typeface="Roboto"/>
                <a:cs typeface="Roboto"/>
                <a:sym typeface="Roboto"/>
              </a:rPr>
              <a:t>$ sqlite3 exampledb.db</a:t>
            </a:r>
            <a:endParaRPr sz="2400">
              <a:solidFill>
                <a:schemeClr val="dk2"/>
              </a:solidFill>
              <a:latin typeface="Roboto"/>
              <a:ea typeface="Roboto"/>
              <a:cs typeface="Roboto"/>
              <a:sym typeface="Roboto"/>
            </a:endParaRPr>
          </a:p>
          <a:p>
            <a:pPr indent="0" lvl="0" marL="0" rtl="0">
              <a:spcBef>
                <a:spcPts val="0"/>
              </a:spcBef>
              <a:spcAft>
                <a:spcPts val="0"/>
              </a:spcAft>
              <a:buNone/>
            </a:pPr>
            <a:r>
              <a:t/>
            </a:r>
            <a:endParaRPr sz="2400">
              <a:solidFill>
                <a:schemeClr val="dk2"/>
              </a:solidFill>
              <a:latin typeface="Roboto"/>
              <a:ea typeface="Roboto"/>
              <a:cs typeface="Roboto"/>
              <a:sym typeface="Roboto"/>
            </a:endParaRPr>
          </a:p>
          <a:p>
            <a:pPr indent="0" lvl="0" marL="0" rtl="0">
              <a:spcBef>
                <a:spcPts val="0"/>
              </a:spcBef>
              <a:spcAft>
                <a:spcPts val="0"/>
              </a:spcAft>
              <a:buNone/>
            </a:pPr>
            <a:r>
              <a:rPr lang="en" sz="2400">
                <a:solidFill>
                  <a:schemeClr val="dk2"/>
                </a:solidFill>
                <a:latin typeface="Roboto"/>
                <a:ea typeface="Roboto"/>
                <a:cs typeface="Roboto"/>
                <a:sym typeface="Roboto"/>
              </a:rPr>
              <a:t>sqlite&gt;</a:t>
            </a:r>
            <a:endParaRPr sz="2400">
              <a:solidFill>
                <a:schemeClr val="dk2"/>
              </a:solidFill>
              <a:latin typeface="Roboto"/>
              <a:ea typeface="Roboto"/>
              <a:cs typeface="Roboto"/>
              <a:sym typeface="Roboto"/>
            </a:endParaRPr>
          </a:p>
        </p:txBody>
      </p:sp>
      <p:sp>
        <p:nvSpPr>
          <p:cNvPr id="354" name="Shape 354"/>
          <p:cNvSpPr txBox="1"/>
          <p:nvPr/>
        </p:nvSpPr>
        <p:spPr>
          <a:xfrm>
            <a:off x="205775" y="929650"/>
            <a:ext cx="4564200" cy="4099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Install sqlite3</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342900" lvl="0" marL="457200" rtl="0">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Create database in command line</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a:p>
            <a:pPr indent="-342900" lvl="0" marL="457200">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Create schema, either in another file or directly after creating the db in the command line</a:t>
            </a:r>
            <a:endParaRPr sz="1800">
              <a:solidFill>
                <a:schemeClr val="dk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Database connection (SQLite3)</a:t>
            </a:r>
            <a:endParaRPr/>
          </a:p>
        </p:txBody>
      </p:sp>
      <p:sp>
        <p:nvSpPr>
          <p:cNvPr id="360" name="Shape 360"/>
          <p:cNvSpPr/>
          <p:nvPr/>
        </p:nvSpPr>
        <p:spPr>
          <a:xfrm>
            <a:off x="1987763" y="1624788"/>
            <a:ext cx="4839900" cy="25509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2125835" y="1561967"/>
            <a:ext cx="5030400" cy="25509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txBox="1"/>
          <p:nvPr/>
        </p:nvSpPr>
        <p:spPr>
          <a:xfrm>
            <a:off x="2305587" y="1805700"/>
            <a:ext cx="4839900" cy="218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accent3"/>
                </a:solidFill>
                <a:latin typeface="Roboto"/>
                <a:ea typeface="Roboto"/>
                <a:cs typeface="Roboto"/>
                <a:sym typeface="Roboto"/>
              </a:rPr>
              <a:t>import </a:t>
            </a:r>
            <a:r>
              <a:rPr lang="en" sz="1800">
                <a:solidFill>
                  <a:schemeClr val="dk2"/>
                </a:solidFill>
                <a:latin typeface="Roboto"/>
                <a:ea typeface="Roboto"/>
                <a:cs typeface="Roboto"/>
                <a:sym typeface="Roboto"/>
              </a:rPr>
              <a:t>sqlite3</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def </a:t>
            </a:r>
            <a:r>
              <a:rPr b="1" lang="en" sz="1800">
                <a:solidFill>
                  <a:schemeClr val="dk2"/>
                </a:solidFill>
                <a:latin typeface="Roboto"/>
                <a:ea typeface="Roboto"/>
                <a:cs typeface="Roboto"/>
                <a:sym typeface="Roboto"/>
              </a:rPr>
              <a:t>connection():</a:t>
            </a:r>
            <a:endParaRPr b="1"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	</a:t>
            </a:r>
            <a:r>
              <a:rPr lang="en" sz="1800">
                <a:solidFill>
                  <a:schemeClr val="dk2"/>
                </a:solidFill>
                <a:latin typeface="Roboto"/>
                <a:ea typeface="Roboto"/>
                <a:cs typeface="Roboto"/>
                <a:sym typeface="Roboto"/>
              </a:rPr>
              <a:t>con = sqlite3.connect(</a:t>
            </a:r>
            <a:r>
              <a:rPr lang="en" sz="1800">
                <a:solidFill>
                  <a:schemeClr val="dk1"/>
                </a:solidFill>
                <a:latin typeface="Roboto"/>
                <a:ea typeface="Roboto"/>
                <a:cs typeface="Roboto"/>
                <a:sym typeface="Roboto"/>
              </a:rPr>
              <a:t>'</a:t>
            </a:r>
            <a:r>
              <a:rPr lang="en" sz="1800">
                <a:solidFill>
                  <a:schemeClr val="dk1"/>
                </a:solidFill>
                <a:latin typeface="Roboto"/>
                <a:ea typeface="Roboto"/>
                <a:cs typeface="Roboto"/>
                <a:sym typeface="Roboto"/>
              </a:rPr>
              <a:t>exampledb</a:t>
            </a:r>
            <a:r>
              <a:rPr lang="en" sz="1800">
                <a:solidFill>
                  <a:schemeClr val="dk1"/>
                </a:solidFill>
                <a:latin typeface="Roboto"/>
                <a:ea typeface="Roboto"/>
                <a:cs typeface="Roboto"/>
                <a:sym typeface="Roboto"/>
              </a:rPr>
              <a:t>.sqlite'</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c = con.cursor()</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dk2"/>
                </a:solidFill>
                <a:latin typeface="Roboto"/>
                <a:ea typeface="Roboto"/>
                <a:cs typeface="Roboto"/>
                <a:sym typeface="Roboto"/>
              </a:rPr>
              <a:t>	</a:t>
            </a:r>
            <a:r>
              <a:rPr lang="en" sz="1800">
                <a:solidFill>
                  <a:schemeClr val="accent3"/>
                </a:solidFill>
                <a:latin typeface="Roboto"/>
                <a:ea typeface="Roboto"/>
                <a:cs typeface="Roboto"/>
                <a:sym typeface="Roboto"/>
              </a:rPr>
              <a:t>return</a:t>
            </a:r>
            <a:r>
              <a:rPr lang="en" sz="1800">
                <a:solidFill>
                  <a:schemeClr val="dk2"/>
                </a:solidFill>
                <a:latin typeface="Roboto"/>
                <a:ea typeface="Roboto"/>
                <a:cs typeface="Roboto"/>
                <a:sym typeface="Roboto"/>
              </a:rPr>
              <a:t> c, con</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solidFill>
                <a:schemeClr val="dk2"/>
              </a:solidFill>
              <a:latin typeface="Roboto"/>
              <a:ea typeface="Roboto"/>
              <a:cs typeface="Roboto"/>
              <a:sym typeface="Roboto"/>
            </a:endParaRPr>
          </a:p>
          <a:p>
            <a:pPr indent="0" lvl="0" marL="0" rtl="0">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views.py</a:t>
            </a:r>
            <a:endParaRPr/>
          </a:p>
        </p:txBody>
      </p:sp>
      <p:sp>
        <p:nvSpPr>
          <p:cNvPr id="368" name="Shape 368"/>
          <p:cNvSpPr/>
          <p:nvPr/>
        </p:nvSpPr>
        <p:spPr>
          <a:xfrm>
            <a:off x="1773775" y="913471"/>
            <a:ext cx="5323200" cy="40716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1925638" y="813201"/>
            <a:ext cx="5532900" cy="40716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txBox="1"/>
          <p:nvPr/>
        </p:nvSpPr>
        <p:spPr>
          <a:xfrm>
            <a:off x="2050697" y="737000"/>
            <a:ext cx="5457600" cy="407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accent3"/>
                </a:solidFill>
                <a:latin typeface="Roboto"/>
                <a:ea typeface="Roboto"/>
                <a:cs typeface="Roboto"/>
                <a:sym typeface="Roboto"/>
              </a:rPr>
              <a:t>f</a:t>
            </a:r>
            <a:r>
              <a:rPr lang="en" sz="1800">
                <a:solidFill>
                  <a:schemeClr val="accent3"/>
                </a:solidFill>
                <a:latin typeface="Roboto"/>
                <a:ea typeface="Roboto"/>
                <a:cs typeface="Roboto"/>
                <a:sym typeface="Roboto"/>
              </a:rPr>
              <a:t>rom </a:t>
            </a:r>
            <a:r>
              <a:rPr lang="en" sz="1800">
                <a:solidFill>
                  <a:schemeClr val="dk2"/>
                </a:solidFill>
                <a:latin typeface="Roboto"/>
                <a:ea typeface="Roboto"/>
                <a:cs typeface="Roboto"/>
                <a:sym typeface="Roboto"/>
              </a:rPr>
              <a:t>flask</a:t>
            </a:r>
            <a:r>
              <a:rPr lang="en" sz="1800">
                <a:solidFill>
                  <a:schemeClr val="accent3"/>
                </a:solidFill>
                <a:latin typeface="Roboto"/>
                <a:ea typeface="Roboto"/>
                <a:cs typeface="Roboto"/>
                <a:sym typeface="Roboto"/>
              </a:rPr>
              <a:t> import </a:t>
            </a:r>
            <a:r>
              <a:rPr lang="en" sz="1800">
                <a:solidFill>
                  <a:schemeClr val="dk2"/>
                </a:solidFill>
                <a:latin typeface="Roboto"/>
                <a:ea typeface="Roboto"/>
                <a:cs typeface="Roboto"/>
                <a:sym typeface="Roboto"/>
              </a:rPr>
              <a:t>Flask, </a:t>
            </a:r>
            <a:r>
              <a:rPr lang="en" sz="1800">
                <a:solidFill>
                  <a:schemeClr val="dk2"/>
                </a:solidFill>
                <a:latin typeface="Roboto"/>
                <a:ea typeface="Roboto"/>
                <a:cs typeface="Roboto"/>
                <a:sym typeface="Roboto"/>
              </a:rPr>
              <a:t>render_template, request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from </a:t>
            </a:r>
            <a:r>
              <a:rPr lang="en" sz="1800">
                <a:solidFill>
                  <a:schemeClr val="dk2"/>
                </a:solidFill>
                <a:latin typeface="Roboto"/>
                <a:ea typeface="Roboto"/>
                <a:cs typeface="Roboto"/>
                <a:sym typeface="Roboto"/>
              </a:rPr>
              <a:t>dbconnect</a:t>
            </a:r>
            <a:r>
              <a:rPr lang="en" sz="1800">
                <a:solidFill>
                  <a:schemeClr val="accent3"/>
                </a:solidFill>
                <a:latin typeface="Roboto"/>
                <a:ea typeface="Roboto"/>
                <a:cs typeface="Roboto"/>
                <a:sym typeface="Roboto"/>
              </a:rPr>
              <a:t> import </a:t>
            </a:r>
            <a:r>
              <a:rPr lang="en" sz="1800">
                <a:solidFill>
                  <a:schemeClr val="dk2"/>
                </a:solidFill>
                <a:latin typeface="Roboto"/>
                <a:ea typeface="Roboto"/>
                <a:cs typeface="Roboto"/>
                <a:sym typeface="Roboto"/>
              </a:rPr>
              <a:t>connection</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a:t>
            </a:r>
            <a:r>
              <a:rPr lang="en" sz="1800">
                <a:solidFill>
                  <a:schemeClr val="accent6"/>
                </a:solidFill>
                <a:latin typeface="Roboto"/>
                <a:ea typeface="Roboto"/>
                <a:cs typeface="Roboto"/>
                <a:sym typeface="Roboto"/>
              </a:rPr>
              <a:t>app.route</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'/dashboard/', </a:t>
            </a:r>
            <a:r>
              <a:rPr lang="en" sz="1800">
                <a:solidFill>
                  <a:schemeClr val="accent3"/>
                </a:solidFill>
                <a:latin typeface="Roboto"/>
                <a:ea typeface="Roboto"/>
                <a:cs typeface="Roboto"/>
                <a:sym typeface="Roboto"/>
              </a:rPr>
              <a:t>methods</a:t>
            </a:r>
            <a:r>
              <a:rPr lang="en" sz="1800">
                <a:solidFill>
                  <a:schemeClr val="dk2"/>
                </a:solidFill>
                <a:latin typeface="Roboto"/>
                <a:ea typeface="Roboto"/>
                <a:cs typeface="Roboto"/>
                <a:sym typeface="Roboto"/>
              </a:rPr>
              <a:t>=[</a:t>
            </a:r>
            <a:r>
              <a:rPr lang="en" sz="1800">
                <a:solidFill>
                  <a:schemeClr val="dk1"/>
                </a:solidFill>
                <a:latin typeface="Roboto"/>
                <a:ea typeface="Roboto"/>
                <a:cs typeface="Roboto"/>
                <a:sym typeface="Roboto"/>
              </a:rPr>
              <a:t>'GET'</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def</a:t>
            </a:r>
            <a:r>
              <a:rPr b="1" lang="en" sz="1800">
                <a:solidFill>
                  <a:schemeClr val="dk2"/>
                </a:solidFill>
                <a:latin typeface="Roboto"/>
                <a:ea typeface="Roboto"/>
                <a:cs typeface="Roboto"/>
                <a:sym typeface="Roboto"/>
              </a:rPr>
              <a:t> dashboard():</a:t>
            </a:r>
            <a:endParaRPr b="1"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	</a:t>
            </a:r>
            <a:r>
              <a:rPr lang="en" sz="1800">
                <a:solidFill>
                  <a:schemeClr val="dk2"/>
                </a:solidFill>
                <a:latin typeface="Roboto"/>
                <a:ea typeface="Roboto"/>
                <a:cs typeface="Roboto"/>
                <a:sym typeface="Roboto"/>
              </a:rPr>
              <a:t>c, con = connection()</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c.execute(</a:t>
            </a:r>
            <a:r>
              <a:rPr lang="en" sz="1800">
                <a:solidFill>
                  <a:schemeClr val="dk1"/>
                </a:solidFill>
                <a:latin typeface="Roboto"/>
                <a:ea typeface="Roboto"/>
                <a:cs typeface="Roboto"/>
                <a:sym typeface="Roboto"/>
              </a:rPr>
              <a:t>"SELECT username, score </a:t>
            </a:r>
            <a:endParaRPr sz="1800">
              <a:solidFill>
                <a:schemeClr val="dk1"/>
              </a:solidFill>
              <a:latin typeface="Roboto"/>
              <a:ea typeface="Roboto"/>
              <a:cs typeface="Roboto"/>
              <a:sym typeface="Roboto"/>
            </a:endParaRPr>
          </a:p>
          <a:p>
            <a:pPr indent="0" lvl="0" marL="0">
              <a:spcBef>
                <a:spcPts val="0"/>
              </a:spcBef>
              <a:spcAft>
                <a:spcPts val="0"/>
              </a:spcAft>
              <a:buNone/>
            </a:pPr>
            <a:r>
              <a:rPr lang="en" sz="1800">
                <a:solidFill>
                  <a:schemeClr val="dk1"/>
                </a:solidFill>
                <a:latin typeface="Roboto"/>
                <a:ea typeface="Roboto"/>
                <a:cs typeface="Roboto"/>
                <a:sym typeface="Roboto"/>
              </a:rPr>
              <a:t>                            FROM users </a:t>
            </a:r>
            <a:endParaRPr sz="1800">
              <a:solidFill>
                <a:schemeClr val="dk1"/>
              </a:solidFill>
              <a:latin typeface="Roboto"/>
              <a:ea typeface="Roboto"/>
              <a:cs typeface="Roboto"/>
              <a:sym typeface="Roboto"/>
            </a:endParaRPr>
          </a:p>
          <a:p>
            <a:pPr indent="0" lvl="0" marL="0">
              <a:spcBef>
                <a:spcPts val="0"/>
              </a:spcBef>
              <a:spcAft>
                <a:spcPts val="0"/>
              </a:spcAft>
              <a:buNone/>
            </a:pPr>
            <a:r>
              <a:rPr lang="en" sz="1800">
                <a:solidFill>
                  <a:schemeClr val="dk1"/>
                </a:solidFill>
                <a:latin typeface="Roboto"/>
                <a:ea typeface="Roboto"/>
                <a:cs typeface="Roboto"/>
                <a:sym typeface="Roboto"/>
              </a:rPr>
              <a:t>                            ORDER BY score DESC LIMIT 10;"</a:t>
            </a:r>
            <a:r>
              <a:rPr lang="en"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data = c.fetchall()</a:t>
            </a:r>
            <a:endParaRPr sz="1800">
              <a:solidFill>
                <a:schemeClr val="dk2"/>
              </a:solidFill>
              <a:latin typeface="Roboto"/>
              <a:ea typeface="Roboto"/>
              <a:cs typeface="Roboto"/>
              <a:sym typeface="Roboto"/>
            </a:endParaRPr>
          </a:p>
          <a:p>
            <a:pPr indent="0" lvl="0" marL="0">
              <a:spcBef>
                <a:spcPts val="0"/>
              </a:spcBef>
              <a:spcAft>
                <a:spcPts val="0"/>
              </a:spcAft>
              <a:buNone/>
            </a:pPr>
            <a:r>
              <a:rPr lang="en" sz="1800">
                <a:solidFill>
                  <a:schemeClr val="dk2"/>
                </a:solidFill>
                <a:latin typeface="Roboto"/>
                <a:ea typeface="Roboto"/>
                <a:cs typeface="Roboto"/>
                <a:sym typeface="Roboto"/>
              </a:rPr>
              <a:t>	</a:t>
            </a:r>
            <a:r>
              <a:rPr lang="en" sz="1800">
                <a:solidFill>
                  <a:schemeClr val="accent6"/>
                </a:solidFill>
                <a:latin typeface="Roboto"/>
                <a:ea typeface="Roboto"/>
                <a:cs typeface="Roboto"/>
                <a:sym typeface="Roboto"/>
              </a:rPr>
              <a:t>return</a:t>
            </a:r>
            <a:r>
              <a:rPr lang="en" sz="1800">
                <a:solidFill>
                  <a:schemeClr val="dk2"/>
                </a:solidFill>
                <a:latin typeface="Roboto"/>
                <a:ea typeface="Roboto"/>
                <a:cs typeface="Roboto"/>
                <a:sym typeface="Roboto"/>
              </a:rPr>
              <a:t> render_template(</a:t>
            </a:r>
            <a:r>
              <a:rPr lang="en" sz="1800">
                <a:solidFill>
                  <a:schemeClr val="dk1"/>
                </a:solidFill>
                <a:latin typeface="Roboto"/>
                <a:ea typeface="Roboto"/>
                <a:cs typeface="Roboto"/>
                <a:sym typeface="Roboto"/>
              </a:rPr>
              <a:t>"dashboard.html"</a:t>
            </a:r>
            <a:r>
              <a:rPr lang="en"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data</a:t>
            </a:r>
            <a:r>
              <a:rPr lang="en" sz="1800">
                <a:solidFill>
                  <a:schemeClr val="dk2"/>
                </a:solidFill>
                <a:latin typeface="Roboto"/>
                <a:ea typeface="Roboto"/>
                <a:cs typeface="Roboto"/>
                <a:sym typeface="Roboto"/>
              </a:rPr>
              <a:t>= data)</a:t>
            </a:r>
            <a:endParaRPr sz="1800">
              <a:solidFill>
                <a:schemeClr val="dk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Loops example from dummy project</a:t>
            </a:r>
            <a:endParaRPr/>
          </a:p>
        </p:txBody>
      </p:sp>
      <p:sp>
        <p:nvSpPr>
          <p:cNvPr id="376" name="Shape 376"/>
          <p:cNvSpPr/>
          <p:nvPr/>
        </p:nvSpPr>
        <p:spPr>
          <a:xfrm>
            <a:off x="4634425" y="1385199"/>
            <a:ext cx="3756600" cy="35958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4741596" y="1296645"/>
            <a:ext cx="3904500" cy="35958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txBox="1"/>
          <p:nvPr/>
        </p:nvSpPr>
        <p:spPr>
          <a:xfrm>
            <a:off x="4829852" y="1229348"/>
            <a:ext cx="5197800" cy="359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dk1"/>
                </a:solidFill>
                <a:latin typeface="Roboto"/>
                <a:ea typeface="Roboto"/>
                <a:cs typeface="Roboto"/>
                <a:sym typeface="Roboto"/>
              </a:rPr>
              <a:t>{% for row in data %}</a:t>
            </a:r>
            <a:endParaRPr sz="1800">
              <a:solidFill>
                <a:schemeClr val="dk1"/>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&lt;tbody&gt;</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    &lt;tr&gt;</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        &lt;td&gt;</a:t>
            </a:r>
            <a:r>
              <a:rPr lang="en" sz="1800">
                <a:solidFill>
                  <a:schemeClr val="dk1"/>
                </a:solidFill>
                <a:latin typeface="Roboto"/>
                <a:ea typeface="Roboto"/>
                <a:cs typeface="Roboto"/>
                <a:sym typeface="Roboto"/>
              </a:rPr>
              <a:t> {{ row[0] }} </a:t>
            </a:r>
            <a:r>
              <a:rPr lang="en" sz="1800">
                <a:solidFill>
                  <a:schemeClr val="accent3"/>
                </a:solidFill>
                <a:latin typeface="Roboto"/>
                <a:ea typeface="Roboto"/>
                <a:cs typeface="Roboto"/>
                <a:sym typeface="Roboto"/>
              </a:rPr>
              <a:t>&lt;/td&gt;</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        &lt;td&gt; </a:t>
            </a:r>
            <a:r>
              <a:rPr lang="en" sz="1800">
                <a:solidFill>
                  <a:schemeClr val="dk1"/>
                </a:solidFill>
                <a:latin typeface="Roboto"/>
                <a:ea typeface="Roboto"/>
                <a:cs typeface="Roboto"/>
                <a:sym typeface="Roboto"/>
              </a:rPr>
              <a:t>{{ row[1] }}</a:t>
            </a:r>
            <a:r>
              <a:rPr lang="en" sz="1800">
                <a:solidFill>
                  <a:schemeClr val="accent3"/>
                </a:solidFill>
                <a:latin typeface="Roboto"/>
                <a:ea typeface="Roboto"/>
                <a:cs typeface="Roboto"/>
                <a:sym typeface="Roboto"/>
              </a:rPr>
              <a:t> &lt;/td&gt;</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    &lt;/tr&gt;</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accent3"/>
                </a:solidFill>
                <a:latin typeface="Roboto"/>
                <a:ea typeface="Roboto"/>
                <a:cs typeface="Roboto"/>
                <a:sym typeface="Roboto"/>
              </a:rPr>
              <a:t>&lt;/tbody&gt;</a:t>
            </a:r>
            <a:endParaRPr sz="1800">
              <a:solidFill>
                <a:schemeClr val="accent3"/>
              </a:solidFill>
              <a:latin typeface="Roboto"/>
              <a:ea typeface="Roboto"/>
              <a:cs typeface="Roboto"/>
              <a:sym typeface="Roboto"/>
            </a:endParaRPr>
          </a:p>
          <a:p>
            <a:pPr indent="0" lvl="0" marL="0">
              <a:spcBef>
                <a:spcPts val="0"/>
              </a:spcBef>
              <a:spcAft>
                <a:spcPts val="0"/>
              </a:spcAft>
              <a:buNone/>
            </a:pPr>
            <a:r>
              <a:t/>
            </a:r>
            <a:endParaRPr sz="1800">
              <a:solidFill>
                <a:schemeClr val="accent3"/>
              </a:solidFill>
              <a:latin typeface="Roboto"/>
              <a:ea typeface="Roboto"/>
              <a:cs typeface="Roboto"/>
              <a:sym typeface="Roboto"/>
            </a:endParaRPr>
          </a:p>
          <a:p>
            <a:pPr indent="0" lvl="0" marL="0">
              <a:spcBef>
                <a:spcPts val="0"/>
              </a:spcBef>
              <a:spcAft>
                <a:spcPts val="0"/>
              </a:spcAft>
              <a:buNone/>
            </a:pPr>
            <a:r>
              <a:rPr lang="en" sz="1800">
                <a:solidFill>
                  <a:schemeClr val="dk1"/>
                </a:solidFill>
                <a:latin typeface="Roboto"/>
                <a:ea typeface="Roboto"/>
                <a:cs typeface="Roboto"/>
                <a:sym typeface="Roboto"/>
              </a:rPr>
              <a:t>{% endfor %}</a:t>
            </a:r>
            <a:endParaRPr sz="1800">
              <a:solidFill>
                <a:schemeClr val="dk1"/>
              </a:solidFill>
              <a:latin typeface="Roboto"/>
              <a:ea typeface="Roboto"/>
              <a:cs typeface="Roboto"/>
              <a:sym typeface="Roboto"/>
            </a:endParaRPr>
          </a:p>
          <a:p>
            <a:pPr indent="0" lvl="0" marL="0">
              <a:spcBef>
                <a:spcPts val="0"/>
              </a:spcBef>
              <a:spcAft>
                <a:spcPts val="0"/>
              </a:spcAft>
              <a:buNone/>
            </a:pPr>
            <a:r>
              <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&lt;/table&gt;</a:t>
            </a:r>
            <a:endParaRPr sz="1800">
              <a:solidFill>
                <a:schemeClr val="accent3"/>
              </a:solidFill>
              <a:latin typeface="Roboto"/>
              <a:ea typeface="Roboto"/>
              <a:cs typeface="Roboto"/>
              <a:sym typeface="Roboto"/>
            </a:endParaRPr>
          </a:p>
        </p:txBody>
      </p:sp>
      <p:sp>
        <p:nvSpPr>
          <p:cNvPr id="379" name="Shape 379"/>
          <p:cNvSpPr/>
          <p:nvPr/>
        </p:nvSpPr>
        <p:spPr>
          <a:xfrm>
            <a:off x="226350" y="1457166"/>
            <a:ext cx="3756600" cy="2499900"/>
          </a:xfrm>
          <a:prstGeom prst="roundRect">
            <a:avLst>
              <a:gd fmla="val 7492" name="adj"/>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333522" y="1395600"/>
            <a:ext cx="3904500" cy="2499900"/>
          </a:xfrm>
          <a:prstGeom prst="roundRect">
            <a:avLst>
              <a:gd fmla="val 7492"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txBox="1"/>
          <p:nvPr/>
        </p:nvSpPr>
        <p:spPr>
          <a:xfrm>
            <a:off x="482925" y="1490750"/>
            <a:ext cx="3605700" cy="208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accent3"/>
                </a:solidFill>
                <a:latin typeface="Roboto"/>
                <a:ea typeface="Roboto"/>
                <a:cs typeface="Roboto"/>
                <a:sym typeface="Roboto"/>
              </a:rPr>
              <a:t>&lt;h2&gt;</a:t>
            </a:r>
            <a:r>
              <a:rPr lang="en" sz="1800">
                <a:solidFill>
                  <a:schemeClr val="dk2"/>
                </a:solidFill>
                <a:latin typeface="Roboto"/>
                <a:ea typeface="Roboto"/>
                <a:cs typeface="Roboto"/>
                <a:sym typeface="Roboto"/>
              </a:rPr>
              <a:t>High Scores</a:t>
            </a:r>
            <a:r>
              <a:rPr lang="en" sz="1800">
                <a:solidFill>
                  <a:schemeClr val="accent3"/>
                </a:solidFill>
                <a:latin typeface="Roboto"/>
                <a:ea typeface="Roboto"/>
                <a:cs typeface="Roboto"/>
                <a:sym typeface="Roboto"/>
              </a:rPr>
              <a:t>&lt;/h2&gt;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&lt;table </a:t>
            </a:r>
            <a:r>
              <a:rPr lang="en" sz="1800">
                <a:solidFill>
                  <a:schemeClr val="dk2"/>
                </a:solidFill>
                <a:latin typeface="Roboto"/>
                <a:ea typeface="Roboto"/>
                <a:cs typeface="Roboto"/>
                <a:sym typeface="Roboto"/>
              </a:rPr>
              <a:t>id=</a:t>
            </a:r>
            <a:r>
              <a:rPr lang="en" sz="1800">
                <a:solidFill>
                  <a:schemeClr val="dk1"/>
                </a:solidFill>
                <a:latin typeface="Roboto"/>
                <a:ea typeface="Roboto"/>
                <a:cs typeface="Roboto"/>
                <a:sym typeface="Roboto"/>
              </a:rPr>
              <a:t>"scores"</a:t>
            </a:r>
            <a:r>
              <a:rPr lang="en" sz="1800">
                <a:solidFill>
                  <a:schemeClr val="accent3"/>
                </a:solidFill>
                <a:latin typeface="Roboto"/>
                <a:ea typeface="Roboto"/>
                <a:cs typeface="Roboto"/>
                <a:sym typeface="Roboto"/>
              </a:rPr>
              <a:t> </a:t>
            </a:r>
            <a:r>
              <a:rPr lang="en" sz="1800">
                <a:solidFill>
                  <a:schemeClr val="dk2"/>
                </a:solidFill>
                <a:latin typeface="Roboto"/>
                <a:ea typeface="Roboto"/>
                <a:cs typeface="Roboto"/>
                <a:sym typeface="Roboto"/>
              </a:rPr>
              <a:t>class=</a:t>
            </a:r>
            <a:r>
              <a:rPr lang="en" sz="1800">
                <a:solidFill>
                  <a:schemeClr val="dk1"/>
                </a:solidFill>
                <a:latin typeface="Roboto"/>
                <a:ea typeface="Roboto"/>
                <a:cs typeface="Roboto"/>
                <a:sym typeface="Roboto"/>
              </a:rPr>
              <a:t>"table"</a:t>
            </a:r>
            <a:r>
              <a:rPr lang="en" sz="1800">
                <a:solidFill>
                  <a:schemeClr val="accent3"/>
                </a:solidFill>
                <a:latin typeface="Roboto"/>
                <a:ea typeface="Roboto"/>
                <a:cs typeface="Roboto"/>
                <a:sym typeface="Roboto"/>
              </a:rPr>
              <a:t>&gt;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&lt;thead&gt;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&lt;tr&gt;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&lt;th&gt; </a:t>
            </a:r>
            <a:r>
              <a:rPr lang="en" sz="1800">
                <a:solidFill>
                  <a:schemeClr val="dk2"/>
                </a:solidFill>
                <a:latin typeface="Roboto"/>
                <a:ea typeface="Roboto"/>
                <a:cs typeface="Roboto"/>
                <a:sym typeface="Roboto"/>
              </a:rPr>
              <a:t>Username</a:t>
            </a:r>
            <a:r>
              <a:rPr lang="en" sz="1800">
                <a:solidFill>
                  <a:schemeClr val="accent3"/>
                </a:solidFill>
                <a:latin typeface="Roboto"/>
                <a:ea typeface="Roboto"/>
                <a:cs typeface="Roboto"/>
                <a:sym typeface="Roboto"/>
              </a:rPr>
              <a:t> &lt;/th&gt;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&lt;th&gt; </a:t>
            </a:r>
            <a:r>
              <a:rPr lang="en" sz="1800">
                <a:solidFill>
                  <a:schemeClr val="dk2"/>
                </a:solidFill>
                <a:latin typeface="Roboto"/>
                <a:ea typeface="Roboto"/>
                <a:cs typeface="Roboto"/>
                <a:sym typeface="Roboto"/>
              </a:rPr>
              <a:t>Wins</a:t>
            </a:r>
            <a:r>
              <a:rPr lang="en" sz="1800">
                <a:solidFill>
                  <a:schemeClr val="accent3"/>
                </a:solidFill>
                <a:latin typeface="Roboto"/>
                <a:ea typeface="Roboto"/>
                <a:cs typeface="Roboto"/>
                <a:sym typeface="Roboto"/>
              </a:rPr>
              <a:t> &lt;/th&gt;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&lt;/tr&gt;</a:t>
            </a:r>
            <a:endParaRPr sz="1800">
              <a:solidFill>
                <a:schemeClr val="accent3"/>
              </a:solidFill>
              <a:latin typeface="Roboto"/>
              <a:ea typeface="Roboto"/>
              <a:cs typeface="Roboto"/>
              <a:sym typeface="Roboto"/>
            </a:endParaRPr>
          </a:p>
          <a:p>
            <a:pPr indent="0" lvl="0" marL="0" rtl="0">
              <a:spcBef>
                <a:spcPts val="0"/>
              </a:spcBef>
              <a:spcAft>
                <a:spcPts val="0"/>
              </a:spcAft>
              <a:buNone/>
            </a:pPr>
            <a:r>
              <a:rPr lang="en" sz="1800">
                <a:solidFill>
                  <a:schemeClr val="accent3"/>
                </a:solidFill>
                <a:latin typeface="Roboto"/>
                <a:ea typeface="Roboto"/>
                <a:cs typeface="Roboto"/>
                <a:sym typeface="Roboto"/>
              </a:rPr>
              <a:t>    &lt;/thead&gt;</a:t>
            </a:r>
            <a:endParaRPr sz="1800">
              <a:solidFill>
                <a:schemeClr val="accent3"/>
              </a:solidFill>
              <a:latin typeface="Roboto"/>
              <a:ea typeface="Roboto"/>
              <a:cs typeface="Roboto"/>
              <a:sym typeface="Roboto"/>
            </a:endParaRPr>
          </a:p>
        </p:txBody>
      </p:sp>
      <p:sp>
        <p:nvSpPr>
          <p:cNvPr id="382" name="Shape 382"/>
          <p:cNvSpPr txBox="1"/>
          <p:nvPr/>
        </p:nvSpPr>
        <p:spPr>
          <a:xfrm>
            <a:off x="386600" y="951376"/>
            <a:ext cx="3300000" cy="35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rPr>
              <a:t>dashboard</a:t>
            </a:r>
            <a:r>
              <a:rPr b="1" lang="en" sz="1800">
                <a:solidFill>
                  <a:schemeClr val="dk2"/>
                </a:solidFill>
              </a:rPr>
              <a:t>.html</a:t>
            </a:r>
            <a:endParaRPr b="1" sz="1800">
              <a:solidFill>
                <a:schemeClr val="dk2"/>
              </a:solidFill>
            </a:endParaRPr>
          </a:p>
        </p:txBody>
      </p:sp>
      <p:sp>
        <p:nvSpPr>
          <p:cNvPr id="383" name="Shape 383"/>
          <p:cNvSpPr/>
          <p:nvPr/>
        </p:nvSpPr>
        <p:spPr>
          <a:xfrm>
            <a:off x="3467050" y="3502675"/>
            <a:ext cx="733800" cy="602700"/>
          </a:xfrm>
          <a:prstGeom prst="leftArrow">
            <a:avLst>
              <a:gd fmla="val 32072" name="adj1"/>
              <a:gd fmla="val 46200" name="adj2"/>
            </a:avLst>
          </a:pr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4059150" y="181175"/>
            <a:ext cx="1418100" cy="3714300"/>
          </a:xfrm>
          <a:prstGeom prst="uturnArrow">
            <a:avLst>
              <a:gd fmla="val 14680" name="adj1"/>
              <a:gd fmla="val 25000" name="adj2"/>
              <a:gd fmla="val 23065" name="adj3"/>
              <a:gd fmla="val 25000" name="adj4"/>
              <a:gd fmla="val 31208" name="adj5"/>
            </a:avLst>
          </a:pr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p:nvPr/>
        </p:nvSpPr>
        <p:spPr>
          <a:xfrm>
            <a:off x="2485088" y="3108875"/>
            <a:ext cx="4060500" cy="716700"/>
          </a:xfrm>
          <a:prstGeom prst="bracketPai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90" name="Shape 390"/>
          <p:cNvSpPr/>
          <p:nvPr/>
        </p:nvSpPr>
        <p:spPr>
          <a:xfrm>
            <a:off x="2356100" y="2172875"/>
            <a:ext cx="4348500" cy="1821300"/>
          </a:xfrm>
          <a:prstGeom prst="bracketPair">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2"/>
              </a:solidFill>
              <a:latin typeface="Roboto"/>
              <a:ea typeface="Roboto"/>
              <a:cs typeface="Roboto"/>
              <a:sym typeface="Roboto"/>
            </a:endParaRPr>
          </a:p>
        </p:txBody>
      </p:sp>
      <p:sp>
        <p:nvSpPr>
          <p:cNvPr id="391" name="Shape 391"/>
          <p:cNvSpPr/>
          <p:nvPr/>
        </p:nvSpPr>
        <p:spPr>
          <a:xfrm>
            <a:off x="2485088" y="2242650"/>
            <a:ext cx="4060500" cy="716700"/>
          </a:xfrm>
          <a:prstGeom prst="bracketPai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solidFill>
                <a:schemeClr val="dk2"/>
              </a:solidFill>
              <a:latin typeface="Roboto"/>
              <a:ea typeface="Roboto"/>
              <a:cs typeface="Roboto"/>
              <a:sym typeface="Roboto"/>
            </a:endParaRPr>
          </a:p>
        </p:txBody>
      </p:sp>
      <p:sp>
        <p:nvSpPr>
          <p:cNvPr id="392" name="Shape 392"/>
          <p:cNvSpPr/>
          <p:nvPr/>
        </p:nvSpPr>
        <p:spPr>
          <a:xfrm>
            <a:off x="2396125" y="1530325"/>
            <a:ext cx="4212900" cy="602700"/>
          </a:xfrm>
          <a:prstGeom prst="bracketPai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93" name="Shape 393"/>
          <p:cNvSpPr/>
          <p:nvPr/>
        </p:nvSpPr>
        <p:spPr>
          <a:xfrm>
            <a:off x="2472313" y="1682725"/>
            <a:ext cx="4060500" cy="410400"/>
          </a:xfrm>
          <a:prstGeom prst="bracketPai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94" name="Shape 39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Tables in HTML</a:t>
            </a:r>
            <a:endParaRPr/>
          </a:p>
        </p:txBody>
      </p:sp>
      <p:graphicFrame>
        <p:nvGraphicFramePr>
          <p:cNvPr id="395" name="Shape 395"/>
          <p:cNvGraphicFramePr/>
          <p:nvPr/>
        </p:nvGraphicFramePr>
        <p:xfrm>
          <a:off x="2534888" y="1670210"/>
          <a:ext cx="3000000" cy="3000000"/>
        </p:xfrm>
        <a:graphic>
          <a:graphicData uri="http://schemas.openxmlformats.org/drawingml/2006/table">
            <a:tbl>
              <a:tblPr>
                <a:noFill/>
                <a:tableStyleId>{1221C3E9-162D-454F-9EA3-3C7C8634F6C0}</a:tableStyleId>
              </a:tblPr>
              <a:tblGrid>
                <a:gridCol w="1387350"/>
                <a:gridCol w="1387350"/>
                <a:gridCol w="1186200"/>
              </a:tblGrid>
              <a:tr h="417225">
                <a:tc>
                  <a:txBody>
                    <a:bodyPr>
                      <a:noAutofit/>
                    </a:bodyPr>
                    <a:lstStyle/>
                    <a:p>
                      <a:pPr indent="0" lvl="0" marL="0" algn="ctr">
                        <a:spcBef>
                          <a:spcPts val="0"/>
                        </a:spcBef>
                        <a:spcAft>
                          <a:spcPts val="0"/>
                        </a:spcAft>
                        <a:buNone/>
                      </a:pPr>
                      <a:r>
                        <a:rPr b="1" lang="en">
                          <a:solidFill>
                            <a:schemeClr val="dk2"/>
                          </a:solidFill>
                          <a:latin typeface="Roboto"/>
                          <a:ea typeface="Roboto"/>
                          <a:cs typeface="Roboto"/>
                          <a:sym typeface="Roboto"/>
                        </a:rPr>
                        <a:t>&lt;th&gt;&lt;/th&gt;</a:t>
                      </a:r>
                      <a:endParaRPr b="1">
                        <a:solidFill>
                          <a:schemeClr val="dk2"/>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&lt;th&gt;&lt;/th&gt;</a:t>
                      </a:r>
                      <a:endParaRPr>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&lt;th&gt;&lt;/th&gt;</a:t>
                      </a:r>
                      <a:endParaRPr>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9D9D9"/>
                    </a:solidFill>
                  </a:tcPr>
                </a:tc>
              </a:tr>
              <a:tr h="915225">
                <a:tc>
                  <a:txBody>
                    <a:bodyPr>
                      <a:noAutofit/>
                    </a:bodyPr>
                    <a:lstStyle/>
                    <a:p>
                      <a:pPr indent="0" lvl="0" marL="0" rtl="0" algn="ctr">
                        <a:spcBef>
                          <a:spcPts val="0"/>
                        </a:spcBef>
                        <a:spcAft>
                          <a:spcPts val="0"/>
                        </a:spcAft>
                        <a:buNone/>
                      </a:pPr>
                      <a:r>
                        <a:t/>
                      </a:r>
                      <a:endParaRPr b="1">
                        <a:solidFill>
                          <a:schemeClr val="dk2"/>
                        </a:solidFill>
                        <a:latin typeface="Roboto"/>
                        <a:ea typeface="Roboto"/>
                        <a:cs typeface="Roboto"/>
                        <a:sym typeface="Roboto"/>
                      </a:endParaRPr>
                    </a:p>
                    <a:p>
                      <a:pPr indent="0" lvl="0" marL="0" algn="ctr">
                        <a:spcBef>
                          <a:spcPts val="0"/>
                        </a:spcBef>
                        <a:spcAft>
                          <a:spcPts val="0"/>
                        </a:spcAft>
                        <a:buNone/>
                      </a:pPr>
                      <a:r>
                        <a:rPr b="1" lang="en">
                          <a:solidFill>
                            <a:schemeClr val="dk2"/>
                          </a:solidFill>
                          <a:latin typeface="Roboto"/>
                          <a:ea typeface="Roboto"/>
                          <a:cs typeface="Roboto"/>
                          <a:sym typeface="Roboto"/>
                        </a:rPr>
                        <a:t>&lt;td&gt;&lt;/td&gt;</a:t>
                      </a:r>
                      <a:endParaRPr b="1">
                        <a:solidFill>
                          <a:schemeClr val="dk2"/>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solidFill>
                          <a:schemeClr val="dk2"/>
                        </a:solidFill>
                        <a:latin typeface="Roboto"/>
                        <a:ea typeface="Roboto"/>
                        <a:cs typeface="Roboto"/>
                        <a:sym typeface="Roboto"/>
                      </a:endParaRPr>
                    </a:p>
                    <a:p>
                      <a:pPr indent="0" lvl="0" marL="0" rtl="0" algn="ctr">
                        <a:spcBef>
                          <a:spcPts val="0"/>
                        </a:spcBef>
                        <a:spcAft>
                          <a:spcPts val="0"/>
                        </a:spcAft>
                        <a:buNone/>
                      </a:pPr>
                      <a:r>
                        <a:rPr b="1" lang="en">
                          <a:solidFill>
                            <a:schemeClr val="dk2"/>
                          </a:solidFill>
                          <a:latin typeface="Roboto"/>
                          <a:ea typeface="Roboto"/>
                          <a:cs typeface="Roboto"/>
                          <a:sym typeface="Roboto"/>
                        </a:rPr>
                        <a:t>&lt;td&gt;&lt;/td&gt;</a:t>
                      </a:r>
                      <a:endParaRPr b="1">
                        <a:solidFill>
                          <a:schemeClr val="dk2"/>
                        </a:solidFill>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solidFill>
                          <a:schemeClr val="dk2"/>
                        </a:solidFill>
                        <a:latin typeface="Roboto"/>
                        <a:ea typeface="Roboto"/>
                        <a:cs typeface="Roboto"/>
                        <a:sym typeface="Roboto"/>
                      </a:endParaRPr>
                    </a:p>
                    <a:p>
                      <a:pPr indent="0" lvl="0" marL="0" rtl="0" algn="ctr">
                        <a:spcBef>
                          <a:spcPts val="0"/>
                        </a:spcBef>
                        <a:spcAft>
                          <a:spcPts val="0"/>
                        </a:spcAft>
                        <a:buNone/>
                      </a:pPr>
                      <a:r>
                        <a:rPr b="1" lang="en">
                          <a:solidFill>
                            <a:schemeClr val="dk2"/>
                          </a:solidFill>
                          <a:latin typeface="Roboto"/>
                          <a:ea typeface="Roboto"/>
                          <a:cs typeface="Roboto"/>
                          <a:sym typeface="Roboto"/>
                        </a:rPr>
                        <a:t>&lt;td&gt;&lt;/td&gt;</a:t>
                      </a:r>
                      <a:endParaRPr b="1">
                        <a:solidFill>
                          <a:schemeClr val="dk2"/>
                        </a:solidFill>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915225">
                <a:tc>
                  <a:txBody>
                    <a:bodyPr>
                      <a:noAutofit/>
                    </a:bodyPr>
                    <a:lstStyle/>
                    <a:p>
                      <a:pPr indent="0" lvl="0" marL="0" rtl="0" algn="ctr">
                        <a:spcBef>
                          <a:spcPts val="0"/>
                        </a:spcBef>
                        <a:spcAft>
                          <a:spcPts val="0"/>
                        </a:spcAft>
                        <a:buNone/>
                      </a:pPr>
                      <a:r>
                        <a:t/>
                      </a:r>
                      <a:endParaRPr b="1">
                        <a:solidFill>
                          <a:schemeClr val="dk2"/>
                        </a:solidFill>
                        <a:latin typeface="Roboto"/>
                        <a:ea typeface="Roboto"/>
                        <a:cs typeface="Roboto"/>
                        <a:sym typeface="Roboto"/>
                      </a:endParaRPr>
                    </a:p>
                    <a:p>
                      <a:pPr indent="0" lvl="0" marL="0" rtl="0" algn="ctr">
                        <a:spcBef>
                          <a:spcPts val="0"/>
                        </a:spcBef>
                        <a:spcAft>
                          <a:spcPts val="0"/>
                        </a:spcAft>
                        <a:buNone/>
                      </a:pPr>
                      <a:r>
                        <a:rPr b="1" lang="en">
                          <a:solidFill>
                            <a:schemeClr val="dk2"/>
                          </a:solidFill>
                          <a:latin typeface="Roboto"/>
                          <a:ea typeface="Roboto"/>
                          <a:cs typeface="Roboto"/>
                          <a:sym typeface="Roboto"/>
                        </a:rPr>
                        <a:t>&lt;td&gt;&lt;/td&gt;</a:t>
                      </a:r>
                      <a:endParaRPr b="1">
                        <a:solidFill>
                          <a:schemeClr val="dk2"/>
                        </a:solidFill>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b="1" lang="en">
                          <a:solidFill>
                            <a:schemeClr val="dk2"/>
                          </a:solidFill>
                          <a:latin typeface="Roboto"/>
                          <a:ea typeface="Roboto"/>
                          <a:cs typeface="Roboto"/>
                          <a:sym typeface="Roboto"/>
                        </a:rPr>
                        <a:t>&lt;td&gt;&lt;/td&gt;</a:t>
                      </a:r>
                      <a:endParaRPr b="1">
                        <a:solidFill>
                          <a:schemeClr val="dk2"/>
                        </a:solidFill>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solidFill>
                          <a:schemeClr val="dk2"/>
                        </a:solidFill>
                        <a:latin typeface="Roboto"/>
                        <a:ea typeface="Roboto"/>
                        <a:cs typeface="Roboto"/>
                        <a:sym typeface="Roboto"/>
                      </a:endParaRPr>
                    </a:p>
                    <a:p>
                      <a:pPr indent="0" lvl="0" marL="0" rtl="0" algn="ctr">
                        <a:spcBef>
                          <a:spcPts val="0"/>
                        </a:spcBef>
                        <a:spcAft>
                          <a:spcPts val="0"/>
                        </a:spcAft>
                        <a:buNone/>
                      </a:pPr>
                      <a:r>
                        <a:rPr b="1" lang="en">
                          <a:solidFill>
                            <a:schemeClr val="dk2"/>
                          </a:solidFill>
                          <a:latin typeface="Roboto"/>
                          <a:ea typeface="Roboto"/>
                          <a:cs typeface="Roboto"/>
                          <a:sym typeface="Roboto"/>
                        </a:rPr>
                        <a:t>&lt;td&gt;&lt;/td&gt;</a:t>
                      </a:r>
                      <a:endParaRPr b="1">
                        <a:solidFill>
                          <a:schemeClr val="dk2"/>
                        </a:solidFill>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396" name="Shape 396"/>
          <p:cNvSpPr txBox="1"/>
          <p:nvPr/>
        </p:nvSpPr>
        <p:spPr>
          <a:xfrm>
            <a:off x="357013" y="1541675"/>
            <a:ext cx="1463400" cy="51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dk1"/>
                </a:solidFill>
                <a:latin typeface="Roboto"/>
                <a:ea typeface="Roboto"/>
                <a:cs typeface="Roboto"/>
                <a:sym typeface="Roboto"/>
              </a:rPr>
              <a:t>&lt;thead&gt;</a:t>
            </a:r>
            <a:endParaRPr sz="2400">
              <a:solidFill>
                <a:schemeClr val="dk1"/>
              </a:solidFill>
              <a:latin typeface="Roboto"/>
              <a:ea typeface="Roboto"/>
              <a:cs typeface="Roboto"/>
              <a:sym typeface="Roboto"/>
            </a:endParaRPr>
          </a:p>
        </p:txBody>
      </p:sp>
      <p:sp>
        <p:nvSpPr>
          <p:cNvPr id="397" name="Shape 397"/>
          <p:cNvSpPr txBox="1"/>
          <p:nvPr/>
        </p:nvSpPr>
        <p:spPr>
          <a:xfrm>
            <a:off x="7307163" y="1581575"/>
            <a:ext cx="1428900" cy="43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1"/>
                </a:solidFill>
                <a:latin typeface="Roboto"/>
                <a:ea typeface="Roboto"/>
                <a:cs typeface="Roboto"/>
                <a:sym typeface="Roboto"/>
              </a:rPr>
              <a:t>&lt;/thead&gt;</a:t>
            </a:r>
            <a:endParaRPr sz="2400">
              <a:solidFill>
                <a:schemeClr val="dk1"/>
              </a:solidFill>
              <a:latin typeface="Roboto"/>
              <a:ea typeface="Roboto"/>
              <a:cs typeface="Roboto"/>
              <a:sym typeface="Roboto"/>
            </a:endParaRPr>
          </a:p>
        </p:txBody>
      </p:sp>
      <p:sp>
        <p:nvSpPr>
          <p:cNvPr id="398" name="Shape 398"/>
          <p:cNvSpPr txBox="1"/>
          <p:nvPr/>
        </p:nvSpPr>
        <p:spPr>
          <a:xfrm>
            <a:off x="1820413" y="1617875"/>
            <a:ext cx="6519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accent3"/>
                </a:solidFill>
                <a:latin typeface="Roboto"/>
                <a:ea typeface="Roboto"/>
                <a:cs typeface="Roboto"/>
                <a:sym typeface="Roboto"/>
              </a:rPr>
              <a:t>&lt;tr&gt;</a:t>
            </a:r>
            <a:endParaRPr sz="2000">
              <a:solidFill>
                <a:schemeClr val="accent3"/>
              </a:solidFill>
              <a:latin typeface="Roboto"/>
              <a:ea typeface="Roboto"/>
              <a:cs typeface="Roboto"/>
              <a:sym typeface="Roboto"/>
            </a:endParaRPr>
          </a:p>
        </p:txBody>
      </p:sp>
      <p:sp>
        <p:nvSpPr>
          <p:cNvPr id="399" name="Shape 399"/>
          <p:cNvSpPr txBox="1"/>
          <p:nvPr/>
        </p:nvSpPr>
        <p:spPr>
          <a:xfrm>
            <a:off x="6737288" y="1630375"/>
            <a:ext cx="7488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accent3"/>
                </a:solidFill>
                <a:latin typeface="Roboto"/>
                <a:ea typeface="Roboto"/>
                <a:cs typeface="Roboto"/>
                <a:sym typeface="Roboto"/>
              </a:rPr>
              <a:t>&lt;/tr&gt;</a:t>
            </a:r>
            <a:endParaRPr sz="2000">
              <a:solidFill>
                <a:schemeClr val="accent3"/>
              </a:solidFill>
              <a:latin typeface="Roboto"/>
              <a:ea typeface="Roboto"/>
              <a:cs typeface="Roboto"/>
              <a:sym typeface="Roboto"/>
            </a:endParaRPr>
          </a:p>
        </p:txBody>
      </p:sp>
      <p:sp>
        <p:nvSpPr>
          <p:cNvPr id="400" name="Shape 400"/>
          <p:cNvSpPr txBox="1"/>
          <p:nvPr/>
        </p:nvSpPr>
        <p:spPr>
          <a:xfrm>
            <a:off x="407938" y="2638500"/>
            <a:ext cx="14634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accent2"/>
                </a:solidFill>
                <a:latin typeface="Roboto"/>
                <a:ea typeface="Roboto"/>
                <a:cs typeface="Roboto"/>
                <a:sym typeface="Roboto"/>
              </a:rPr>
              <a:t>&lt;tbody&gt;</a:t>
            </a:r>
            <a:endParaRPr sz="2400">
              <a:solidFill>
                <a:schemeClr val="accent2"/>
              </a:solidFill>
              <a:latin typeface="Roboto"/>
              <a:ea typeface="Roboto"/>
              <a:cs typeface="Roboto"/>
              <a:sym typeface="Roboto"/>
            </a:endParaRPr>
          </a:p>
        </p:txBody>
      </p:sp>
      <p:sp>
        <p:nvSpPr>
          <p:cNvPr id="401" name="Shape 401"/>
          <p:cNvSpPr txBox="1"/>
          <p:nvPr/>
        </p:nvSpPr>
        <p:spPr>
          <a:xfrm>
            <a:off x="7358088" y="2678400"/>
            <a:ext cx="1428900" cy="43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accent2"/>
                </a:solidFill>
                <a:latin typeface="Roboto"/>
                <a:ea typeface="Roboto"/>
                <a:cs typeface="Roboto"/>
                <a:sym typeface="Roboto"/>
              </a:rPr>
              <a:t>&lt;/tbody&gt;</a:t>
            </a:r>
            <a:endParaRPr sz="2400">
              <a:solidFill>
                <a:schemeClr val="accent2"/>
              </a:solidFill>
              <a:latin typeface="Roboto"/>
              <a:ea typeface="Roboto"/>
              <a:cs typeface="Roboto"/>
              <a:sym typeface="Roboto"/>
            </a:endParaRPr>
          </a:p>
        </p:txBody>
      </p:sp>
      <p:sp>
        <p:nvSpPr>
          <p:cNvPr id="402" name="Shape 402"/>
          <p:cNvSpPr txBox="1"/>
          <p:nvPr/>
        </p:nvSpPr>
        <p:spPr>
          <a:xfrm>
            <a:off x="1820413" y="2278950"/>
            <a:ext cx="6519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accent3"/>
                </a:solidFill>
                <a:latin typeface="Roboto"/>
                <a:ea typeface="Roboto"/>
                <a:cs typeface="Roboto"/>
                <a:sym typeface="Roboto"/>
              </a:rPr>
              <a:t>&lt;tr&gt;</a:t>
            </a:r>
            <a:endParaRPr sz="2000">
              <a:solidFill>
                <a:schemeClr val="accent3"/>
              </a:solidFill>
              <a:latin typeface="Roboto"/>
              <a:ea typeface="Roboto"/>
              <a:cs typeface="Roboto"/>
              <a:sym typeface="Roboto"/>
            </a:endParaRPr>
          </a:p>
        </p:txBody>
      </p:sp>
      <p:sp>
        <p:nvSpPr>
          <p:cNvPr id="403" name="Shape 403"/>
          <p:cNvSpPr txBox="1"/>
          <p:nvPr/>
        </p:nvSpPr>
        <p:spPr>
          <a:xfrm>
            <a:off x="6737288" y="2242650"/>
            <a:ext cx="7488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accent3"/>
                </a:solidFill>
                <a:latin typeface="Roboto"/>
                <a:ea typeface="Roboto"/>
                <a:cs typeface="Roboto"/>
                <a:sym typeface="Roboto"/>
              </a:rPr>
              <a:t>&lt;/tr&gt;</a:t>
            </a:r>
            <a:endParaRPr sz="2000">
              <a:solidFill>
                <a:schemeClr val="accent3"/>
              </a:solidFill>
              <a:latin typeface="Roboto"/>
              <a:ea typeface="Roboto"/>
              <a:cs typeface="Roboto"/>
              <a:sym typeface="Roboto"/>
            </a:endParaRPr>
          </a:p>
        </p:txBody>
      </p:sp>
      <p:sp>
        <p:nvSpPr>
          <p:cNvPr id="404" name="Shape 404"/>
          <p:cNvSpPr txBox="1"/>
          <p:nvPr/>
        </p:nvSpPr>
        <p:spPr>
          <a:xfrm>
            <a:off x="1820413" y="3241725"/>
            <a:ext cx="6519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accent3"/>
                </a:solidFill>
                <a:latin typeface="Roboto"/>
                <a:ea typeface="Roboto"/>
                <a:cs typeface="Roboto"/>
                <a:sym typeface="Roboto"/>
              </a:rPr>
              <a:t>&lt;tr&gt;</a:t>
            </a:r>
            <a:endParaRPr sz="2000">
              <a:solidFill>
                <a:schemeClr val="accent3"/>
              </a:solidFill>
              <a:latin typeface="Roboto"/>
              <a:ea typeface="Roboto"/>
              <a:cs typeface="Roboto"/>
              <a:sym typeface="Roboto"/>
            </a:endParaRPr>
          </a:p>
        </p:txBody>
      </p:sp>
      <p:sp>
        <p:nvSpPr>
          <p:cNvPr id="405" name="Shape 405"/>
          <p:cNvSpPr txBox="1"/>
          <p:nvPr/>
        </p:nvSpPr>
        <p:spPr>
          <a:xfrm>
            <a:off x="6737288" y="3205425"/>
            <a:ext cx="7488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accent3"/>
                </a:solidFill>
                <a:latin typeface="Roboto"/>
                <a:ea typeface="Roboto"/>
                <a:cs typeface="Roboto"/>
                <a:sym typeface="Roboto"/>
              </a:rPr>
              <a:t>&lt;/tr&gt;</a:t>
            </a:r>
            <a:endParaRPr sz="2000">
              <a:solidFill>
                <a:schemeClr val="accent3"/>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Figure 12. Table generation from dummy project </a:t>
            </a:r>
            <a:endParaRPr/>
          </a:p>
        </p:txBody>
      </p:sp>
      <p:pic>
        <p:nvPicPr>
          <p:cNvPr id="411" name="Shape 411"/>
          <p:cNvPicPr preferRelativeResize="0"/>
          <p:nvPr/>
        </p:nvPicPr>
        <p:blipFill>
          <a:blip r:embed="rId3">
            <a:alphaModFix/>
          </a:blip>
          <a:stretch>
            <a:fillRect/>
          </a:stretch>
        </p:blipFill>
        <p:spPr>
          <a:xfrm>
            <a:off x="152400" y="152400"/>
            <a:ext cx="8813727" cy="4392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265500" y="72405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rPr>
              <a:t>&lt;!DOCTYPE </a:t>
            </a:r>
            <a:r>
              <a:rPr lang="en" sz="1800"/>
              <a:t>html</a:t>
            </a:r>
            <a:r>
              <a:rPr lang="en" sz="1800">
                <a:solidFill>
                  <a:schemeClr val="accent3"/>
                </a:solidFill>
              </a:rPr>
              <a:t>&gt;</a:t>
            </a:r>
            <a:br>
              <a:rPr lang="en" sz="1800">
                <a:solidFill>
                  <a:schemeClr val="accent3"/>
                </a:solidFill>
              </a:rPr>
            </a:br>
            <a:r>
              <a:rPr lang="en" sz="1800">
                <a:solidFill>
                  <a:schemeClr val="accent3"/>
                </a:solidFill>
              </a:rPr>
              <a:t>&lt;html&gt;</a:t>
            </a:r>
            <a:br>
              <a:rPr lang="en" sz="1800">
                <a:solidFill>
                  <a:schemeClr val="accent3"/>
                </a:solidFill>
              </a:rPr>
            </a:br>
            <a:r>
              <a:rPr lang="en" sz="1800">
                <a:solidFill>
                  <a:schemeClr val="accent3"/>
                </a:solidFill>
              </a:rPr>
              <a:t>    &lt;head&gt;</a:t>
            </a:r>
            <a:br>
              <a:rPr lang="en" sz="1800">
                <a:solidFill>
                  <a:schemeClr val="accent3"/>
                </a:solidFill>
              </a:rPr>
            </a:br>
            <a:r>
              <a:rPr lang="en" sz="1800">
                <a:solidFill>
                  <a:schemeClr val="accent3"/>
                </a:solidFill>
              </a:rPr>
              <a:t>        &lt;title&gt;</a:t>
            </a:r>
            <a:r>
              <a:rPr lang="en" sz="1800"/>
              <a:t>Page Title</a:t>
            </a:r>
            <a:r>
              <a:rPr lang="en" sz="1800">
                <a:solidFill>
                  <a:schemeClr val="accent3"/>
                </a:solidFill>
              </a:rPr>
              <a:t>&lt;/title&gt;</a:t>
            </a:r>
            <a:br>
              <a:rPr lang="en" sz="1800">
                <a:solidFill>
                  <a:schemeClr val="accent3"/>
                </a:solidFill>
              </a:rPr>
            </a:br>
            <a:r>
              <a:rPr lang="en" sz="1800">
                <a:solidFill>
                  <a:schemeClr val="accent3"/>
                </a:solidFill>
              </a:rPr>
              <a:t>    &lt;/head&gt;</a:t>
            </a:r>
            <a:br>
              <a:rPr lang="en" sz="1800">
                <a:solidFill>
                  <a:schemeClr val="accent3"/>
                </a:solidFill>
              </a:rPr>
            </a:br>
            <a:endParaRPr sz="1800">
              <a:solidFill>
                <a:schemeClr val="accent3"/>
              </a:solidFill>
            </a:endParaRPr>
          </a:p>
          <a:p>
            <a:pPr indent="0" lvl="0" marL="0" rtl="0" algn="l">
              <a:spcBef>
                <a:spcPts val="0"/>
              </a:spcBef>
              <a:spcAft>
                <a:spcPts val="0"/>
              </a:spcAft>
              <a:buNone/>
            </a:pPr>
            <a:r>
              <a:rPr lang="en" sz="1800">
                <a:solidFill>
                  <a:schemeClr val="accent3"/>
                </a:solidFill>
              </a:rPr>
              <a:t>    &lt;body&gt;</a:t>
            </a:r>
            <a:br>
              <a:rPr lang="en" sz="1800">
                <a:solidFill>
                  <a:schemeClr val="accent3"/>
                </a:solidFill>
              </a:rPr>
            </a:br>
            <a:br>
              <a:rPr lang="en" sz="1800">
                <a:solidFill>
                  <a:schemeClr val="accent3"/>
                </a:solidFill>
              </a:rPr>
            </a:br>
            <a:r>
              <a:rPr lang="en" sz="1800">
                <a:solidFill>
                  <a:schemeClr val="accent3"/>
                </a:solidFill>
              </a:rPr>
              <a:t>        &lt;h1&gt;</a:t>
            </a:r>
            <a:r>
              <a:rPr lang="en" sz="1800"/>
              <a:t>Section Heading</a:t>
            </a:r>
            <a:r>
              <a:rPr lang="en" sz="1800">
                <a:solidFill>
                  <a:schemeClr val="accent3"/>
                </a:solidFill>
              </a:rPr>
              <a:t>&lt;/h1&gt;</a:t>
            </a:r>
            <a:endParaRPr sz="1800">
              <a:solidFill>
                <a:schemeClr val="accent3"/>
              </a:solidFill>
            </a:endParaRPr>
          </a:p>
          <a:p>
            <a:pPr indent="0" lvl="0" marL="0" rtl="0" algn="l">
              <a:spcBef>
                <a:spcPts val="0"/>
              </a:spcBef>
              <a:spcAft>
                <a:spcPts val="0"/>
              </a:spcAft>
              <a:buNone/>
            </a:pPr>
            <a:br>
              <a:rPr lang="en" sz="1800">
                <a:solidFill>
                  <a:schemeClr val="accent3"/>
                </a:solidFill>
              </a:rPr>
            </a:br>
            <a:r>
              <a:rPr lang="en" sz="1800">
                <a:solidFill>
                  <a:schemeClr val="accent3"/>
                </a:solidFill>
              </a:rPr>
              <a:t>        </a:t>
            </a:r>
            <a:r>
              <a:rPr lang="en" sz="1800">
                <a:solidFill>
                  <a:schemeClr val="accent3"/>
                </a:solidFill>
              </a:rPr>
              <a:t>&lt;p&gt;</a:t>
            </a:r>
            <a:endParaRPr sz="1800">
              <a:solidFill>
                <a:schemeClr val="accent3"/>
              </a:solidFill>
            </a:endParaRPr>
          </a:p>
          <a:p>
            <a:pPr indent="0" lvl="0" marL="0" rtl="0" algn="l">
              <a:spcBef>
                <a:spcPts val="0"/>
              </a:spcBef>
              <a:spcAft>
                <a:spcPts val="0"/>
              </a:spcAft>
              <a:buNone/>
            </a:pPr>
            <a:r>
              <a:rPr lang="en" sz="1800">
                <a:solidFill>
                  <a:schemeClr val="accent3"/>
                </a:solidFill>
              </a:rPr>
              <a:t>        </a:t>
            </a:r>
            <a:r>
              <a:rPr lang="en" sz="1800"/>
              <a:t> Hello </a:t>
            </a:r>
            <a:r>
              <a:rPr lang="en" sz="1800"/>
              <a:t>world.</a:t>
            </a:r>
            <a:r>
              <a:rPr lang="en" sz="1800">
                <a:solidFill>
                  <a:schemeClr val="accent3"/>
                </a:solidFill>
              </a:rPr>
              <a:t> </a:t>
            </a:r>
            <a:endParaRPr sz="1800">
              <a:solidFill>
                <a:schemeClr val="accent3"/>
              </a:solidFill>
            </a:endParaRPr>
          </a:p>
          <a:p>
            <a:pPr indent="457200" lvl="0" marL="0" rtl="0" algn="l">
              <a:spcBef>
                <a:spcPts val="0"/>
              </a:spcBef>
              <a:spcAft>
                <a:spcPts val="0"/>
              </a:spcAft>
              <a:buNone/>
            </a:pPr>
            <a:r>
              <a:rPr lang="en" sz="1800">
                <a:solidFill>
                  <a:schemeClr val="accent3"/>
                </a:solidFill>
              </a:rPr>
              <a:t>&lt;/p&gt;</a:t>
            </a:r>
            <a:br>
              <a:rPr lang="en" sz="1800">
                <a:solidFill>
                  <a:schemeClr val="accent3"/>
                </a:solidFill>
              </a:rPr>
            </a:br>
            <a:br>
              <a:rPr lang="en" sz="1800">
                <a:solidFill>
                  <a:schemeClr val="accent3"/>
                </a:solidFill>
              </a:rPr>
            </a:br>
            <a:r>
              <a:rPr lang="en" sz="1800">
                <a:solidFill>
                  <a:schemeClr val="accent3"/>
                </a:solidFill>
              </a:rPr>
              <a:t>    &lt;/body&gt;</a:t>
            </a:r>
            <a:br>
              <a:rPr lang="en" sz="1800">
                <a:solidFill>
                  <a:schemeClr val="accent3"/>
                </a:solidFill>
              </a:rPr>
            </a:br>
            <a:endParaRPr sz="1800">
              <a:solidFill>
                <a:schemeClr val="accent3"/>
              </a:solidFill>
            </a:endParaRPr>
          </a:p>
          <a:p>
            <a:pPr indent="0" lvl="0" marL="0" rtl="0" algn="l">
              <a:spcBef>
                <a:spcPts val="0"/>
              </a:spcBef>
              <a:spcAft>
                <a:spcPts val="0"/>
              </a:spcAft>
              <a:buNone/>
            </a:pPr>
            <a:r>
              <a:rPr lang="en" sz="1800">
                <a:solidFill>
                  <a:schemeClr val="accent3"/>
                </a:solidFill>
              </a:rPr>
              <a:t>&lt;/html&gt;</a:t>
            </a:r>
            <a:endParaRPr sz="1800">
              <a:solidFill>
                <a:schemeClr val="accent3"/>
              </a:solidFill>
            </a:endParaRPr>
          </a:p>
        </p:txBody>
      </p:sp>
      <p:sp>
        <p:nvSpPr>
          <p:cNvPr id="89" name="Shape 89"/>
          <p:cNvSpPr txBox="1"/>
          <p:nvPr>
            <p:ph idx="2" type="body"/>
          </p:nvPr>
        </p:nvSpPr>
        <p:spPr>
          <a:xfrm>
            <a:off x="4974745" y="-304475"/>
            <a:ext cx="5340900" cy="5143500"/>
          </a:xfrm>
          <a:prstGeom prst="rect">
            <a:avLst/>
          </a:prstGeom>
        </p:spPr>
        <p:txBody>
          <a:bodyPr anchorCtr="0" anchor="ctr" bIns="91425" lIns="91425" spcFirstLastPara="1" rIns="91425" wrap="square" tIns="91425">
            <a:noAutofit/>
          </a:bodyPr>
          <a:lstStyle/>
          <a:p>
            <a:pPr indent="0" lvl="0" marL="0" rtl="0">
              <a:spcBef>
                <a:spcPts val="0"/>
              </a:spcBef>
              <a:spcAft>
                <a:spcPts val="1600"/>
              </a:spcAft>
              <a:buNone/>
            </a:pPr>
            <a:r>
              <a:rPr lang="en"/>
              <a:t>Describe left stuff here</a:t>
            </a:r>
            <a:endParaRPr/>
          </a:p>
        </p:txBody>
      </p:sp>
      <p:sp>
        <p:nvSpPr>
          <p:cNvPr id="90" name="Shape 90"/>
          <p:cNvSpPr/>
          <p:nvPr/>
        </p:nvSpPr>
        <p:spPr>
          <a:xfrm>
            <a:off x="3760275" y="0"/>
            <a:ext cx="11355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1" name="Shape 91"/>
          <p:cNvPicPr preferRelativeResize="0"/>
          <p:nvPr/>
        </p:nvPicPr>
        <p:blipFill>
          <a:blip r:embed="rId3">
            <a:alphaModFix/>
          </a:blip>
          <a:stretch>
            <a:fillRect/>
          </a:stretch>
        </p:blipFill>
        <p:spPr>
          <a:xfrm>
            <a:off x="4571993" y="985388"/>
            <a:ext cx="3752171" cy="303621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Directory Setup</a:t>
            </a:r>
            <a:endParaRPr/>
          </a:p>
        </p:txBody>
      </p:sp>
      <p:sp>
        <p:nvSpPr>
          <p:cNvPr id="417" name="Shape 417"/>
          <p:cNvSpPr txBox="1"/>
          <p:nvPr/>
        </p:nvSpPr>
        <p:spPr>
          <a:xfrm>
            <a:off x="152400" y="906775"/>
            <a:ext cx="6385500" cy="3840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ExampleSite/</a:t>
            </a:r>
            <a:endParaRPr sz="1800">
              <a:solidFill>
                <a:schemeClr val="dk2"/>
              </a:solidFill>
              <a:latin typeface="Roboto"/>
              <a:ea typeface="Roboto"/>
              <a:cs typeface="Roboto"/>
              <a:sym typeface="Roboto"/>
            </a:endParaRPr>
          </a:p>
          <a:p>
            <a:pPr indent="-342900" lvl="1" marL="914400" marR="0" rtl="0" algn="l">
              <a:lnSpc>
                <a:spcPct val="10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Run.py</a:t>
            </a:r>
            <a:endParaRPr sz="1800">
              <a:solidFill>
                <a:schemeClr val="dk2"/>
              </a:solidFill>
              <a:latin typeface="Roboto"/>
              <a:ea typeface="Roboto"/>
              <a:cs typeface="Roboto"/>
              <a:sym typeface="Roboto"/>
            </a:endParaRPr>
          </a:p>
          <a:p>
            <a:pPr indent="-342900" lvl="1" marL="914400" marR="0" rtl="0" algn="l">
              <a:lnSpc>
                <a:spcPct val="10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Dbconnect.py</a:t>
            </a:r>
            <a:endParaRPr sz="1800">
              <a:solidFill>
                <a:schemeClr val="dk2"/>
              </a:solidFill>
              <a:latin typeface="Roboto"/>
              <a:ea typeface="Roboto"/>
              <a:cs typeface="Roboto"/>
              <a:sym typeface="Roboto"/>
            </a:endParaRPr>
          </a:p>
          <a:p>
            <a:pPr indent="-342900" lvl="1" marL="914400" marR="0" rtl="0" algn="l">
              <a:lnSpc>
                <a:spcPct val="10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exampledb.db</a:t>
            </a:r>
            <a:endParaRPr sz="1800">
              <a:solidFill>
                <a:schemeClr val="dk2"/>
              </a:solidFill>
              <a:latin typeface="Roboto"/>
              <a:ea typeface="Roboto"/>
              <a:cs typeface="Roboto"/>
              <a:sym typeface="Roboto"/>
            </a:endParaRPr>
          </a:p>
          <a:p>
            <a:pPr indent="-342900" lvl="1" marL="914400"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static/</a:t>
            </a:r>
            <a:endParaRPr sz="1800">
              <a:solidFill>
                <a:schemeClr val="dk2"/>
              </a:solidFill>
              <a:latin typeface="Roboto"/>
              <a:ea typeface="Roboto"/>
              <a:cs typeface="Roboto"/>
              <a:sym typeface="Roboto"/>
            </a:endParaRPr>
          </a:p>
          <a:p>
            <a:pPr indent="-342900" lvl="2" marL="1371600"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styles/</a:t>
            </a:r>
            <a:endParaRPr sz="1800">
              <a:solidFill>
                <a:schemeClr val="dk2"/>
              </a:solidFill>
              <a:latin typeface="Roboto"/>
              <a:ea typeface="Roboto"/>
              <a:cs typeface="Roboto"/>
              <a:sym typeface="Roboto"/>
            </a:endParaRPr>
          </a:p>
          <a:p>
            <a:pPr indent="-342900" lvl="3" marL="1828800"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base.css</a:t>
            </a:r>
            <a:endParaRPr sz="1800">
              <a:solidFill>
                <a:schemeClr val="dk2"/>
              </a:solidFill>
              <a:latin typeface="Roboto"/>
              <a:ea typeface="Roboto"/>
              <a:cs typeface="Roboto"/>
              <a:sym typeface="Roboto"/>
            </a:endParaRPr>
          </a:p>
          <a:p>
            <a:pPr indent="-342900" lvl="1" marL="914400"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templates/</a:t>
            </a:r>
            <a:endParaRPr sz="1800">
              <a:solidFill>
                <a:schemeClr val="dk2"/>
              </a:solidFill>
              <a:latin typeface="Roboto"/>
              <a:ea typeface="Roboto"/>
              <a:cs typeface="Roboto"/>
              <a:sym typeface="Roboto"/>
            </a:endParaRPr>
          </a:p>
          <a:p>
            <a:pPr indent="-342900" lvl="3" marL="1828800"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base.html</a:t>
            </a:r>
            <a:endParaRPr sz="1800">
              <a:solidFill>
                <a:schemeClr val="dk2"/>
              </a:solidFill>
              <a:latin typeface="Roboto"/>
              <a:ea typeface="Roboto"/>
              <a:cs typeface="Roboto"/>
              <a:sym typeface="Roboto"/>
            </a:endParaRPr>
          </a:p>
          <a:p>
            <a:pPr indent="-342900" lvl="3" marL="1828800" rtl="0">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home.html</a:t>
            </a:r>
            <a:endParaRPr sz="1800">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SQL Injection</a:t>
            </a:r>
            <a:endParaRPr/>
          </a:p>
        </p:txBody>
      </p:sp>
      <p:sp>
        <p:nvSpPr>
          <p:cNvPr id="423" name="Shape 4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a:solidFill>
                  <a:schemeClr val="dk2"/>
                </a:solidFill>
              </a:rPr>
              <a:t>Malicious c</a:t>
            </a:r>
            <a:r>
              <a:rPr lang="en">
                <a:solidFill>
                  <a:schemeClr val="dk2"/>
                </a:solidFill>
              </a:rPr>
              <a:t>ode injection in SQL statements through web inputs (such as registration pages) to destroy or steal data</a:t>
            </a:r>
            <a:endParaRPr>
              <a:solidFill>
                <a:schemeClr val="dk2"/>
              </a:solidFill>
            </a:endParaRPr>
          </a:p>
          <a:p>
            <a:pPr indent="-342900" lvl="0" marL="457200" rtl="0">
              <a:spcBef>
                <a:spcPts val="0"/>
              </a:spcBef>
              <a:spcAft>
                <a:spcPts val="0"/>
              </a:spcAft>
              <a:buClr>
                <a:schemeClr val="dk2"/>
              </a:buClr>
              <a:buSzPts val="1800"/>
              <a:buChar char="●"/>
            </a:pPr>
            <a:r>
              <a:rPr lang="en">
                <a:solidFill>
                  <a:schemeClr val="dk2"/>
                </a:solidFill>
              </a:rPr>
              <a:t>Prevention includes input validation/sanitization and firewalls</a:t>
            </a:r>
            <a:endParaRPr>
              <a:solidFill>
                <a:schemeClr val="dk2"/>
              </a:solidFill>
            </a:endParaRPr>
          </a:p>
          <a:p>
            <a:pPr indent="0" lvl="0" marL="0" rtl="0">
              <a:spcBef>
                <a:spcPts val="1600"/>
              </a:spcBef>
              <a:spcAft>
                <a:spcPts val="0"/>
              </a:spcAft>
              <a:buNone/>
            </a:pPr>
            <a:r>
              <a:rPr lang="en">
                <a:solidFill>
                  <a:schemeClr val="dk2"/>
                </a:solidFill>
              </a:rPr>
              <a:t>SQL Injection Cheat Sheet:</a:t>
            </a:r>
            <a:endParaRPr>
              <a:solidFill>
                <a:schemeClr val="dk2"/>
              </a:solidFill>
            </a:endParaRPr>
          </a:p>
          <a:p>
            <a:pPr indent="0" lvl="0" marL="0" rtl="0">
              <a:spcBef>
                <a:spcPts val="1600"/>
              </a:spcBef>
              <a:spcAft>
                <a:spcPts val="0"/>
              </a:spcAft>
              <a:buNone/>
            </a:pPr>
            <a:r>
              <a:rPr lang="en" u="sng">
                <a:solidFill>
                  <a:schemeClr val="hlink"/>
                </a:solidFill>
                <a:hlinkClick r:id="rId3"/>
              </a:rPr>
              <a:t>https://www.netsparker.com/blog/web-security/sql-injection-cheat-sheet/</a:t>
            </a:r>
            <a:endParaRPr>
              <a:solidFill>
                <a:schemeClr val="dk2"/>
              </a:solidFill>
            </a:endParaRPr>
          </a:p>
          <a:p>
            <a:pPr indent="0" lvl="0" marL="0" rtl="0">
              <a:spcBef>
                <a:spcPts val="1600"/>
              </a:spcBef>
              <a:spcAft>
                <a:spcPts val="0"/>
              </a:spcAft>
              <a:buNone/>
            </a:pPr>
            <a:r>
              <a:rPr lang="en">
                <a:solidFill>
                  <a:schemeClr val="dk2"/>
                </a:solidFill>
              </a:rPr>
              <a:t>Example of </a:t>
            </a:r>
            <a:r>
              <a:rPr lang="en">
                <a:solidFill>
                  <a:schemeClr val="dk2"/>
                </a:solidFill>
              </a:rPr>
              <a:t>defenses</a:t>
            </a:r>
            <a:r>
              <a:rPr lang="en">
                <a:solidFill>
                  <a:schemeClr val="dk2"/>
                </a:solidFill>
              </a:rPr>
              <a:t>:</a:t>
            </a:r>
            <a:endParaRPr>
              <a:solidFill>
                <a:schemeClr val="dk2"/>
              </a:solidFill>
            </a:endParaRPr>
          </a:p>
          <a:p>
            <a:pPr indent="0" lvl="0" marL="0" rtl="0">
              <a:spcBef>
                <a:spcPts val="1600"/>
              </a:spcBef>
              <a:spcAft>
                <a:spcPts val="0"/>
              </a:spcAft>
              <a:buNone/>
            </a:pPr>
            <a:r>
              <a:rPr lang="en" u="sng">
                <a:solidFill>
                  <a:schemeClr val="hlink"/>
                </a:solidFill>
                <a:hlinkClick r:id="rId4"/>
              </a:rPr>
              <a:t>https://www.owasp.org/index.php/SQL_Injection_Prevention_Cheat_Sheet</a:t>
            </a:r>
            <a:endParaRPr>
              <a:solidFill>
                <a:schemeClr val="dk2"/>
              </a:solidFill>
            </a:endParaRPr>
          </a:p>
          <a:p>
            <a:pPr indent="0" lvl="0" marL="0">
              <a:spcBef>
                <a:spcPts val="1600"/>
              </a:spcBef>
              <a:spcAft>
                <a:spcPts val="1600"/>
              </a:spcAft>
              <a:buNone/>
            </a:pPr>
            <a:r>
              <a:t/>
            </a:r>
            <a:endParaRPr>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Homework</a:t>
            </a:r>
            <a:endParaRPr/>
          </a:p>
        </p:txBody>
      </p:sp>
      <p:sp>
        <p:nvSpPr>
          <p:cNvPr id="429" name="Shape 429"/>
          <p:cNvSpPr txBox="1"/>
          <p:nvPr>
            <p:ph idx="1" type="body"/>
          </p:nvPr>
        </p:nvSpPr>
        <p:spPr>
          <a:xfrm>
            <a:off x="471900" y="1759050"/>
            <a:ext cx="3999900" cy="3171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800">
                <a:solidFill>
                  <a:schemeClr val="dk2"/>
                </a:solidFill>
              </a:rPr>
              <a:t>Create a complete webpage with a sidebar and navigation bar. Include some sort of object that interfaces with the database-- such as a table that displays data, a form to insert data, or a login system that affects the values that are displayed on the </a:t>
            </a:r>
            <a:r>
              <a:rPr lang="en" sz="1800">
                <a:solidFill>
                  <a:schemeClr val="dk2"/>
                </a:solidFill>
              </a:rPr>
              <a:t>page</a:t>
            </a:r>
            <a:r>
              <a:rPr lang="en" sz="1800">
                <a:solidFill>
                  <a:schemeClr val="dk2"/>
                </a:solidFill>
              </a:rPr>
              <a:t> depending on who the current user is. HINT: for a login system, you should look at Flask’s sessions.</a:t>
            </a:r>
            <a:endParaRPr sz="1800">
              <a:solidFill>
                <a:schemeClr val="dk2"/>
              </a:solidFill>
            </a:endParaRPr>
          </a:p>
        </p:txBody>
      </p:sp>
      <p:sp>
        <p:nvSpPr>
          <p:cNvPr id="430" name="Shape 430"/>
          <p:cNvSpPr txBox="1"/>
          <p:nvPr>
            <p:ph idx="2" type="body"/>
          </p:nvPr>
        </p:nvSpPr>
        <p:spPr>
          <a:xfrm>
            <a:off x="4846650" y="1759050"/>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solidFill>
                  <a:schemeClr val="dk2"/>
                </a:solidFill>
              </a:rPr>
              <a:t>If you create a form, experiment with SQL injection. Try to destroy your database by inputting malicious commands, and then find a way to protect your database from SQL injection.</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Other Elements</a:t>
            </a:r>
            <a:endParaRPr/>
          </a:p>
        </p:txBody>
      </p:sp>
      <p:sp>
        <p:nvSpPr>
          <p:cNvPr id="97" name="Shape 9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2"/>
                </a:solidFill>
              </a:rPr>
              <a:t>&lt;script&gt; </a:t>
            </a:r>
            <a:endParaRPr sz="1800">
              <a:solidFill>
                <a:schemeClr val="dk2"/>
              </a:solidFill>
            </a:endParaRPr>
          </a:p>
          <a:p>
            <a:pPr indent="0" lvl="0" marL="0">
              <a:spcBef>
                <a:spcPts val="1600"/>
              </a:spcBef>
              <a:spcAft>
                <a:spcPts val="0"/>
              </a:spcAft>
              <a:buNone/>
            </a:pPr>
            <a:r>
              <a:rPr lang="en" sz="1800">
                <a:solidFill>
                  <a:schemeClr val="dk2"/>
                </a:solidFill>
              </a:rPr>
              <a:t>&lt;span&gt;</a:t>
            </a:r>
            <a:endParaRPr sz="1800">
              <a:solidFill>
                <a:schemeClr val="dk2"/>
              </a:solidFill>
            </a:endParaRPr>
          </a:p>
          <a:p>
            <a:pPr indent="0" lvl="0" marL="0">
              <a:spcBef>
                <a:spcPts val="1600"/>
              </a:spcBef>
              <a:spcAft>
                <a:spcPts val="0"/>
              </a:spcAft>
              <a:buNone/>
            </a:pPr>
            <a:r>
              <a:rPr lang="en" sz="1800">
                <a:solidFill>
                  <a:schemeClr val="dk2"/>
                </a:solidFill>
              </a:rPr>
              <a:t>&lt;textarea&gt;</a:t>
            </a:r>
            <a:endParaRPr sz="1800">
              <a:solidFill>
                <a:schemeClr val="dk2"/>
              </a:solidFill>
            </a:endParaRPr>
          </a:p>
          <a:p>
            <a:pPr indent="0" lvl="0" marL="0">
              <a:spcBef>
                <a:spcPts val="1600"/>
              </a:spcBef>
              <a:spcAft>
                <a:spcPts val="0"/>
              </a:spcAft>
              <a:buNone/>
            </a:pPr>
            <a:r>
              <a:rPr lang="en" sz="1800">
                <a:solidFill>
                  <a:schemeClr val="dk2"/>
                </a:solidFill>
              </a:rPr>
              <a:t>&lt;ul&gt;</a:t>
            </a:r>
            <a:endParaRPr sz="1800">
              <a:solidFill>
                <a:schemeClr val="dk2"/>
              </a:solidFill>
            </a:endParaRPr>
          </a:p>
          <a:p>
            <a:pPr indent="0" lvl="0" marL="0">
              <a:spcBef>
                <a:spcPts val="1600"/>
              </a:spcBef>
              <a:spcAft>
                <a:spcPts val="0"/>
              </a:spcAft>
              <a:buNone/>
            </a:pPr>
            <a:r>
              <a:rPr lang="en" sz="1800">
                <a:solidFill>
                  <a:schemeClr val="dk2"/>
                </a:solidFill>
              </a:rPr>
              <a:t>&lt;ol&gt;</a:t>
            </a:r>
            <a:endParaRPr sz="1800">
              <a:solidFill>
                <a:schemeClr val="dk2"/>
              </a:solidFill>
            </a:endParaRPr>
          </a:p>
          <a:p>
            <a:pPr indent="0" lvl="0" marL="0">
              <a:spcBef>
                <a:spcPts val="1600"/>
              </a:spcBef>
              <a:spcAft>
                <a:spcPts val="1600"/>
              </a:spcAft>
              <a:buNone/>
            </a:pPr>
            <a:r>
              <a:rPr lang="en" sz="1800">
                <a:solidFill>
                  <a:schemeClr val="dk2"/>
                </a:solidFill>
              </a:rPr>
              <a:t>&lt;li&gt;</a:t>
            </a:r>
            <a:endParaRPr sz="1800">
              <a:solidFill>
                <a:schemeClr val="dk2"/>
              </a:solidFill>
            </a:endParaRPr>
          </a:p>
        </p:txBody>
      </p:sp>
      <p:sp>
        <p:nvSpPr>
          <p:cNvPr id="98" name="Shape 98"/>
          <p:cNvSpPr txBox="1"/>
          <p:nvPr>
            <p:ph idx="2" type="body"/>
          </p:nvPr>
        </p:nvSpPr>
        <p:spPr>
          <a:xfrm>
            <a:off x="3549575" y="1690475"/>
            <a:ext cx="5144700" cy="338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2"/>
                </a:solidFill>
              </a:rPr>
              <a:t>&lt;nav&gt;</a:t>
            </a:r>
            <a:endParaRPr sz="1800">
              <a:solidFill>
                <a:schemeClr val="dk2"/>
              </a:solidFill>
            </a:endParaRPr>
          </a:p>
          <a:p>
            <a:pPr indent="0" lvl="0" marL="0">
              <a:spcBef>
                <a:spcPts val="1600"/>
              </a:spcBef>
              <a:spcAft>
                <a:spcPts val="0"/>
              </a:spcAft>
              <a:buNone/>
            </a:pPr>
            <a:r>
              <a:rPr lang="en" sz="1800">
                <a:solidFill>
                  <a:schemeClr val="dk2"/>
                </a:solidFill>
              </a:rPr>
              <a:t>	&lt;a href =”path/to/destination/”&gt; Link &lt;/a&gt;</a:t>
            </a:r>
            <a:endParaRPr sz="1800">
              <a:solidFill>
                <a:schemeClr val="dk2"/>
              </a:solidFill>
            </a:endParaRPr>
          </a:p>
          <a:p>
            <a:pPr indent="0" lvl="0" marL="0">
              <a:spcBef>
                <a:spcPts val="1600"/>
              </a:spcBef>
              <a:spcAft>
                <a:spcPts val="0"/>
              </a:spcAft>
              <a:buNone/>
            </a:pPr>
            <a:r>
              <a:rPr lang="en" sz="1800">
                <a:solidFill>
                  <a:schemeClr val="dk2"/>
                </a:solidFill>
              </a:rPr>
              <a:t>&lt;/nav&gt;</a:t>
            </a:r>
            <a:endParaRPr sz="1800">
              <a:solidFill>
                <a:schemeClr val="dk2"/>
              </a:solidFill>
            </a:endParaRPr>
          </a:p>
          <a:p>
            <a:pPr indent="0" lvl="0" marL="0">
              <a:spcBef>
                <a:spcPts val="1600"/>
              </a:spcBef>
              <a:spcAft>
                <a:spcPts val="0"/>
              </a:spcAft>
              <a:buNone/>
            </a:pPr>
            <a:r>
              <a:rPr lang="en" sz="1800">
                <a:solidFill>
                  <a:schemeClr val="dk2"/>
                </a:solidFill>
              </a:rPr>
              <a:t>&lt;form action=”script.php”&gt;</a:t>
            </a:r>
            <a:endParaRPr sz="1800">
              <a:solidFill>
                <a:schemeClr val="dk2"/>
              </a:solidFill>
            </a:endParaRPr>
          </a:p>
          <a:p>
            <a:pPr indent="457200" lvl="0" marL="0">
              <a:spcBef>
                <a:spcPts val="1600"/>
              </a:spcBef>
              <a:spcAft>
                <a:spcPts val="0"/>
              </a:spcAft>
              <a:buNone/>
            </a:pPr>
            <a:r>
              <a:rPr lang="en" sz="1800">
                <a:solidFill>
                  <a:schemeClr val="dk2"/>
                </a:solidFill>
              </a:rPr>
              <a:t>&lt;input type=”text” name=”input1”&gt;</a:t>
            </a:r>
            <a:endParaRPr sz="1800">
              <a:solidFill>
                <a:schemeClr val="dk2"/>
              </a:solidFill>
            </a:endParaRPr>
          </a:p>
          <a:p>
            <a:pPr indent="457200" lvl="0" marL="0">
              <a:spcBef>
                <a:spcPts val="1600"/>
              </a:spcBef>
              <a:spcAft>
                <a:spcPts val="0"/>
              </a:spcAft>
              <a:buNone/>
            </a:pPr>
            <a:r>
              <a:rPr lang="en" sz="1800">
                <a:solidFill>
                  <a:schemeClr val="dk2"/>
                </a:solidFill>
              </a:rPr>
              <a:t>&lt;input type=”submit” value=”submit”&gt;</a:t>
            </a:r>
            <a:endParaRPr sz="1800">
              <a:solidFill>
                <a:schemeClr val="dk2"/>
              </a:solidFill>
            </a:endParaRPr>
          </a:p>
          <a:p>
            <a:pPr indent="0" lvl="0" marL="0">
              <a:spcBef>
                <a:spcPts val="1600"/>
              </a:spcBef>
              <a:spcAft>
                <a:spcPts val="0"/>
              </a:spcAft>
              <a:buNone/>
            </a:pPr>
            <a:r>
              <a:rPr lang="en" sz="1800">
                <a:solidFill>
                  <a:schemeClr val="dk2"/>
                </a:solidFill>
              </a:rPr>
              <a:t>&lt;/form&gt;</a:t>
            </a:r>
            <a:endParaRPr sz="1800">
              <a:solidFill>
                <a:schemeClr val="dk2"/>
              </a:solidFill>
            </a:endParaRPr>
          </a:p>
          <a:p>
            <a:pPr indent="0" lvl="0" marL="0">
              <a:spcBef>
                <a:spcPts val="1600"/>
              </a:spcBef>
              <a:spcAft>
                <a:spcPts val="160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914400" y="2143059"/>
            <a:ext cx="7315200" cy="85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CSS </a:t>
            </a:r>
            <a:endParaRPr/>
          </a:p>
        </p:txBody>
      </p:sp>
      <p:sp>
        <p:nvSpPr>
          <p:cNvPr id="105" name="Shape 10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a:t>
            </a:r>
            <a:r>
              <a:rPr lang="en"/>
              <a:t>ascading </a:t>
            </a:r>
            <a:r>
              <a:rPr b="1" lang="en"/>
              <a:t>S</a:t>
            </a:r>
            <a:r>
              <a:rPr lang="en"/>
              <a:t>tyle </a:t>
            </a:r>
            <a:r>
              <a:rPr b="1" lang="en"/>
              <a:t>S</a:t>
            </a:r>
            <a:r>
              <a:rPr lang="en"/>
              <a:t>heets</a:t>
            </a:r>
            <a:endParaRPr/>
          </a:p>
          <a:p>
            <a:pPr indent="-342900" lvl="0" marL="457200" rtl="0">
              <a:spcBef>
                <a:spcPts val="0"/>
              </a:spcBef>
              <a:spcAft>
                <a:spcPts val="0"/>
              </a:spcAft>
              <a:buSzPts val="1800"/>
              <a:buChar char="●"/>
            </a:pPr>
            <a:r>
              <a:rPr lang="en"/>
              <a:t>Describes how the HTML should be styled and displayed</a:t>
            </a:r>
            <a:endParaRPr/>
          </a:p>
          <a:p>
            <a:pPr indent="-342900" lvl="0" marL="457200" rtl="0">
              <a:spcBef>
                <a:spcPts val="0"/>
              </a:spcBef>
              <a:spcAft>
                <a:spcPts val="0"/>
              </a:spcAft>
              <a:buSzPts val="1800"/>
              <a:buChar char="●"/>
            </a:pPr>
            <a:r>
              <a:rPr lang="en"/>
              <a:t>Can be applied to many web pages at once</a:t>
            </a:r>
            <a:endParaRPr/>
          </a:p>
          <a:p>
            <a:pPr indent="-342900" lvl="0" marL="457200">
              <a:spcBef>
                <a:spcPts val="0"/>
              </a:spcBef>
              <a:spcAft>
                <a:spcPts val="0"/>
              </a:spcAft>
              <a:buSzPts val="1800"/>
              <a:buChar char="●"/>
            </a:pPr>
            <a:r>
              <a:rPr lang="en"/>
              <a:t>Saved in an external .CSS file or typed inline into </a:t>
            </a:r>
            <a:r>
              <a:rPr lang="en"/>
              <a:t>a</a:t>
            </a:r>
            <a:r>
              <a:rPr lang="en"/>
              <a:t>n</a:t>
            </a:r>
            <a:r>
              <a:rPr lang="en"/>
              <a:t> HTML file’s &lt;head&gt; inside a &lt;style&gt; element.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1299225" y="0"/>
            <a:ext cx="6545543" cy="5143500"/>
          </a:xfrm>
          <a:prstGeom prst="rect">
            <a:avLst/>
          </a:prstGeom>
          <a:noFill/>
          <a:ln>
            <a:noFill/>
          </a:ln>
        </p:spPr>
      </p:pic>
    </p:spTree>
  </p:cSld>
  <p:clrMapOvr>
    <a:masterClrMapping/>
  </p:clrMapOvr>
  <mc:AlternateContent>
    <mc:Choice Requires="p14">
      <p:transition p14:dur="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1299225" y="0"/>
            <a:ext cx="6545543" cy="5143500"/>
          </a:xfrm>
          <a:prstGeom prst="rect">
            <a:avLst/>
          </a:prstGeom>
          <a:noFill/>
          <a:ln>
            <a:noFill/>
          </a:ln>
        </p:spPr>
      </p:pic>
      <p:sp>
        <p:nvSpPr>
          <p:cNvPr id="116" name="Shape 116"/>
          <p:cNvSpPr/>
          <p:nvPr/>
        </p:nvSpPr>
        <p:spPr>
          <a:xfrm>
            <a:off x="1562100" y="7625"/>
            <a:ext cx="6225600" cy="514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752825" y="-167650"/>
            <a:ext cx="7563725" cy="5943601"/>
          </a:xfrm>
          <a:prstGeom prst="rect">
            <a:avLst/>
          </a:prstGeom>
          <a:noFill/>
          <a:ln>
            <a:noFill/>
          </a:ln>
        </p:spPr>
      </p:pic>
      <p:sp>
        <p:nvSpPr>
          <p:cNvPr id="122" name="Shape 122"/>
          <p:cNvSpPr/>
          <p:nvPr/>
        </p:nvSpPr>
        <p:spPr>
          <a:xfrm>
            <a:off x="1179860" y="-354"/>
            <a:ext cx="7052700" cy="51336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