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58"/>
  </p:notesMasterIdLst>
  <p:sldIdLst>
    <p:sldId id="258" r:id="rId5"/>
    <p:sldId id="366" r:id="rId6"/>
    <p:sldId id="368" r:id="rId7"/>
    <p:sldId id="367" r:id="rId8"/>
    <p:sldId id="373" r:id="rId9"/>
    <p:sldId id="372" r:id="rId10"/>
    <p:sldId id="370" r:id="rId11"/>
    <p:sldId id="371" r:id="rId12"/>
    <p:sldId id="375" r:id="rId13"/>
    <p:sldId id="374" r:id="rId14"/>
    <p:sldId id="376" r:id="rId15"/>
    <p:sldId id="377" r:id="rId16"/>
    <p:sldId id="378" r:id="rId17"/>
    <p:sldId id="276" r:id="rId18"/>
    <p:sldId id="380" r:id="rId19"/>
    <p:sldId id="279" r:id="rId20"/>
    <p:sldId id="382" r:id="rId21"/>
    <p:sldId id="381" r:id="rId22"/>
    <p:sldId id="357" r:id="rId23"/>
    <p:sldId id="358" r:id="rId24"/>
    <p:sldId id="369" r:id="rId25"/>
    <p:sldId id="260" r:id="rId26"/>
    <p:sldId id="360" r:id="rId27"/>
    <p:sldId id="361" r:id="rId28"/>
    <p:sldId id="362" r:id="rId29"/>
    <p:sldId id="383" r:id="rId30"/>
    <p:sldId id="277" r:id="rId31"/>
    <p:sldId id="328" r:id="rId32"/>
    <p:sldId id="329" r:id="rId33"/>
    <p:sldId id="330" r:id="rId34"/>
    <p:sldId id="331" r:id="rId35"/>
    <p:sldId id="333" r:id="rId36"/>
    <p:sldId id="334" r:id="rId37"/>
    <p:sldId id="335" r:id="rId38"/>
    <p:sldId id="332" r:id="rId39"/>
    <p:sldId id="336" r:id="rId40"/>
    <p:sldId id="337" r:id="rId41"/>
    <p:sldId id="339" r:id="rId42"/>
    <p:sldId id="340" r:id="rId43"/>
    <p:sldId id="341" r:id="rId44"/>
    <p:sldId id="386" r:id="rId45"/>
    <p:sldId id="364" r:id="rId46"/>
    <p:sldId id="348" r:id="rId47"/>
    <p:sldId id="365" r:id="rId48"/>
    <p:sldId id="359" r:id="rId49"/>
    <p:sldId id="353" r:id="rId50"/>
    <p:sldId id="387" r:id="rId51"/>
    <p:sldId id="388" r:id="rId52"/>
    <p:sldId id="363" r:id="rId53"/>
    <p:sldId id="389" r:id="rId54"/>
    <p:sldId id="354" r:id="rId55"/>
    <p:sldId id="390" r:id="rId56"/>
    <p:sldId id="327"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lissa Symanczyk" initials="M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66" autoAdjust="0"/>
    <p:restoredTop sz="95268" autoAdjust="0"/>
  </p:normalViewPr>
  <p:slideViewPr>
    <p:cSldViewPr snapToGrid="0" snapToObjects="1" showGuides="1">
      <p:cViewPr varScale="1">
        <p:scale>
          <a:sx n="86" d="100"/>
          <a:sy n="86" d="100"/>
        </p:scale>
        <p:origin x="1373" y="72"/>
      </p:cViewPr>
      <p:guideLst>
        <p:guide orient="horz" pos="2160"/>
        <p:guide pos="2880"/>
      </p:guideLst>
    </p:cSldViewPr>
  </p:slideViewPr>
  <p:notesTextViewPr>
    <p:cViewPr>
      <p:scale>
        <a:sx n="1" d="1"/>
        <a:sy n="1" d="1"/>
      </p:scale>
      <p:origin x="0" y="0"/>
    </p:cViewPr>
  </p:notesTextViewPr>
  <p:sorterViewPr>
    <p:cViewPr>
      <p:scale>
        <a:sx n="100" d="100"/>
        <a:sy n="100" d="100"/>
      </p:scale>
      <p:origin x="0" y="7626"/>
    </p:cViewPr>
  </p:sorterViewPr>
  <p:notesViewPr>
    <p:cSldViewPr snapToGrid="0" snapToObjects="1">
      <p:cViewPr varScale="1">
        <p:scale>
          <a:sx n="84" d="100"/>
          <a:sy n="84" d="100"/>
        </p:scale>
        <p:origin x="3192"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kirat Mann" userId="8409a853-a200-4367-b12c-aab4606e04ea" providerId="ADAL" clId="{D7C306FB-B1A0-4449-9604-4C09C37109DA}"/>
    <pc:docChg chg="addSld delSld modSld sldOrd">
      <pc:chgData name="Harkirat Mann" userId="8409a853-a200-4367-b12c-aab4606e04ea" providerId="ADAL" clId="{D7C306FB-B1A0-4449-9604-4C09C37109DA}" dt="2023-09-27T03:09:44.540" v="17" actId="20577"/>
      <pc:docMkLst>
        <pc:docMk/>
      </pc:docMkLst>
      <pc:sldChg chg="modSp">
        <pc:chgData name="Harkirat Mann" userId="8409a853-a200-4367-b12c-aab4606e04ea" providerId="ADAL" clId="{D7C306FB-B1A0-4449-9604-4C09C37109DA}" dt="2023-09-27T03:09:44.540" v="17" actId="20577"/>
        <pc:sldMkLst>
          <pc:docMk/>
          <pc:sldMk cId="2924500519" sldId="329"/>
        </pc:sldMkLst>
        <pc:spChg chg="mod">
          <ac:chgData name="Harkirat Mann" userId="8409a853-a200-4367-b12c-aab4606e04ea" providerId="ADAL" clId="{D7C306FB-B1A0-4449-9604-4C09C37109DA}" dt="2023-09-27T03:09:44.540" v="17" actId="20577"/>
          <ac:spMkLst>
            <pc:docMk/>
            <pc:sldMk cId="2924500519" sldId="329"/>
            <ac:spMk id="6" creationId="{68D8D481-7EB4-48FC-97A2-D2A45F45ACA1}"/>
          </ac:spMkLst>
        </pc:spChg>
      </pc:sldChg>
      <pc:sldChg chg="del">
        <pc:chgData name="Harkirat Mann" userId="8409a853-a200-4367-b12c-aab4606e04ea" providerId="ADAL" clId="{D7C306FB-B1A0-4449-9604-4C09C37109DA}" dt="2023-09-27T03:08:59.574" v="14" actId="2696"/>
        <pc:sldMkLst>
          <pc:docMk/>
          <pc:sldMk cId="1987534730" sldId="349"/>
        </pc:sldMkLst>
      </pc:sldChg>
      <pc:sldChg chg="del">
        <pc:chgData name="Harkirat Mann" userId="8409a853-a200-4367-b12c-aab4606e04ea" providerId="ADAL" clId="{D7C306FB-B1A0-4449-9604-4C09C37109DA}" dt="2023-09-27T03:08:58.245" v="13" actId="2696"/>
        <pc:sldMkLst>
          <pc:docMk/>
          <pc:sldMk cId="3543187675" sldId="350"/>
        </pc:sldMkLst>
      </pc:sldChg>
      <pc:sldChg chg="modSp">
        <pc:chgData name="Harkirat Mann" userId="8409a853-a200-4367-b12c-aab4606e04ea" providerId="ADAL" clId="{D7C306FB-B1A0-4449-9604-4C09C37109DA}" dt="2023-09-27T03:01:07.501" v="11" actId="20577"/>
        <pc:sldMkLst>
          <pc:docMk/>
          <pc:sldMk cId="3425396257" sldId="361"/>
        </pc:sldMkLst>
        <pc:spChg chg="mod">
          <ac:chgData name="Harkirat Mann" userId="8409a853-a200-4367-b12c-aab4606e04ea" providerId="ADAL" clId="{D7C306FB-B1A0-4449-9604-4C09C37109DA}" dt="2023-09-27T03:01:07.501" v="11" actId="20577"/>
          <ac:spMkLst>
            <pc:docMk/>
            <pc:sldMk cId="3425396257" sldId="361"/>
            <ac:spMk id="3" creationId="{76FC1F57-8C0A-481B-AD05-0248153948E5}"/>
          </ac:spMkLst>
        </pc:spChg>
      </pc:sldChg>
      <pc:sldChg chg="ord">
        <pc:chgData name="Harkirat Mann" userId="8409a853-a200-4367-b12c-aab4606e04ea" providerId="ADAL" clId="{D7C306FB-B1A0-4449-9604-4C09C37109DA}" dt="2023-09-27T02:59:37.938" v="10"/>
        <pc:sldMkLst>
          <pc:docMk/>
          <pc:sldMk cId="3809982298" sldId="362"/>
        </pc:sldMkLst>
      </pc:sldChg>
      <pc:sldChg chg="ord">
        <pc:chgData name="Harkirat Mann" userId="8409a853-a200-4367-b12c-aab4606e04ea" providerId="ADAL" clId="{D7C306FB-B1A0-4449-9604-4C09C37109DA}" dt="2023-09-27T02:59:04.720" v="9"/>
        <pc:sldMkLst>
          <pc:docMk/>
          <pc:sldMk cId="2826675145" sldId="369"/>
        </pc:sldMkLst>
      </pc:sldChg>
      <pc:sldChg chg="modSp">
        <pc:chgData name="Harkirat Mann" userId="8409a853-a200-4367-b12c-aab4606e04ea" providerId="ADAL" clId="{D7C306FB-B1A0-4449-9604-4C09C37109DA}" dt="2023-09-27T02:43:11.386" v="7" actId="20577"/>
        <pc:sldMkLst>
          <pc:docMk/>
          <pc:sldMk cId="1091460240" sldId="370"/>
        </pc:sldMkLst>
        <pc:spChg chg="mod">
          <ac:chgData name="Harkirat Mann" userId="8409a853-a200-4367-b12c-aab4606e04ea" providerId="ADAL" clId="{D7C306FB-B1A0-4449-9604-4C09C37109DA}" dt="2023-09-27T02:43:11.386" v="7" actId="20577"/>
          <ac:spMkLst>
            <pc:docMk/>
            <pc:sldMk cId="1091460240" sldId="370"/>
            <ac:spMk id="3" creationId="{8EB98C6F-A4A0-4304-8EC8-FDFB6A3520B4}"/>
          </ac:spMkLst>
        </pc:spChg>
      </pc:sldChg>
      <pc:sldChg chg="modSp">
        <pc:chgData name="Harkirat Mann" userId="8409a853-a200-4367-b12c-aab4606e04ea" providerId="ADAL" clId="{D7C306FB-B1A0-4449-9604-4C09C37109DA}" dt="2023-09-27T02:42:53.945" v="6" actId="20577"/>
        <pc:sldMkLst>
          <pc:docMk/>
          <pc:sldMk cId="475946127" sldId="372"/>
        </pc:sldMkLst>
        <pc:spChg chg="mod">
          <ac:chgData name="Harkirat Mann" userId="8409a853-a200-4367-b12c-aab4606e04ea" providerId="ADAL" clId="{D7C306FB-B1A0-4449-9604-4C09C37109DA}" dt="2023-09-27T02:42:53.945" v="6" actId="20577"/>
          <ac:spMkLst>
            <pc:docMk/>
            <pc:sldMk cId="475946127" sldId="372"/>
            <ac:spMk id="2" creationId="{5A9E3B20-678B-44F3-B806-003CD1566C76}"/>
          </ac:spMkLst>
        </pc:spChg>
      </pc:sldChg>
      <pc:sldChg chg="del">
        <pc:chgData name="Harkirat Mann" userId="8409a853-a200-4367-b12c-aab4606e04ea" providerId="ADAL" clId="{D7C306FB-B1A0-4449-9604-4C09C37109DA}" dt="2023-09-27T02:44:05.752" v="8" actId="2696"/>
        <pc:sldMkLst>
          <pc:docMk/>
          <pc:sldMk cId="2667601877" sldId="379"/>
        </pc:sldMkLst>
      </pc:sldChg>
      <pc:sldChg chg="del">
        <pc:chgData name="Harkirat Mann" userId="8409a853-a200-4367-b12c-aab4606e04ea" providerId="ADAL" clId="{D7C306FB-B1A0-4449-9604-4C09C37109DA}" dt="2023-09-27T03:01:29.837" v="12" actId="2696"/>
        <pc:sldMkLst>
          <pc:docMk/>
          <pc:sldMk cId="2541889588" sldId="384"/>
        </pc:sldMkLst>
      </pc:sldChg>
      <pc:sldChg chg="del">
        <pc:chgData name="Harkirat Mann" userId="8409a853-a200-4367-b12c-aab4606e04ea" providerId="ADAL" clId="{D7C306FB-B1A0-4449-9604-4C09C37109DA}" dt="2023-09-27T03:09:02.382" v="15" actId="2696"/>
        <pc:sldMkLst>
          <pc:docMk/>
          <pc:sldMk cId="877652744" sldId="385"/>
        </pc:sldMkLst>
      </pc:sldChg>
      <pc:sldChg chg="addSp delSp modSp add del">
        <pc:chgData name="Harkirat Mann" userId="8409a853-a200-4367-b12c-aab4606e04ea" providerId="ADAL" clId="{D7C306FB-B1A0-4449-9604-4C09C37109DA}" dt="2023-09-27T02:37:56.273" v="3"/>
        <pc:sldMkLst>
          <pc:docMk/>
          <pc:sldMk cId="287215275" sldId="391"/>
        </pc:sldMkLst>
        <pc:spChg chg="add del">
          <ac:chgData name="Harkirat Mann" userId="8409a853-a200-4367-b12c-aab4606e04ea" providerId="ADAL" clId="{D7C306FB-B1A0-4449-9604-4C09C37109DA}" dt="2023-09-27T02:37:54.558" v="2"/>
          <ac:spMkLst>
            <pc:docMk/>
            <pc:sldMk cId="287215275" sldId="391"/>
            <ac:spMk id="2" creationId="{73CFD94F-655C-48DC-B3EA-5D622480F3A1}"/>
          </ac:spMkLst>
        </pc:spChg>
        <pc:spChg chg="add del">
          <ac:chgData name="Harkirat Mann" userId="8409a853-a200-4367-b12c-aab4606e04ea" providerId="ADAL" clId="{D7C306FB-B1A0-4449-9604-4C09C37109DA}" dt="2023-09-27T02:37:54.558" v="2"/>
          <ac:spMkLst>
            <pc:docMk/>
            <pc:sldMk cId="287215275" sldId="391"/>
            <ac:spMk id="3" creationId="{2D556ED8-4276-41E8-A318-A6376E2E71BA}"/>
          </ac:spMkLst>
        </pc:spChg>
        <pc:spChg chg="add del mod">
          <ac:chgData name="Harkirat Mann" userId="8409a853-a200-4367-b12c-aab4606e04ea" providerId="ADAL" clId="{D7C306FB-B1A0-4449-9604-4C09C37109DA}" dt="2023-09-27T02:37:54.558" v="2"/>
          <ac:spMkLst>
            <pc:docMk/>
            <pc:sldMk cId="287215275" sldId="391"/>
            <ac:spMk id="4" creationId="{3BA9D6A8-4050-400A-91D1-58BE37A00B1E}"/>
          </ac:spMkLst>
        </pc:spChg>
        <pc:spChg chg="add del mod">
          <ac:chgData name="Harkirat Mann" userId="8409a853-a200-4367-b12c-aab4606e04ea" providerId="ADAL" clId="{D7C306FB-B1A0-4449-9604-4C09C37109DA}" dt="2023-09-27T02:37:54.558" v="2"/>
          <ac:spMkLst>
            <pc:docMk/>
            <pc:sldMk cId="287215275" sldId="391"/>
            <ac:spMk id="5" creationId="{0E45524D-3DA0-4568-BF20-8FD477DBA1D5}"/>
          </ac:spMkLst>
        </pc:spChg>
      </pc:sldChg>
    </pc:docChg>
  </pc:docChgLst>
  <pc:docChgLst>
    <pc:chgData name="Harkirat Mann" userId="8409a853-a200-4367-b12c-aab4606e04ea" providerId="ADAL" clId="{38B1C93F-67D0-4DBD-B986-B0BD61B44C0E}"/>
    <pc:docChg chg="custSel addSld delSld modSld">
      <pc:chgData name="Harkirat Mann" userId="8409a853-a200-4367-b12c-aab4606e04ea" providerId="ADAL" clId="{38B1C93F-67D0-4DBD-B986-B0BD61B44C0E}" dt="2023-09-27T16:02:36.745" v="155" actId="255"/>
      <pc:docMkLst>
        <pc:docMk/>
      </pc:docMkLst>
      <pc:sldChg chg="addSp modSp">
        <pc:chgData name="Harkirat Mann" userId="8409a853-a200-4367-b12c-aab4606e04ea" providerId="ADAL" clId="{38B1C93F-67D0-4DBD-B986-B0BD61B44C0E}" dt="2023-09-27T16:02:36.745" v="155" actId="255"/>
        <pc:sldMkLst>
          <pc:docMk/>
          <pc:sldMk cId="195171631" sldId="327"/>
        </pc:sldMkLst>
        <pc:graphicFrameChg chg="add mod modGraphic">
          <ac:chgData name="Harkirat Mann" userId="8409a853-a200-4367-b12c-aab4606e04ea" providerId="ADAL" clId="{38B1C93F-67D0-4DBD-B986-B0BD61B44C0E}" dt="2023-09-27T16:02:36.745" v="155" actId="255"/>
          <ac:graphicFrameMkLst>
            <pc:docMk/>
            <pc:sldMk cId="195171631" sldId="327"/>
            <ac:graphicFrameMk id="2" creationId="{5772E24F-34CF-4969-9577-8E17F15D4764}"/>
          </ac:graphicFrameMkLst>
        </pc:graphicFrameChg>
      </pc:sldChg>
      <pc:sldChg chg="modSp">
        <pc:chgData name="Harkirat Mann" userId="8409a853-a200-4367-b12c-aab4606e04ea" providerId="ADAL" clId="{38B1C93F-67D0-4DBD-B986-B0BD61B44C0E}" dt="2023-09-27T13:24:54.854" v="0" actId="20577"/>
        <pc:sldMkLst>
          <pc:docMk/>
          <pc:sldMk cId="2924500519" sldId="329"/>
        </pc:sldMkLst>
        <pc:spChg chg="mod">
          <ac:chgData name="Harkirat Mann" userId="8409a853-a200-4367-b12c-aab4606e04ea" providerId="ADAL" clId="{38B1C93F-67D0-4DBD-B986-B0BD61B44C0E}" dt="2023-09-27T13:24:54.854" v="0" actId="20577"/>
          <ac:spMkLst>
            <pc:docMk/>
            <pc:sldMk cId="2924500519" sldId="329"/>
            <ac:spMk id="6" creationId="{68D8D481-7EB4-48FC-97A2-D2A45F45ACA1}"/>
          </ac:spMkLst>
        </pc:spChg>
      </pc:sldChg>
      <pc:sldChg chg="modSp">
        <pc:chgData name="Harkirat Mann" userId="8409a853-a200-4367-b12c-aab4606e04ea" providerId="ADAL" clId="{38B1C93F-67D0-4DBD-B986-B0BD61B44C0E}" dt="2023-09-27T13:25:16.259" v="1" actId="20577"/>
        <pc:sldMkLst>
          <pc:docMk/>
          <pc:sldMk cId="164468328" sldId="331"/>
        </pc:sldMkLst>
        <pc:spChg chg="mod">
          <ac:chgData name="Harkirat Mann" userId="8409a853-a200-4367-b12c-aab4606e04ea" providerId="ADAL" clId="{38B1C93F-67D0-4DBD-B986-B0BD61B44C0E}" dt="2023-09-27T13:25:16.259" v="1" actId="20577"/>
          <ac:spMkLst>
            <pc:docMk/>
            <pc:sldMk cId="164468328" sldId="331"/>
            <ac:spMk id="3" creationId="{1184CA07-397F-4EED-A151-747AE7FEFD8C}"/>
          </ac:spMkLst>
        </pc:spChg>
      </pc:sldChg>
      <pc:sldChg chg="modSp">
        <pc:chgData name="Harkirat Mann" userId="8409a853-a200-4367-b12c-aab4606e04ea" providerId="ADAL" clId="{38B1C93F-67D0-4DBD-B986-B0BD61B44C0E}" dt="2023-09-27T13:32:24.678" v="5" actId="255"/>
        <pc:sldMkLst>
          <pc:docMk/>
          <pc:sldMk cId="3499718555" sldId="337"/>
        </pc:sldMkLst>
        <pc:spChg chg="mod">
          <ac:chgData name="Harkirat Mann" userId="8409a853-a200-4367-b12c-aab4606e04ea" providerId="ADAL" clId="{38B1C93F-67D0-4DBD-B986-B0BD61B44C0E}" dt="2023-09-27T13:32:24.678" v="5" actId="255"/>
          <ac:spMkLst>
            <pc:docMk/>
            <pc:sldMk cId="3499718555" sldId="337"/>
            <ac:spMk id="3" creationId="{F54BCBAC-138D-4151-BD28-0079F52C5E00}"/>
          </ac:spMkLst>
        </pc:spChg>
      </pc:sldChg>
      <pc:sldChg chg="modSp del">
        <pc:chgData name="Harkirat Mann" userId="8409a853-a200-4367-b12c-aab4606e04ea" providerId="ADAL" clId="{38B1C93F-67D0-4DBD-B986-B0BD61B44C0E}" dt="2023-09-27T13:32:33.221" v="6" actId="2696"/>
        <pc:sldMkLst>
          <pc:docMk/>
          <pc:sldMk cId="3433068599" sldId="338"/>
        </pc:sldMkLst>
        <pc:spChg chg="mod">
          <ac:chgData name="Harkirat Mann" userId="8409a853-a200-4367-b12c-aab4606e04ea" providerId="ADAL" clId="{38B1C93F-67D0-4DBD-B986-B0BD61B44C0E}" dt="2023-09-27T13:32:14.218" v="3"/>
          <ac:spMkLst>
            <pc:docMk/>
            <pc:sldMk cId="3433068599" sldId="338"/>
            <ac:spMk id="3" creationId="{43278A5D-0810-437A-AC55-3DCF458AE63F}"/>
          </ac:spMkLst>
        </pc:spChg>
      </pc:sldChg>
      <pc:sldChg chg="modSp">
        <pc:chgData name="Harkirat Mann" userId="8409a853-a200-4367-b12c-aab4606e04ea" providerId="ADAL" clId="{38B1C93F-67D0-4DBD-B986-B0BD61B44C0E}" dt="2023-09-27T13:32:38.849" v="7" actId="20577"/>
        <pc:sldMkLst>
          <pc:docMk/>
          <pc:sldMk cId="1050684575" sldId="339"/>
        </pc:sldMkLst>
        <pc:spChg chg="mod">
          <ac:chgData name="Harkirat Mann" userId="8409a853-a200-4367-b12c-aab4606e04ea" providerId="ADAL" clId="{38B1C93F-67D0-4DBD-B986-B0BD61B44C0E}" dt="2023-09-27T13:32:38.849" v="7" actId="20577"/>
          <ac:spMkLst>
            <pc:docMk/>
            <pc:sldMk cId="1050684575" sldId="339"/>
            <ac:spMk id="3" creationId="{09DEBDEF-86F2-4D96-95B0-B16634582CB2}"/>
          </ac:spMkLst>
        </pc:spChg>
      </pc:sldChg>
      <pc:sldChg chg="modSp">
        <pc:chgData name="Harkirat Mann" userId="8409a853-a200-4367-b12c-aab4606e04ea" providerId="ADAL" clId="{38B1C93F-67D0-4DBD-B986-B0BD61B44C0E}" dt="2023-09-27T13:34:31.601" v="9" actId="20577"/>
        <pc:sldMkLst>
          <pc:docMk/>
          <pc:sldMk cId="1365372792" sldId="340"/>
        </pc:sldMkLst>
        <pc:spChg chg="mod">
          <ac:chgData name="Harkirat Mann" userId="8409a853-a200-4367-b12c-aab4606e04ea" providerId="ADAL" clId="{38B1C93F-67D0-4DBD-B986-B0BD61B44C0E}" dt="2023-09-27T13:34:31.601" v="9" actId="20577"/>
          <ac:spMkLst>
            <pc:docMk/>
            <pc:sldMk cId="1365372792" sldId="340"/>
            <ac:spMk id="3" creationId="{08309191-4E18-4776-87A7-22B478A40467}"/>
          </ac:spMkLst>
        </pc:spChg>
      </pc:sldChg>
      <pc:sldChg chg="modSp">
        <pc:chgData name="Harkirat Mann" userId="8409a853-a200-4367-b12c-aab4606e04ea" providerId="ADAL" clId="{38B1C93F-67D0-4DBD-B986-B0BD61B44C0E}" dt="2023-09-27T13:34:43.315" v="30" actId="1035"/>
        <pc:sldMkLst>
          <pc:docMk/>
          <pc:sldMk cId="4144564679" sldId="341"/>
        </pc:sldMkLst>
        <pc:spChg chg="mod">
          <ac:chgData name="Harkirat Mann" userId="8409a853-a200-4367-b12c-aab4606e04ea" providerId="ADAL" clId="{38B1C93F-67D0-4DBD-B986-B0BD61B44C0E}" dt="2023-09-27T13:34:43.315" v="30" actId="1035"/>
          <ac:spMkLst>
            <pc:docMk/>
            <pc:sldMk cId="4144564679" sldId="341"/>
            <ac:spMk id="3" creationId="{31819BC0-FE89-4422-B60D-6F4E06AD89BE}"/>
          </ac:spMkLst>
        </pc:spChg>
      </pc:sldChg>
      <pc:sldChg chg="modSp">
        <pc:chgData name="Harkirat Mann" userId="8409a853-a200-4367-b12c-aab4606e04ea" providerId="ADAL" clId="{38B1C93F-67D0-4DBD-B986-B0BD61B44C0E}" dt="2023-09-27T14:34:08.725" v="72" actId="20577"/>
        <pc:sldMkLst>
          <pc:docMk/>
          <pc:sldMk cId="604610616" sldId="348"/>
        </pc:sldMkLst>
        <pc:spChg chg="mod">
          <ac:chgData name="Harkirat Mann" userId="8409a853-a200-4367-b12c-aab4606e04ea" providerId="ADAL" clId="{38B1C93F-67D0-4DBD-B986-B0BD61B44C0E}" dt="2023-09-27T14:34:08.725" v="72" actId="20577"/>
          <ac:spMkLst>
            <pc:docMk/>
            <pc:sldMk cId="604610616" sldId="348"/>
            <ac:spMk id="3" creationId="{00000000-0000-0000-0000-000000000000}"/>
          </ac:spMkLst>
        </pc:spChg>
      </pc:sldChg>
      <pc:sldChg chg="del">
        <pc:chgData name="Harkirat Mann" userId="8409a853-a200-4367-b12c-aab4606e04ea" providerId="ADAL" clId="{38B1C93F-67D0-4DBD-B986-B0BD61B44C0E}" dt="2023-09-27T13:51:03.345" v="36" actId="2696"/>
        <pc:sldMkLst>
          <pc:docMk/>
          <pc:sldMk cId="3144906991" sldId="355"/>
        </pc:sldMkLst>
      </pc:sldChg>
      <pc:sldChg chg="modSp">
        <pc:chgData name="Harkirat Mann" userId="8409a853-a200-4367-b12c-aab4606e04ea" providerId="ADAL" clId="{38B1C93F-67D0-4DBD-B986-B0BD61B44C0E}" dt="2023-09-27T15:29:57.677" v="75" actId="20577"/>
        <pc:sldMkLst>
          <pc:docMk/>
          <pc:sldMk cId="3809982298" sldId="362"/>
        </pc:sldMkLst>
        <pc:spChg chg="mod">
          <ac:chgData name="Harkirat Mann" userId="8409a853-a200-4367-b12c-aab4606e04ea" providerId="ADAL" clId="{38B1C93F-67D0-4DBD-B986-B0BD61B44C0E}" dt="2023-09-27T15:29:57.677" v="75" actId="20577"/>
          <ac:spMkLst>
            <pc:docMk/>
            <pc:sldMk cId="3809982298" sldId="362"/>
            <ac:spMk id="3" creationId="{7B6A0439-AC41-46EA-86F1-B873BA9115C3}"/>
          </ac:spMkLst>
        </pc:spChg>
      </pc:sldChg>
      <pc:sldChg chg="del">
        <pc:chgData name="Harkirat Mann" userId="8409a853-a200-4367-b12c-aab4606e04ea" providerId="ADAL" clId="{38B1C93F-67D0-4DBD-B986-B0BD61B44C0E}" dt="2023-09-27T13:35:23.583" v="34" actId="2696"/>
        <pc:sldMkLst>
          <pc:docMk/>
          <pc:sldMk cId="526366740" sldId="364"/>
        </pc:sldMkLst>
      </pc:sldChg>
      <pc:sldChg chg="add">
        <pc:chgData name="Harkirat Mann" userId="8409a853-a200-4367-b12c-aab4606e04ea" providerId="ADAL" clId="{38B1C93F-67D0-4DBD-B986-B0BD61B44C0E}" dt="2023-09-27T13:35:25.820" v="35"/>
        <pc:sldMkLst>
          <pc:docMk/>
          <pc:sldMk cId="799173843" sldId="364"/>
        </pc:sldMkLst>
      </pc:sldChg>
      <pc:sldChg chg="addSp delSp modSp add">
        <pc:chgData name="Harkirat Mann" userId="8409a853-a200-4367-b12c-aab4606e04ea" providerId="ADAL" clId="{38B1C93F-67D0-4DBD-B986-B0BD61B44C0E}" dt="2023-09-27T16:02:02.572" v="132" actId="2165"/>
        <pc:sldMkLst>
          <pc:docMk/>
          <pc:sldMk cId="926294300" sldId="390"/>
        </pc:sldMkLst>
        <pc:spChg chg="mod">
          <ac:chgData name="Harkirat Mann" userId="8409a853-a200-4367-b12c-aab4606e04ea" providerId="ADAL" clId="{38B1C93F-67D0-4DBD-B986-B0BD61B44C0E}" dt="2023-09-27T15:52:49.624" v="111" actId="20577"/>
          <ac:spMkLst>
            <pc:docMk/>
            <pc:sldMk cId="926294300" sldId="390"/>
            <ac:spMk id="2" creationId="{C4089D9C-BE4F-44D5-A942-531EAFFC846E}"/>
          </ac:spMkLst>
        </pc:spChg>
        <pc:spChg chg="del">
          <ac:chgData name="Harkirat Mann" userId="8409a853-a200-4367-b12c-aab4606e04ea" providerId="ADAL" clId="{38B1C93F-67D0-4DBD-B986-B0BD61B44C0E}" dt="2023-09-27T15:56:25.584" v="112" actId="3680"/>
          <ac:spMkLst>
            <pc:docMk/>
            <pc:sldMk cId="926294300" sldId="390"/>
            <ac:spMk id="3" creationId="{440EDD45-D9CD-40A7-9CFF-A34EBBCB645B}"/>
          </ac:spMkLst>
        </pc:spChg>
        <pc:graphicFrameChg chg="add mod modGraphic">
          <ac:chgData name="Harkirat Mann" userId="8409a853-a200-4367-b12c-aab4606e04ea" providerId="ADAL" clId="{38B1C93F-67D0-4DBD-B986-B0BD61B44C0E}" dt="2023-09-27T16:02:02.572" v="132" actId="2165"/>
          <ac:graphicFrameMkLst>
            <pc:docMk/>
            <pc:sldMk cId="926294300" sldId="390"/>
            <ac:graphicFrameMk id="4" creationId="{E28F341A-8736-4B87-87B7-412BD9D8EF1E}"/>
          </ac:graphicFrameMkLst>
        </pc:graphicFrameChg>
      </pc:sldChg>
      <pc:sldChg chg="del">
        <pc:chgData name="Harkirat Mann" userId="8409a853-a200-4367-b12c-aab4606e04ea" providerId="ADAL" clId="{38B1C93F-67D0-4DBD-B986-B0BD61B44C0E}" dt="2023-09-27T13:51:03.352" v="37" actId="2696"/>
        <pc:sldMkLst>
          <pc:docMk/>
          <pc:sldMk cId="3869894588" sldId="39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F38248-C7CB-4C61-A957-27DFF6E69D0F}" type="datetimeFigureOut">
              <a:rPr lang="en-US" smtClean="0"/>
              <a:t>9/27/2023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8D67D1-2607-4FCB-8D1C-B307A288CE76}" type="slidenum">
              <a:rPr lang="en-US" smtClean="0"/>
              <a:t>‹#›</a:t>
            </a:fld>
            <a:endParaRPr lang="en-US"/>
          </a:p>
        </p:txBody>
      </p:sp>
    </p:spTree>
    <p:extLst>
      <p:ext uri="{BB962C8B-B14F-4D97-AF65-F5344CB8AC3E}">
        <p14:creationId xmlns:p14="http://schemas.microsoft.com/office/powerpoint/2010/main" val="44361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1</a:t>
            </a:fld>
            <a:endParaRPr lang="en-US"/>
          </a:p>
        </p:txBody>
      </p:sp>
    </p:spTree>
    <p:extLst>
      <p:ext uri="{BB962C8B-B14F-4D97-AF65-F5344CB8AC3E}">
        <p14:creationId xmlns:p14="http://schemas.microsoft.com/office/powerpoint/2010/main" val="3702835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14</a:t>
            </a:fld>
            <a:endParaRPr lang="en-US"/>
          </a:p>
        </p:txBody>
      </p:sp>
    </p:spTree>
    <p:extLst>
      <p:ext uri="{BB962C8B-B14F-4D97-AF65-F5344CB8AC3E}">
        <p14:creationId xmlns:p14="http://schemas.microsoft.com/office/powerpoint/2010/main" val="298929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16</a:t>
            </a:fld>
            <a:endParaRPr lang="en-US"/>
          </a:p>
        </p:txBody>
      </p:sp>
    </p:spTree>
    <p:extLst>
      <p:ext uri="{BB962C8B-B14F-4D97-AF65-F5344CB8AC3E}">
        <p14:creationId xmlns:p14="http://schemas.microsoft.com/office/powerpoint/2010/main" val="2073056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22</a:t>
            </a:fld>
            <a:endParaRPr lang="en-US"/>
          </a:p>
        </p:txBody>
      </p:sp>
    </p:spTree>
    <p:extLst>
      <p:ext uri="{BB962C8B-B14F-4D97-AF65-F5344CB8AC3E}">
        <p14:creationId xmlns:p14="http://schemas.microsoft.com/office/powerpoint/2010/main" val="1386535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8D67D1-2607-4FCB-8D1C-B307A288CE76}" type="slidenum">
              <a:rPr lang="en-US" smtClean="0"/>
              <a:t>27</a:t>
            </a:fld>
            <a:endParaRPr lang="en-US"/>
          </a:p>
        </p:txBody>
      </p:sp>
    </p:spTree>
    <p:extLst>
      <p:ext uri="{BB962C8B-B14F-4D97-AF65-F5344CB8AC3E}">
        <p14:creationId xmlns:p14="http://schemas.microsoft.com/office/powerpoint/2010/main" val="542954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8D67D1-2607-4FCB-8D1C-B307A288CE76}" type="slidenum">
              <a:rPr lang="en-US" smtClean="0"/>
              <a:t>41</a:t>
            </a:fld>
            <a:endParaRPr lang="en-US"/>
          </a:p>
        </p:txBody>
      </p:sp>
    </p:spTree>
    <p:extLst>
      <p:ext uri="{BB962C8B-B14F-4D97-AF65-F5344CB8AC3E}">
        <p14:creationId xmlns:p14="http://schemas.microsoft.com/office/powerpoint/2010/main" val="41186524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19182" r="17753"/>
          <a:stretch/>
        </p:blipFill>
        <p:spPr>
          <a:xfrm>
            <a:off x="681889" y="127000"/>
            <a:ext cx="3147646" cy="6350000"/>
          </a:xfrm>
          <a:prstGeom prst="rect">
            <a:avLst/>
          </a:prstGeom>
        </p:spPr>
      </p:pic>
      <p:sp>
        <p:nvSpPr>
          <p:cNvPr id="2" name="Title 1"/>
          <p:cNvSpPr>
            <a:spLocks noGrp="1"/>
          </p:cNvSpPr>
          <p:nvPr>
            <p:ph type="ctrTitle"/>
          </p:nvPr>
        </p:nvSpPr>
        <p:spPr>
          <a:xfrm>
            <a:off x="4454769" y="1320800"/>
            <a:ext cx="4353169" cy="2980352"/>
          </a:xfrm>
          <a:prstGeom prst="rect">
            <a:avLst/>
          </a:prstGeom>
        </p:spPr>
        <p:txBody>
          <a:bodyPr/>
          <a:lstStyle>
            <a:lvl1pPr algn="l">
              <a:defRPr sz="4800" baseline="0">
                <a:solidFill>
                  <a:srgbClr val="005EB8"/>
                </a:solidFill>
                <a:latin typeface="Titillium Lt" panose="00000400000000000000" pitchFamily="50" charset="0"/>
              </a:defRPr>
            </a:lvl1pPr>
          </a:lstStyle>
          <a:p>
            <a:endParaRPr lang="en-CA" noProof="0" dirty="0"/>
          </a:p>
        </p:txBody>
      </p:sp>
      <p:sp>
        <p:nvSpPr>
          <p:cNvPr id="11" name="Text Placeholder 10"/>
          <p:cNvSpPr>
            <a:spLocks noGrp="1"/>
          </p:cNvSpPr>
          <p:nvPr>
            <p:ph type="body" sz="quarter" idx="10" hasCustomPrompt="1"/>
          </p:nvPr>
        </p:nvSpPr>
        <p:spPr>
          <a:xfrm>
            <a:off x="4454769" y="4401023"/>
            <a:ext cx="4353169" cy="675789"/>
          </a:xfrm>
          <a:prstGeom prst="rect">
            <a:avLst/>
          </a:prstGeom>
        </p:spPr>
        <p:txBody>
          <a:bodyPr vert="horz"/>
          <a:lstStyle>
            <a:lvl1pPr marL="0" algn="l" defTabSz="914400" rtl="0" eaLnBrk="1" latinLnBrk="0" hangingPunct="1">
              <a:spcBef>
                <a:spcPct val="50000"/>
              </a:spcBef>
              <a:defRPr lang="en-US" sz="1400" b="1" kern="1200" baseline="0" dirty="0">
                <a:solidFill>
                  <a:srgbClr val="005EB8"/>
                </a:solidFill>
                <a:latin typeface="Titillium Lt" panose="00000400000000000000" pitchFamily="50" charset="0"/>
                <a:ea typeface="+mn-ea"/>
                <a:cs typeface="Arial" pitchFamily="34" charset="0"/>
              </a:defRPr>
            </a:lvl1pPr>
          </a:lstStyle>
          <a:p>
            <a:pPr lvl="0"/>
            <a:r>
              <a:rPr lang="en-US" dirty="0"/>
              <a:t>Presentation Subtitle</a:t>
            </a:r>
          </a:p>
        </p:txBody>
      </p:sp>
    </p:spTree>
    <p:extLst>
      <p:ext uri="{BB962C8B-B14F-4D97-AF65-F5344CB8AC3E}">
        <p14:creationId xmlns:p14="http://schemas.microsoft.com/office/powerpoint/2010/main" val="1533998828"/>
      </p:ext>
    </p:extLst>
  </p:cSld>
  <p:clrMapOvr>
    <a:masterClrMapping/>
  </p:clrMapOvr>
  <p:extLst mod="1">
    <p:ext uri="{DCECCB84-F9BA-43D5-87BE-67443E8EF086}">
      <p15:sldGuideLst xmlns:p15="http://schemas.microsoft.com/office/powerpoint/2012/main">
        <p15:guide id="1" orient="horz" pos="912">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Content 1">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867004" y="6390217"/>
            <a:ext cx="923925" cy="365125"/>
          </a:xfrm>
          <a:prstGeom prst="rect">
            <a:avLst/>
          </a:prstGeom>
        </p:spPr>
        <p:txBody>
          <a:bodyPr anchor="b"/>
          <a:lstStyle/>
          <a:p>
            <a:fld id="{B3D2B377-CF7E-8F44-A32D-7E519906999D}" type="datetimeFigureOut">
              <a:rPr lang="en-US" smtClean="0"/>
              <a:t>9/27/2023</a:t>
            </a:fld>
            <a:endParaRPr lang="en-US"/>
          </a:p>
        </p:txBody>
      </p:sp>
      <p:sp>
        <p:nvSpPr>
          <p:cNvPr id="5" name="Footer Placeholder 4"/>
          <p:cNvSpPr>
            <a:spLocks noGrp="1"/>
          </p:cNvSpPr>
          <p:nvPr>
            <p:ph type="ftr" sz="quarter" idx="11"/>
          </p:nvPr>
        </p:nvSpPr>
        <p:spPr>
          <a:xfrm>
            <a:off x="3924279" y="6390217"/>
            <a:ext cx="3800496" cy="365125"/>
          </a:xfrm>
          <a:prstGeom prst="rect">
            <a:avLst/>
          </a:prstGeom>
        </p:spPr>
        <p:txBody>
          <a:bodyPr anchor="b"/>
          <a:lstStyle/>
          <a:p>
            <a:endParaRPr lang="en-US"/>
          </a:p>
        </p:txBody>
      </p:sp>
      <p:sp>
        <p:nvSpPr>
          <p:cNvPr id="6" name="Slide Number Placeholder 5"/>
          <p:cNvSpPr>
            <a:spLocks noGrp="1"/>
          </p:cNvSpPr>
          <p:nvPr>
            <p:ph type="sldNum" sz="quarter" idx="12"/>
          </p:nvPr>
        </p:nvSpPr>
        <p:spPr>
          <a:xfrm>
            <a:off x="7858125" y="6390217"/>
            <a:ext cx="657225" cy="365125"/>
          </a:xfrm>
          <a:prstGeom prst="rect">
            <a:avLst/>
          </a:prstGeom>
        </p:spPr>
        <p:txBody>
          <a:bodyPr anchor="b"/>
          <a:lstStyle/>
          <a:p>
            <a:fld id="{FDDB6027-878D-A249-A7C0-2BF119D95C83}" type="slidenum">
              <a:rPr lang="en-US" smtClean="0"/>
              <a:t>‹#›</a:t>
            </a:fld>
            <a:endParaRPr lang="en-US"/>
          </a:p>
        </p:txBody>
      </p:sp>
      <p:pic>
        <p:nvPicPr>
          <p:cNvPr id="7" name="Picture 6" descr="sait_icon_wordmark_horiz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3896" y="6176964"/>
            <a:ext cx="1238229" cy="681037"/>
          </a:xfrm>
          <a:prstGeom prst="rect">
            <a:avLst/>
          </a:prstGeom>
        </p:spPr>
      </p:pic>
    </p:spTree>
    <p:extLst>
      <p:ext uri="{BB962C8B-B14F-4D97-AF65-F5344CB8AC3E}">
        <p14:creationId xmlns:p14="http://schemas.microsoft.com/office/powerpoint/2010/main" val="4163380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62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p:spTree>
      <p:nvGrpSpPr>
        <p:cNvPr id="1" name=""/>
        <p:cNvGrpSpPr/>
        <p:nvPr/>
      </p:nvGrpSpPr>
      <p:grpSpPr>
        <a:xfrm>
          <a:off x="0" y="0"/>
          <a:ext cx="0" cy="0"/>
          <a:chOff x="0" y="0"/>
          <a:chExt cx="0" cy="0"/>
        </a:xfrm>
      </p:grpSpPr>
      <p:sp>
        <p:nvSpPr>
          <p:cNvPr id="3" name="Title 1"/>
          <p:cNvSpPr>
            <a:spLocks noGrp="1"/>
          </p:cNvSpPr>
          <p:nvPr>
            <p:ph type="ctrTitle"/>
          </p:nvPr>
        </p:nvSpPr>
        <p:spPr>
          <a:xfrm>
            <a:off x="617852" y="154483"/>
            <a:ext cx="6697348" cy="627860"/>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8" name="Content Placeholder 7"/>
          <p:cNvSpPr>
            <a:spLocks noGrp="1"/>
          </p:cNvSpPr>
          <p:nvPr>
            <p:ph sz="quarter" idx="10"/>
          </p:nvPr>
        </p:nvSpPr>
        <p:spPr>
          <a:xfrm>
            <a:off x="635000" y="1248508"/>
            <a:ext cx="7840663" cy="4967260"/>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CA" noProof="0" dirty="0"/>
          </a:p>
          <a:p>
            <a:pPr lvl="2"/>
            <a:endParaRPr lang="en-US" noProof="0"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4"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userDrawn="1"/>
        </p:nvSpPr>
        <p:spPr>
          <a:xfrm>
            <a:off x="3035300" y="6426200"/>
            <a:ext cx="3073400" cy="246221"/>
          </a:xfrm>
          <a:prstGeom prst="rect">
            <a:avLst/>
          </a:prstGeom>
          <a:noFill/>
        </p:spPr>
        <p:txBody>
          <a:bodyPr wrap="square" rtlCol="0">
            <a:spAutoFit/>
          </a:bodyPr>
          <a:lstStyle/>
          <a:p>
            <a:pPr algn="ctr"/>
            <a:r>
              <a:rPr lang="en-US" sz="1000" dirty="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7" name="TextBox 6"/>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432142"/>
      </p:ext>
    </p:extLst>
  </p:cSld>
  <p:clrMapOvr>
    <a:masterClrMapping/>
  </p:clrMapOvr>
  <p:hf hdr="0" dt="0"/>
  <p:extLst mod="1">
    <p:ext uri="{DCECCB84-F9BA-43D5-87BE-67443E8EF086}">
      <p15:sldGuideLst xmlns:p15="http://schemas.microsoft.com/office/powerpoint/2012/main">
        <p15:guide id="1" orient="horz" pos="864">
          <p15:clr>
            <a:srgbClr val="FBAE40"/>
          </p15:clr>
        </p15:guide>
        <p15:guide id="2" pos="56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 numbered">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5000" y="1248508"/>
            <a:ext cx="7840663" cy="4967260"/>
          </a:xfrm>
          <a:prstGeom prst="rect">
            <a:avLst/>
          </a:prstGeom>
        </p:spPr>
        <p:txBody>
          <a:bodyPr vert="horz"/>
          <a:lstStyle>
            <a:lvl1pPr marL="342900" indent="-342900">
              <a:buFont typeface="+mj-lt"/>
              <a:buAutoNum type="arabicPeriod"/>
              <a:defRPr baseline="0">
                <a:solidFill>
                  <a:schemeClr val="tx2"/>
                </a:solidFill>
              </a:defRPr>
            </a:lvl1pPr>
            <a:lvl2pPr marL="685800" indent="-342900">
              <a:buFont typeface="+mj-lt"/>
              <a:buAutoNum type="alphaLcParenR"/>
              <a:defRPr sz="2400"/>
            </a:lvl2pPr>
            <a:lvl3pPr marL="914400" indent="-228600">
              <a:buFont typeface="+mj-lt"/>
              <a:buAutoNum type="romanLcPeriod"/>
              <a:defRPr sz="2000"/>
            </a:lvl3pPr>
            <a:lvl4pPr marL="1143000" indent="-228600">
              <a:defRPr sz="1800"/>
            </a:lvl4pPr>
            <a:lvl5pPr marL="1371600" indent="-228600">
              <a:defRPr sz="160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CA" noProof="0" dirty="0"/>
          </a:p>
          <a:p>
            <a:pPr lvl="2"/>
            <a:endParaRPr lang="en-US" noProof="0"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5"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itle 1"/>
          <p:cNvSpPr>
            <a:spLocks noGrp="1"/>
          </p:cNvSpPr>
          <p:nvPr>
            <p:ph type="ctrTitle"/>
          </p:nvPr>
        </p:nvSpPr>
        <p:spPr>
          <a:xfrm>
            <a:off x="615846" y="157876"/>
            <a:ext cx="6699354" cy="682387"/>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6" name="TextBox 5"/>
          <p:cNvSpPr txBox="1"/>
          <p:nvPr userDrawn="1"/>
        </p:nvSpPr>
        <p:spPr>
          <a:xfrm>
            <a:off x="3035300" y="6426200"/>
            <a:ext cx="3073400" cy="246221"/>
          </a:xfrm>
          <a:prstGeom prst="rect">
            <a:avLst/>
          </a:prstGeom>
          <a:noFill/>
        </p:spPr>
        <p:txBody>
          <a:bodyPr wrap="square" rtlCol="0">
            <a:spAutoFit/>
          </a:bodyPr>
          <a:lstStyle/>
          <a:p>
            <a:pPr algn="ctr"/>
            <a:r>
              <a:rPr lang="en-US" sz="1000" dirty="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9" name="TextBox 8"/>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1741699"/>
      </p:ext>
    </p:extLst>
  </p:cSld>
  <p:clrMapOvr>
    <a:masterClrMapping/>
  </p:clrMapOvr>
  <p:extLst mod="1">
    <p:ext uri="{DCECCB84-F9BA-43D5-87BE-67443E8EF086}">
      <p15:sldGuideLst xmlns:p15="http://schemas.microsoft.com/office/powerpoint/2012/main">
        <p15:guide id="1" orient="horz" pos="864">
          <p15:clr>
            <a:srgbClr val="FBAE40"/>
          </p15:clr>
        </p15:guide>
        <p15:guide id="2" pos="38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arge image">
    <p:spTree>
      <p:nvGrpSpPr>
        <p:cNvPr id="1" name=""/>
        <p:cNvGrpSpPr/>
        <p:nvPr/>
      </p:nvGrpSpPr>
      <p:grpSpPr>
        <a:xfrm>
          <a:off x="0" y="0"/>
          <a:ext cx="0" cy="0"/>
          <a:chOff x="0" y="0"/>
          <a:chExt cx="0" cy="0"/>
        </a:xfrm>
      </p:grpSpPr>
      <p:sp>
        <p:nvSpPr>
          <p:cNvPr id="3" name="Title 1"/>
          <p:cNvSpPr>
            <a:spLocks noGrp="1"/>
          </p:cNvSpPr>
          <p:nvPr>
            <p:ph type="ctrTitle"/>
          </p:nvPr>
        </p:nvSpPr>
        <p:spPr>
          <a:xfrm>
            <a:off x="614952" y="155768"/>
            <a:ext cx="6700248" cy="675703"/>
          </a:xfrm>
          <a:prstGeom prst="rect">
            <a:avLst/>
          </a:prstGeom>
        </p:spPr>
        <p:txBody>
          <a:bodyPr/>
          <a:lstStyle>
            <a:lvl1pPr algn="l">
              <a:defRPr sz="3000" b="1" i="0" baseline="0">
                <a:solidFill>
                  <a:schemeClr val="tx1"/>
                </a:solidFill>
                <a:latin typeface="Arial"/>
              </a:defRPr>
            </a:lvl1pPr>
          </a:lstStyle>
          <a:p>
            <a:endParaRPr lang="en-CA" noProof="0" dirty="0"/>
          </a:p>
        </p:txBody>
      </p:sp>
      <p:sp>
        <p:nvSpPr>
          <p:cNvPr id="5" name="Picture Placeholder 4"/>
          <p:cNvSpPr>
            <a:spLocks noGrp="1"/>
          </p:cNvSpPr>
          <p:nvPr>
            <p:ph type="pic" sz="quarter" idx="10" hasCustomPrompt="1"/>
          </p:nvPr>
        </p:nvSpPr>
        <p:spPr>
          <a:xfrm>
            <a:off x="632882" y="1239716"/>
            <a:ext cx="7842780" cy="4868750"/>
          </a:xfrm>
          <a:prstGeom prst="rect">
            <a:avLst/>
          </a:prstGeom>
        </p:spPr>
        <p:txBody>
          <a:bodyPr vert="horz"/>
          <a:lstStyle>
            <a:lvl1pPr>
              <a:defRPr baseline="0"/>
            </a:lvl1pPr>
          </a:lstStyle>
          <a:p>
            <a:r>
              <a:rPr lang="en-CA" noProof="0" dirty="0"/>
              <a:t>Insert image here.</a:t>
            </a:r>
          </a:p>
        </p:txBody>
      </p:sp>
      <p:sp>
        <p:nvSpPr>
          <p:cNvPr id="6" name="Text Placeholder 10"/>
          <p:cNvSpPr>
            <a:spLocks noGrp="1"/>
          </p:cNvSpPr>
          <p:nvPr>
            <p:ph type="body" sz="quarter" idx="11" hasCustomPrompt="1"/>
          </p:nvPr>
        </p:nvSpPr>
        <p:spPr>
          <a:xfrm>
            <a:off x="4055634" y="6133275"/>
            <a:ext cx="4496696" cy="285716"/>
          </a:xfrm>
          <a:prstGeom prst="rect">
            <a:avLst/>
          </a:prstGeom>
        </p:spPr>
        <p:txBody>
          <a:bodyPr vert="horz"/>
          <a:lstStyle>
            <a:lvl1pPr marL="0" algn="r" defTabSz="914400" rtl="0" eaLnBrk="1" latinLnBrk="0" hangingPunct="1">
              <a:spcBef>
                <a:spcPct val="50000"/>
              </a:spcBef>
              <a:defRPr lang="en-US" sz="1000" b="0" kern="1200" baseline="0" dirty="0">
                <a:solidFill>
                  <a:schemeClr val="tx1"/>
                </a:solidFill>
                <a:latin typeface="Arial" pitchFamily="34" charset="0"/>
                <a:ea typeface="+mn-ea"/>
                <a:cs typeface="Arial" pitchFamily="34" charset="0"/>
              </a:defRPr>
            </a:lvl1pPr>
          </a:lstStyle>
          <a:p>
            <a:pPr lvl="0"/>
            <a:r>
              <a:rPr lang="en-US" dirty="0"/>
              <a:t>Source: Include image source here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8"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userDrawn="1"/>
        </p:nvSpPr>
        <p:spPr>
          <a:xfrm>
            <a:off x="3035300" y="6426200"/>
            <a:ext cx="3073400" cy="246221"/>
          </a:xfrm>
          <a:prstGeom prst="rect">
            <a:avLst/>
          </a:prstGeom>
          <a:noFill/>
        </p:spPr>
        <p:txBody>
          <a:bodyPr wrap="square" rtlCol="0">
            <a:spAutoFit/>
          </a:bodyPr>
          <a:lstStyle/>
          <a:p>
            <a:pPr algn="ctr"/>
            <a:r>
              <a:rPr lang="en-US" sz="1000" dirty="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11" name="TextBox 10"/>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0988154"/>
      </p:ext>
    </p:extLst>
  </p:cSld>
  <p:clrMapOvr>
    <a:masterClrMapping/>
  </p:clrMapOvr>
  <p:extLst mod="1">
    <p:ext uri="{DCECCB84-F9BA-43D5-87BE-67443E8EF086}">
      <p15:sldGuideLst xmlns:p15="http://schemas.microsoft.com/office/powerpoint/2012/main">
        <p15:guide id="1" orient="horz" pos="864">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 image">
    <p:spTree>
      <p:nvGrpSpPr>
        <p:cNvPr id="1" name=""/>
        <p:cNvGrpSpPr/>
        <p:nvPr/>
      </p:nvGrpSpPr>
      <p:grpSpPr>
        <a:xfrm>
          <a:off x="0" y="0"/>
          <a:ext cx="0" cy="0"/>
          <a:chOff x="0" y="0"/>
          <a:chExt cx="0" cy="0"/>
        </a:xfrm>
      </p:grpSpPr>
      <p:sp>
        <p:nvSpPr>
          <p:cNvPr id="3" name="Title 1"/>
          <p:cNvSpPr>
            <a:spLocks noGrp="1"/>
          </p:cNvSpPr>
          <p:nvPr>
            <p:ph type="ctrTitle"/>
          </p:nvPr>
        </p:nvSpPr>
        <p:spPr>
          <a:xfrm>
            <a:off x="615298" y="154656"/>
            <a:ext cx="6699902" cy="685607"/>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8" name="Content Placeholder 7"/>
          <p:cNvSpPr>
            <a:spLocks noGrp="1"/>
          </p:cNvSpPr>
          <p:nvPr>
            <p:ph sz="quarter" idx="10"/>
          </p:nvPr>
        </p:nvSpPr>
        <p:spPr>
          <a:xfrm>
            <a:off x="635000" y="1248508"/>
            <a:ext cx="7840663" cy="2517157"/>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CA" noProof="0" dirty="0"/>
          </a:p>
          <a:p>
            <a:pPr lvl="2"/>
            <a:endParaRPr lang="en-US" noProof="0" dirty="0"/>
          </a:p>
        </p:txBody>
      </p:sp>
      <p:sp>
        <p:nvSpPr>
          <p:cNvPr id="4" name="Picture Placeholder 4"/>
          <p:cNvSpPr>
            <a:spLocks noGrp="1"/>
          </p:cNvSpPr>
          <p:nvPr>
            <p:ph type="pic" sz="quarter" idx="11" hasCustomPrompt="1"/>
          </p:nvPr>
        </p:nvSpPr>
        <p:spPr>
          <a:xfrm>
            <a:off x="632882" y="3852567"/>
            <a:ext cx="7842780" cy="2255898"/>
          </a:xfrm>
          <a:prstGeom prst="rect">
            <a:avLst/>
          </a:prstGeom>
        </p:spPr>
        <p:txBody>
          <a:bodyPr vert="horz"/>
          <a:lstStyle>
            <a:lvl1pPr>
              <a:defRPr baseline="0"/>
            </a:lvl1pPr>
          </a:lstStyle>
          <a:p>
            <a:r>
              <a:rPr lang="en-CA" noProof="0" dirty="0"/>
              <a:t>Insert image here.</a:t>
            </a:r>
          </a:p>
        </p:txBody>
      </p:sp>
      <p:sp>
        <p:nvSpPr>
          <p:cNvPr id="5" name="Text Placeholder 10"/>
          <p:cNvSpPr>
            <a:spLocks noGrp="1"/>
          </p:cNvSpPr>
          <p:nvPr>
            <p:ph type="body" sz="quarter" idx="12" hasCustomPrompt="1"/>
          </p:nvPr>
        </p:nvSpPr>
        <p:spPr>
          <a:xfrm>
            <a:off x="4055634" y="6126049"/>
            <a:ext cx="4496696" cy="257166"/>
          </a:xfrm>
          <a:prstGeom prst="rect">
            <a:avLst/>
          </a:prstGeom>
        </p:spPr>
        <p:txBody>
          <a:bodyPr vert="horz"/>
          <a:lstStyle>
            <a:lvl1pPr marL="0" algn="r" defTabSz="914400" rtl="0" eaLnBrk="1" latinLnBrk="0" hangingPunct="1">
              <a:spcBef>
                <a:spcPct val="50000"/>
              </a:spcBef>
              <a:defRPr lang="en-US" sz="1000" b="0" kern="1200" baseline="0" dirty="0">
                <a:solidFill>
                  <a:schemeClr val="tx1"/>
                </a:solidFill>
                <a:latin typeface="Arial" pitchFamily="34" charset="0"/>
                <a:ea typeface="+mn-ea"/>
                <a:cs typeface="Arial" pitchFamily="34" charset="0"/>
              </a:defRPr>
            </a:lvl1pPr>
          </a:lstStyle>
          <a:p>
            <a:pPr lvl="0"/>
            <a:r>
              <a:rPr lang="en-US" dirty="0"/>
              <a:t>Source: Include image source here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7"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userDrawn="1"/>
        </p:nvSpPr>
        <p:spPr>
          <a:xfrm>
            <a:off x="3035300" y="6426200"/>
            <a:ext cx="3073400" cy="246221"/>
          </a:xfrm>
          <a:prstGeom prst="rect">
            <a:avLst/>
          </a:prstGeom>
          <a:noFill/>
        </p:spPr>
        <p:txBody>
          <a:bodyPr wrap="square" rtlCol="0">
            <a:spAutoFit/>
          </a:bodyPr>
          <a:lstStyle/>
          <a:p>
            <a:pPr algn="ctr"/>
            <a:r>
              <a:rPr lang="en-US" sz="1000" dirty="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11" name="TextBox 10"/>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3798338"/>
      </p:ext>
    </p:extLst>
  </p:cSld>
  <p:clrMapOvr>
    <a:masterClrMapping/>
  </p:clrMapOvr>
  <p:extLst mod="1">
    <p:ext uri="{DCECCB84-F9BA-43D5-87BE-67443E8EF086}">
      <p15:sldGuideLst xmlns:p15="http://schemas.microsoft.com/office/powerpoint/2012/main">
        <p15:guide id="1" orient="horz" pos="864">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Image / Text split">
    <p:spTree>
      <p:nvGrpSpPr>
        <p:cNvPr id="1" name=""/>
        <p:cNvGrpSpPr/>
        <p:nvPr/>
      </p:nvGrpSpPr>
      <p:grpSpPr>
        <a:xfrm>
          <a:off x="0" y="0"/>
          <a:ext cx="0" cy="0"/>
          <a:chOff x="0" y="0"/>
          <a:chExt cx="0" cy="0"/>
        </a:xfrm>
      </p:grpSpPr>
      <p:sp>
        <p:nvSpPr>
          <p:cNvPr id="3" name="Title 1"/>
          <p:cNvSpPr>
            <a:spLocks noGrp="1"/>
          </p:cNvSpPr>
          <p:nvPr>
            <p:ph type="ctrTitle"/>
          </p:nvPr>
        </p:nvSpPr>
        <p:spPr>
          <a:xfrm>
            <a:off x="615298" y="160030"/>
            <a:ext cx="6699902" cy="647852"/>
          </a:xfrm>
          <a:prstGeom prst="rect">
            <a:avLst/>
          </a:prstGeom>
        </p:spPr>
        <p:txBody>
          <a:bodyPr/>
          <a:lstStyle>
            <a:lvl1pPr algn="l">
              <a:defRPr sz="3000" b="1" i="0" baseline="0">
                <a:solidFill>
                  <a:schemeClr val="tx1"/>
                </a:solidFill>
                <a:latin typeface="Arial"/>
              </a:defRPr>
            </a:lvl1pPr>
          </a:lstStyle>
          <a:p>
            <a:endParaRPr lang="en-CA" noProof="0" dirty="0"/>
          </a:p>
        </p:txBody>
      </p:sp>
      <p:sp>
        <p:nvSpPr>
          <p:cNvPr id="4" name="Picture Placeholder 4"/>
          <p:cNvSpPr>
            <a:spLocks noGrp="1"/>
          </p:cNvSpPr>
          <p:nvPr>
            <p:ph type="pic" sz="quarter" idx="10" hasCustomPrompt="1"/>
          </p:nvPr>
        </p:nvSpPr>
        <p:spPr>
          <a:xfrm>
            <a:off x="5105400" y="1248508"/>
            <a:ext cx="3370262" cy="4689714"/>
          </a:xfrm>
          <a:prstGeom prst="rect">
            <a:avLst/>
          </a:prstGeom>
        </p:spPr>
        <p:txBody>
          <a:bodyPr vert="horz"/>
          <a:lstStyle>
            <a:lvl1pPr marL="0" indent="0">
              <a:buFont typeface="Arial" panose="020B0604020202020204" pitchFamily="34" charset="0"/>
              <a:buNone/>
              <a:defRPr baseline="0">
                <a:solidFill>
                  <a:schemeClr val="accent3"/>
                </a:solidFill>
              </a:defRPr>
            </a:lvl1pPr>
            <a:lvl2pPr marL="685800" indent="-342900">
              <a:defRPr/>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r>
              <a:rPr lang="en-CA" noProof="0" dirty="0"/>
              <a:t>Insert image here.</a:t>
            </a:r>
          </a:p>
        </p:txBody>
      </p:sp>
      <p:sp>
        <p:nvSpPr>
          <p:cNvPr id="6" name="Content Placeholder 7"/>
          <p:cNvSpPr>
            <a:spLocks noGrp="1"/>
          </p:cNvSpPr>
          <p:nvPr>
            <p:ph sz="quarter" idx="12"/>
          </p:nvPr>
        </p:nvSpPr>
        <p:spPr>
          <a:xfrm>
            <a:off x="635001" y="1248508"/>
            <a:ext cx="4203699" cy="5076988"/>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tabLst/>
              <a:defRPr sz="1600"/>
            </a:lvl5pPr>
          </a:lstStyle>
          <a:p>
            <a:pPr lvl="0"/>
            <a:r>
              <a:rPr lang="en-US" noProof="0" dirty="0"/>
              <a:t>Click to edit Master text styles</a:t>
            </a:r>
          </a:p>
          <a:p>
            <a:pPr lvl="1"/>
            <a:r>
              <a:rPr lang="en-US" sz="2400" noProof="0" dirty="0"/>
              <a:t>Second level</a:t>
            </a:r>
          </a:p>
          <a:p>
            <a:pPr lvl="2"/>
            <a:r>
              <a:rPr lang="en-US" sz="2000" noProof="0" dirty="0"/>
              <a:t>Third level</a:t>
            </a:r>
            <a:endParaRPr lang="en-US" noProof="0" dirty="0"/>
          </a:p>
          <a:p>
            <a:pPr lvl="3"/>
            <a:r>
              <a:rPr lang="en-US" noProof="0" dirty="0"/>
              <a:t>Fourth level</a:t>
            </a:r>
          </a:p>
          <a:p>
            <a:pPr lvl="4"/>
            <a:r>
              <a:rPr lang="en-US" noProof="0" dirty="0"/>
              <a:t>Fifth level</a:t>
            </a:r>
            <a:endParaRPr lang="en-CA" noProof="0" dirty="0"/>
          </a:p>
          <a:p>
            <a:pPr lvl="0"/>
            <a:endParaRPr lang="en-CA" noProof="0" dirty="0"/>
          </a:p>
        </p:txBody>
      </p:sp>
      <p:sp>
        <p:nvSpPr>
          <p:cNvPr id="8" name="Text Placeholder 10"/>
          <p:cNvSpPr>
            <a:spLocks noGrp="1"/>
          </p:cNvSpPr>
          <p:nvPr>
            <p:ph type="body" sz="quarter" idx="11" hasCustomPrompt="1"/>
          </p:nvPr>
        </p:nvSpPr>
        <p:spPr>
          <a:xfrm>
            <a:off x="5104870" y="5938221"/>
            <a:ext cx="3490490" cy="384318"/>
          </a:xfrm>
          <a:prstGeom prst="rect">
            <a:avLst/>
          </a:prstGeom>
        </p:spPr>
        <p:txBody>
          <a:bodyPr vert="horz"/>
          <a:lstStyle>
            <a:lvl1pPr marL="0" algn="r" defTabSz="914400" rtl="0" eaLnBrk="1" latinLnBrk="0" hangingPunct="1">
              <a:spcBef>
                <a:spcPct val="50000"/>
              </a:spcBef>
              <a:defRPr lang="en-US" sz="1000" b="0" kern="1200" baseline="0" dirty="0">
                <a:solidFill>
                  <a:schemeClr val="tx1"/>
                </a:solidFill>
                <a:latin typeface="Arial" pitchFamily="34" charset="0"/>
                <a:ea typeface="+mn-ea"/>
                <a:cs typeface="Arial" pitchFamily="34" charset="0"/>
              </a:defRPr>
            </a:lvl1pPr>
          </a:lstStyle>
          <a:p>
            <a:pPr lvl="0"/>
            <a:r>
              <a:rPr lang="en-US" dirty="0"/>
              <a:t>Source: Include image source here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9"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userDrawn="1"/>
        </p:nvSpPr>
        <p:spPr>
          <a:xfrm>
            <a:off x="3035300" y="6426200"/>
            <a:ext cx="3073400" cy="246221"/>
          </a:xfrm>
          <a:prstGeom prst="rect">
            <a:avLst/>
          </a:prstGeom>
          <a:noFill/>
        </p:spPr>
        <p:txBody>
          <a:bodyPr wrap="square" rtlCol="0">
            <a:spAutoFit/>
          </a:bodyPr>
          <a:lstStyle/>
          <a:p>
            <a:pPr algn="ctr"/>
            <a:r>
              <a:rPr lang="en-US" sz="1000" dirty="0">
                <a:solidFill>
                  <a:schemeClr val="accent6">
                    <a:lumMod val="60000"/>
                    <a:lumOff val="40000"/>
                  </a:schemeClr>
                </a:solidFill>
                <a:latin typeface="Arial" panose="020B0604020202020204" pitchFamily="34" charset="0"/>
                <a:cs typeface="Arial" panose="020B0604020202020204" pitchFamily="34" charset="0"/>
              </a:rPr>
              <a:t>© 2017, Southern Alberta Institute of Technology</a:t>
            </a:r>
          </a:p>
        </p:txBody>
      </p:sp>
      <p:sp>
        <p:nvSpPr>
          <p:cNvPr id="12" name="TextBox 11"/>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5203900"/>
      </p:ext>
    </p:extLst>
  </p:cSld>
  <p:clrMapOvr>
    <a:masterClrMapping/>
  </p:clrMapOvr>
  <p:extLst mod="1">
    <p:ext uri="{DCECCB84-F9BA-43D5-87BE-67443E8EF086}">
      <p15:sldGuideLst xmlns:p15="http://schemas.microsoft.com/office/powerpoint/2012/main">
        <p15:guide id="1" orient="horz" pos="864">
          <p15:clr>
            <a:srgbClr val="FBAE40"/>
          </p15:clr>
        </p15:guide>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ext / Text split">
    <p:spTree>
      <p:nvGrpSpPr>
        <p:cNvPr id="1" name=""/>
        <p:cNvGrpSpPr/>
        <p:nvPr/>
      </p:nvGrpSpPr>
      <p:grpSpPr>
        <a:xfrm>
          <a:off x="0" y="0"/>
          <a:ext cx="0" cy="0"/>
          <a:chOff x="0" y="0"/>
          <a:chExt cx="0" cy="0"/>
        </a:xfrm>
      </p:grpSpPr>
      <p:sp>
        <p:nvSpPr>
          <p:cNvPr id="3" name="Title 1"/>
          <p:cNvSpPr>
            <a:spLocks noGrp="1"/>
          </p:cNvSpPr>
          <p:nvPr>
            <p:ph type="ctrTitle"/>
          </p:nvPr>
        </p:nvSpPr>
        <p:spPr>
          <a:xfrm>
            <a:off x="615298" y="155149"/>
            <a:ext cx="6708694" cy="685114"/>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10" name="Content Placeholder 3"/>
          <p:cNvSpPr>
            <a:spLocks noGrp="1"/>
          </p:cNvSpPr>
          <p:nvPr>
            <p:ph sz="half" idx="2"/>
          </p:nvPr>
        </p:nvSpPr>
        <p:spPr>
          <a:xfrm>
            <a:off x="4695092" y="1239715"/>
            <a:ext cx="3791250" cy="5085781"/>
          </a:xfrm>
          <a:prstGeom prst="rect">
            <a:avLst/>
          </a:prstGeom>
        </p:spPr>
        <p:txBody>
          <a:bodyPr/>
          <a:lstStyle>
            <a:lvl1pPr marL="342900" indent="-342900">
              <a:buFont typeface="Arial" panose="020B0604020202020204" pitchFamily="34" charset="0"/>
              <a:buChar char="•"/>
              <a:defRPr sz="2800">
                <a:solidFill>
                  <a:schemeClr val="tx2"/>
                </a:solidFill>
              </a:defRPr>
            </a:lvl1pPr>
            <a:lvl2pPr marL="685800" indent="-342900">
              <a:buFont typeface="Arial" panose="020B0604020202020204" pitchFamily="34" charset="0"/>
              <a:buChar char="◦"/>
              <a:defRPr sz="2400" b="0"/>
            </a:lvl2pPr>
            <a:lvl3pPr marL="914400" indent="-228600">
              <a:buFont typeface="Wingdings" panose="05000000000000000000" pitchFamily="2" charset="2"/>
              <a:buChar char="§"/>
              <a:defRPr sz="2000" b="0"/>
            </a:lvl3pPr>
            <a:lvl4pPr marL="1143000" indent="-228600">
              <a:defRPr sz="1800" b="0"/>
            </a:lvl4pPr>
            <a:lvl5pPr marL="1371600" indent="-228600">
              <a:defRPr sz="1600" b="0"/>
            </a:lvl5pPr>
            <a:lvl6pPr>
              <a:defRPr sz="1800"/>
            </a:lvl6pPr>
            <a:lvl7pPr>
              <a:defRPr sz="1800"/>
            </a:lvl7pPr>
            <a:lvl8pPr>
              <a:defRPr sz="1800"/>
            </a:lvl8pPr>
            <a:lvl9pPr>
              <a:defRPr sz="18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CA" noProof="0" dirty="0"/>
          </a:p>
        </p:txBody>
      </p:sp>
      <p:sp>
        <p:nvSpPr>
          <p:cNvPr id="11" name="Content Placeholder 7"/>
          <p:cNvSpPr>
            <a:spLocks noGrp="1"/>
          </p:cNvSpPr>
          <p:nvPr>
            <p:ph sz="quarter" idx="12"/>
          </p:nvPr>
        </p:nvSpPr>
        <p:spPr>
          <a:xfrm>
            <a:off x="635001" y="1239715"/>
            <a:ext cx="3831491" cy="5085781"/>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tabLst/>
              <a:defRPr sz="1600"/>
            </a:lvl5pPr>
          </a:lstStyle>
          <a:p>
            <a:pPr lvl="0"/>
            <a:r>
              <a:rPr lang="en-US" noProof="0" dirty="0"/>
              <a:t>Click to edit Master text styles</a:t>
            </a:r>
          </a:p>
          <a:p>
            <a:pPr lvl="1"/>
            <a:r>
              <a:rPr lang="en-US" sz="2400" noProof="0" dirty="0"/>
              <a:t>Second level</a:t>
            </a:r>
          </a:p>
          <a:p>
            <a:pPr lvl="2"/>
            <a:r>
              <a:rPr lang="en-US" sz="2000" noProof="0" dirty="0"/>
              <a:t>Third level</a:t>
            </a:r>
            <a:endParaRPr lang="en-US" noProof="0" dirty="0"/>
          </a:p>
          <a:p>
            <a:pPr lvl="3"/>
            <a:r>
              <a:rPr lang="en-US" noProof="0" dirty="0"/>
              <a:t>Fourth level</a:t>
            </a:r>
          </a:p>
          <a:p>
            <a:pPr lvl="4"/>
            <a:r>
              <a:rPr lang="en-US" noProof="0" dirty="0"/>
              <a:t>Fifth level</a:t>
            </a:r>
            <a:endParaRPr lang="en-CA" noProof="0" dirty="0"/>
          </a:p>
          <a:p>
            <a:pPr lvl="0"/>
            <a:endParaRPr lang="en-CA" noProof="0"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6"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userDrawn="1"/>
        </p:nvSpPr>
        <p:spPr>
          <a:xfrm>
            <a:off x="3035300" y="6426200"/>
            <a:ext cx="3073400" cy="246221"/>
          </a:xfrm>
          <a:prstGeom prst="rect">
            <a:avLst/>
          </a:prstGeom>
          <a:noFill/>
        </p:spPr>
        <p:txBody>
          <a:bodyPr wrap="square" rtlCol="0">
            <a:spAutoFit/>
          </a:bodyPr>
          <a:lstStyle/>
          <a:p>
            <a:pPr algn="ctr"/>
            <a:r>
              <a:rPr lang="en-US" sz="1000" dirty="0">
                <a:solidFill>
                  <a:schemeClr val="accent6">
                    <a:lumMod val="60000"/>
                    <a:lumOff val="40000"/>
                  </a:schemeClr>
                </a:solidFill>
                <a:latin typeface="Arial" panose="020B0604020202020204" pitchFamily="34" charset="0"/>
                <a:cs typeface="Arial" panose="020B0604020202020204" pitchFamily="34" charset="0"/>
              </a:rPr>
              <a:t>© 2017, Southern Alberta Institute of</a:t>
            </a:r>
            <a:r>
              <a:rPr lang="en-US" sz="1000" baseline="0" dirty="0">
                <a:solidFill>
                  <a:schemeClr val="accent6">
                    <a:lumMod val="60000"/>
                    <a:lumOff val="40000"/>
                  </a:schemeClr>
                </a:solidFill>
                <a:latin typeface="Arial" panose="020B0604020202020204" pitchFamily="34" charset="0"/>
                <a:cs typeface="Arial" panose="020B0604020202020204" pitchFamily="34" charset="0"/>
              </a:rPr>
              <a:t>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9" name="TextBox 8"/>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7901435"/>
      </p:ext>
    </p:extLst>
  </p:cSld>
  <p:clrMapOvr>
    <a:masterClrMapping/>
  </p:clrMapOvr>
  <p:extLst mod="1">
    <p:ext uri="{DCECCB84-F9BA-43D5-87BE-67443E8EF086}">
      <p15:sldGuideLst xmlns:p15="http://schemas.microsoft.com/office/powerpoint/2012/main">
        <p15:guide id="1" orient="horz" pos="864">
          <p15:clr>
            <a:srgbClr val="FBAE40"/>
          </p15:clr>
        </p15:guide>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5"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Content Placeholder 3"/>
          <p:cNvSpPr>
            <a:spLocks noGrp="1"/>
          </p:cNvSpPr>
          <p:nvPr>
            <p:ph sz="quarter" idx="10" hasCustomPrompt="1"/>
          </p:nvPr>
        </p:nvSpPr>
        <p:spPr>
          <a:xfrm>
            <a:off x="635000" y="4297680"/>
            <a:ext cx="7840663" cy="2320290"/>
          </a:xfrm>
          <a:prstGeom prst="rect">
            <a:avLst/>
          </a:prstGeom>
          <a:noFill/>
        </p:spPr>
        <p:txBody>
          <a:bodyPr/>
          <a:lstStyle>
            <a:lvl1pPr marL="0" marR="0" indent="0">
              <a:lnSpc>
                <a:spcPct val="115000"/>
              </a:lnSpc>
              <a:spcBef>
                <a:spcPts val="0"/>
              </a:spcBef>
              <a:spcAft>
                <a:spcPts val="0"/>
              </a:spcAft>
              <a:buFontTx/>
              <a:buNone/>
              <a:defRPr sz="1100">
                <a:solidFill>
                  <a:schemeClr val="tx1"/>
                </a:solidFill>
                <a:latin typeface="Arial" panose="020B0604020202020204" pitchFamily="34" charset="0"/>
                <a:cs typeface="Arial" panose="020B0604020202020204" pitchFamily="34" charset="0"/>
              </a:defRPr>
            </a:lvl1pPr>
          </a:lstStyle>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2017, Southern Alberta Institute of Technology. All rights reserved.</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For more information, contact:</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Director, Centre for Instructional Technology and Development</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Southern Alberta Institute of Technology</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1301 16 Ave. N.W., Calgary, AB T2M 0L4</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spTree>
    <p:extLst>
      <p:ext uri="{BB962C8B-B14F-4D97-AF65-F5344CB8AC3E}">
        <p14:creationId xmlns:p14="http://schemas.microsoft.com/office/powerpoint/2010/main" val="4087437972"/>
      </p:ext>
    </p:extLst>
  </p:cSld>
  <p:clrMapOvr>
    <a:masterClrMapping/>
  </p:clrMapOvr>
  <p:extLst mod="1">
    <p:ext uri="{DCECCB84-F9BA-43D5-87BE-67443E8EF086}">
      <p15:sldGuideLst xmlns:p15="http://schemas.microsoft.com/office/powerpoint/2012/main">
        <p15:guide id="1" orient="horz" pos="864">
          <p15:clr>
            <a:srgbClr val="FBAE40"/>
          </p15:clr>
        </p15:guide>
        <p15:guide id="2" pos="38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2867004" y="1122363"/>
            <a:ext cx="5133996" cy="2387600"/>
          </a:xfrm>
          <a:prstGeom prst="rect">
            <a:avLst/>
          </a:prstGeom>
        </p:spPr>
        <p:txBody>
          <a:bodyPr anchor="b">
            <a:normAutofit/>
          </a:bodyPr>
          <a:lstStyle>
            <a:lvl1pPr algn="l">
              <a:defRPr sz="4050" b="1" i="0">
                <a:solidFill>
                  <a:schemeClr val="accent1"/>
                </a:solidFill>
                <a:latin typeface="Verdana" charset="0"/>
                <a:ea typeface="Verdana" charset="0"/>
                <a:cs typeface="Verdana" charset="0"/>
              </a:defRPr>
            </a:lvl1pPr>
          </a:lstStyle>
          <a:p>
            <a:r>
              <a:rPr lang="en-US"/>
              <a:t>Click to edit Master title style</a:t>
            </a:r>
            <a:endParaRPr lang="en-US" dirty="0"/>
          </a:p>
        </p:txBody>
      </p:sp>
      <p:sp>
        <p:nvSpPr>
          <p:cNvPr id="3" name="Subtitle 2"/>
          <p:cNvSpPr>
            <a:spLocks noGrp="1"/>
          </p:cNvSpPr>
          <p:nvPr>
            <p:ph type="subTitle" idx="1"/>
          </p:nvPr>
        </p:nvSpPr>
        <p:spPr>
          <a:xfrm>
            <a:off x="2867004" y="3602038"/>
            <a:ext cx="5133996" cy="1655762"/>
          </a:xfrm>
          <a:prstGeom prst="rect">
            <a:avLst/>
          </a:prstGeom>
        </p:spPr>
        <p:txBody>
          <a:bodyPr>
            <a:normAutofit/>
          </a:bodyPr>
          <a:lstStyle>
            <a:lvl1pPr marL="0" indent="0" algn="l">
              <a:buNone/>
              <a:defRPr sz="2250">
                <a:solidFill>
                  <a:schemeClr val="accent1"/>
                </a:solidFill>
                <a:latin typeface="Verdana" charset="0"/>
                <a:ea typeface="Verdana" charset="0"/>
                <a:cs typeface="Verdana"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2867004" y="6390217"/>
            <a:ext cx="923925" cy="365125"/>
          </a:xfrm>
          <a:prstGeom prst="rect">
            <a:avLst/>
          </a:prstGeom>
        </p:spPr>
        <p:txBody>
          <a:bodyPr anchor="b"/>
          <a:lstStyle>
            <a:lvl1pPr>
              <a:defRPr>
                <a:solidFill>
                  <a:schemeClr val="accent6"/>
                </a:solidFill>
              </a:defRPr>
            </a:lvl1pPr>
          </a:lstStyle>
          <a:p>
            <a:fld id="{B3D2B377-CF7E-8F44-A32D-7E519906999D}" type="datetimeFigureOut">
              <a:rPr lang="en-US" smtClean="0"/>
              <a:pPr/>
              <a:t>9/27/2023</a:t>
            </a:fld>
            <a:endParaRPr lang="en-US" dirty="0"/>
          </a:p>
        </p:txBody>
      </p:sp>
      <p:sp>
        <p:nvSpPr>
          <p:cNvPr id="5" name="Footer Placeholder 4"/>
          <p:cNvSpPr>
            <a:spLocks noGrp="1"/>
          </p:cNvSpPr>
          <p:nvPr>
            <p:ph type="ftr" sz="quarter" idx="11"/>
          </p:nvPr>
        </p:nvSpPr>
        <p:spPr>
          <a:xfrm>
            <a:off x="3924279" y="6390217"/>
            <a:ext cx="3800496" cy="365125"/>
          </a:xfrm>
          <a:prstGeom prst="rect">
            <a:avLst/>
          </a:prstGeom>
        </p:spPr>
        <p:txBody>
          <a:bodyPr anchor="b"/>
          <a:lstStyle>
            <a:lvl1pPr>
              <a:defRPr>
                <a:solidFill>
                  <a:schemeClr val="accent6"/>
                </a:solidFill>
              </a:defRPr>
            </a:lvl1pPr>
          </a:lstStyle>
          <a:p>
            <a:endParaRPr lang="en-US"/>
          </a:p>
        </p:txBody>
      </p:sp>
      <p:sp>
        <p:nvSpPr>
          <p:cNvPr id="6" name="Slide Number Placeholder 5"/>
          <p:cNvSpPr>
            <a:spLocks noGrp="1"/>
          </p:cNvSpPr>
          <p:nvPr>
            <p:ph type="sldNum" sz="quarter" idx="12"/>
          </p:nvPr>
        </p:nvSpPr>
        <p:spPr>
          <a:xfrm>
            <a:off x="7858125" y="6390217"/>
            <a:ext cx="657225" cy="365125"/>
          </a:xfrm>
          <a:prstGeom prst="rect">
            <a:avLst/>
          </a:prstGeom>
        </p:spPr>
        <p:txBody>
          <a:bodyPr anchor="b"/>
          <a:lstStyle>
            <a:lvl1pPr>
              <a:defRPr>
                <a:solidFill>
                  <a:schemeClr val="accent6"/>
                </a:solidFill>
              </a:defRPr>
            </a:lvl1pPr>
          </a:lstStyle>
          <a:p>
            <a:fld id="{FDDB6027-878D-A249-A7C0-2BF119D95C83}" type="slidenum">
              <a:rPr lang="en-US" smtClean="0"/>
              <a:pPr/>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725" y="904252"/>
            <a:ext cx="2781279" cy="4718090"/>
          </a:xfrm>
          <a:prstGeom prst="rect">
            <a:avLst/>
          </a:prstGeom>
        </p:spPr>
      </p:pic>
    </p:spTree>
    <p:extLst>
      <p:ext uri="{BB962C8B-B14F-4D97-AF65-F5344CB8AC3E}">
        <p14:creationId xmlns:p14="http://schemas.microsoft.com/office/powerpoint/2010/main" val="1905092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5"/>
          <p:cNvSpPr>
            <a:spLocks noChangeArrowheads="1"/>
          </p:cNvSpPr>
          <p:nvPr userDrawn="1"/>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120900" algn="r"/>
                <a:tab pos="2971800" algn="ctr"/>
                <a:tab pos="5943600" algn="r"/>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11"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73212134"/>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5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baseline="0">
          <a:solidFill>
            <a:schemeClr val="accent3"/>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CA" sz="3600" dirty="0"/>
              <a:t>ITSC 206: Advanced Networking for Offensive and Defensive Environments</a:t>
            </a:r>
            <a:endParaRPr lang="en-US" sz="3600" dirty="0"/>
          </a:p>
        </p:txBody>
      </p:sp>
      <p:sp>
        <p:nvSpPr>
          <p:cNvPr id="3" name="Subtitle 2"/>
          <p:cNvSpPr>
            <a:spLocks noGrp="1"/>
          </p:cNvSpPr>
          <p:nvPr>
            <p:ph type="body" sz="quarter" idx="10"/>
          </p:nvPr>
        </p:nvSpPr>
        <p:spPr>
          <a:xfrm>
            <a:off x="4454769" y="4808213"/>
            <a:ext cx="4353169" cy="675789"/>
          </a:xfrm>
        </p:spPr>
        <p:txBody>
          <a:bodyPr>
            <a:normAutofit/>
          </a:bodyPr>
          <a:lstStyle/>
          <a:p>
            <a:r>
              <a:rPr lang="en-US" dirty="0"/>
              <a:t>Lecture 3: Advanced Routing Protocols</a:t>
            </a:r>
          </a:p>
          <a:p>
            <a:r>
              <a:rPr lang="en-US" dirty="0"/>
              <a:t>Harkirat Mann, ISS Instructor, SADT, SAIT</a:t>
            </a:r>
          </a:p>
        </p:txBody>
      </p:sp>
    </p:spTree>
    <p:extLst>
      <p:ext uri="{BB962C8B-B14F-4D97-AF65-F5344CB8AC3E}">
        <p14:creationId xmlns:p14="http://schemas.microsoft.com/office/powerpoint/2010/main" val="71254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0B1652-7403-4196-BFCA-73E727A98871}"/>
              </a:ext>
            </a:extLst>
          </p:cNvPr>
          <p:cNvSpPr>
            <a:spLocks noGrp="1"/>
          </p:cNvSpPr>
          <p:nvPr>
            <p:ph type="ctrTitle"/>
          </p:nvPr>
        </p:nvSpPr>
        <p:spPr/>
        <p:txBody>
          <a:bodyPr/>
          <a:lstStyle/>
          <a:p>
            <a:r>
              <a:rPr lang="en-US" dirty="0"/>
              <a:t>BECAUSE :</a:t>
            </a:r>
          </a:p>
        </p:txBody>
      </p:sp>
      <p:sp>
        <p:nvSpPr>
          <p:cNvPr id="3" name="Content Placeholder 2">
            <a:extLst>
              <a:ext uri="{FF2B5EF4-FFF2-40B4-BE49-F238E27FC236}">
                <a16:creationId xmlns:a16="http://schemas.microsoft.com/office/drawing/2014/main" id="{69241289-28E7-41D9-BDCE-983A8E8FAB7B}"/>
              </a:ext>
            </a:extLst>
          </p:cNvPr>
          <p:cNvSpPr>
            <a:spLocks noGrp="1"/>
          </p:cNvSpPr>
          <p:nvPr>
            <p:ph sz="quarter" idx="10"/>
          </p:nvPr>
        </p:nvSpPr>
        <p:spPr/>
        <p:txBody>
          <a:bodyPr/>
          <a:lstStyle/>
          <a:p>
            <a:pPr marL="0" indent="0">
              <a:buNone/>
            </a:pPr>
            <a:r>
              <a:rPr lang="en-US" dirty="0"/>
              <a:t>They provide a standardized set of rules and procedures that routers use to communicate with each other and share information about network topology and available routes. These protocols serve as the "language" that routers use to exchange vital information, such as:</a:t>
            </a:r>
          </a:p>
          <a:p>
            <a:pPr marL="0" indent="0">
              <a:buNone/>
            </a:pPr>
            <a:endParaRPr lang="en-US" dirty="0"/>
          </a:p>
        </p:txBody>
      </p:sp>
    </p:spTree>
    <p:extLst>
      <p:ext uri="{BB962C8B-B14F-4D97-AF65-F5344CB8AC3E}">
        <p14:creationId xmlns:p14="http://schemas.microsoft.com/office/powerpoint/2010/main" val="1988684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AD1CC-50E0-43CF-A5CA-C35837D3546D}"/>
              </a:ext>
            </a:extLst>
          </p:cNvPr>
          <p:cNvSpPr>
            <a:spLocks noGrp="1"/>
          </p:cNvSpPr>
          <p:nvPr>
            <p:ph type="ctrTitle"/>
          </p:nvPr>
        </p:nvSpPr>
        <p:spPr/>
        <p:txBody>
          <a:bodyPr/>
          <a:lstStyle/>
          <a:p>
            <a:endParaRPr lang="en-US"/>
          </a:p>
        </p:txBody>
      </p:sp>
      <p:sp>
        <p:nvSpPr>
          <p:cNvPr id="3" name="Content Placeholder 2">
            <a:extLst>
              <a:ext uri="{FF2B5EF4-FFF2-40B4-BE49-F238E27FC236}">
                <a16:creationId xmlns:a16="http://schemas.microsoft.com/office/drawing/2014/main" id="{09FC209D-4FEB-4F3D-BF38-3F0ECC59C967}"/>
              </a:ext>
            </a:extLst>
          </p:cNvPr>
          <p:cNvSpPr>
            <a:spLocks noGrp="1"/>
          </p:cNvSpPr>
          <p:nvPr>
            <p:ph sz="quarter" idx="10"/>
          </p:nvPr>
        </p:nvSpPr>
        <p:spPr/>
        <p:txBody>
          <a:bodyPr/>
          <a:lstStyle/>
          <a:p>
            <a:r>
              <a:rPr lang="en-US" sz="2400" b="1" dirty="0"/>
              <a:t>Route Information:</a:t>
            </a:r>
            <a:r>
              <a:rPr lang="en-US" sz="2400" dirty="0"/>
              <a:t> Routing protocols enable routers to share information about the available paths or routes to reach different destinations within a network. This information includes details like network addresses, hop counts, and metrics that help routers determine the best path for data.</a:t>
            </a:r>
          </a:p>
          <a:p>
            <a:r>
              <a:rPr lang="en-US" sz="2400" b="1" dirty="0"/>
              <a:t>Network Status Updates:</a:t>
            </a:r>
            <a:r>
              <a:rPr lang="en-US" sz="2400" dirty="0"/>
              <a:t> Routers need to stay up-to-date with the status of network links and destinations. Routing protocols continuously exchange updates about the health and status of network connections, allowing routers to adapt to changes like link failures or network additions.</a:t>
            </a:r>
          </a:p>
        </p:txBody>
      </p:sp>
    </p:spTree>
    <p:extLst>
      <p:ext uri="{BB962C8B-B14F-4D97-AF65-F5344CB8AC3E}">
        <p14:creationId xmlns:p14="http://schemas.microsoft.com/office/powerpoint/2010/main" val="2042499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08699-22D0-49F4-A508-3E90EBC0BDE4}"/>
              </a:ext>
            </a:extLst>
          </p:cNvPr>
          <p:cNvSpPr>
            <a:spLocks noGrp="1"/>
          </p:cNvSpPr>
          <p:nvPr>
            <p:ph type="ctrTitle"/>
          </p:nvPr>
        </p:nvSpPr>
        <p:spPr/>
        <p:txBody>
          <a:bodyPr/>
          <a:lstStyle/>
          <a:p>
            <a:endParaRPr lang="en-US"/>
          </a:p>
        </p:txBody>
      </p:sp>
      <p:sp>
        <p:nvSpPr>
          <p:cNvPr id="3" name="Content Placeholder 2">
            <a:extLst>
              <a:ext uri="{FF2B5EF4-FFF2-40B4-BE49-F238E27FC236}">
                <a16:creationId xmlns:a16="http://schemas.microsoft.com/office/drawing/2014/main" id="{5972EF96-6C55-42DD-9CFB-2A175625774F}"/>
              </a:ext>
            </a:extLst>
          </p:cNvPr>
          <p:cNvSpPr>
            <a:spLocks noGrp="1"/>
          </p:cNvSpPr>
          <p:nvPr>
            <p:ph sz="quarter" idx="10"/>
          </p:nvPr>
        </p:nvSpPr>
        <p:spPr/>
        <p:txBody>
          <a:bodyPr/>
          <a:lstStyle/>
          <a:p>
            <a:r>
              <a:rPr lang="en-US" sz="2400" b="1" dirty="0"/>
              <a:t>Path Selection:</a:t>
            </a:r>
            <a:r>
              <a:rPr lang="en-US" sz="2400" dirty="0"/>
              <a:t> Routing protocols provide algorithms and metrics to assess the quality of available routes. Routers use this information to select the most efficient path based on criteria like speed, reliability, and cost.</a:t>
            </a:r>
          </a:p>
          <a:p>
            <a:r>
              <a:rPr lang="en-US" sz="2400" b="1" dirty="0"/>
              <a:t>Convergence:</a:t>
            </a:r>
            <a:r>
              <a:rPr lang="en-US" sz="2400" dirty="0"/>
              <a:t> In dynamic networks where changes occur, such as adding new devices or links or encountering network failures, routing protocols help routers quickly adapt by recalculating routes. This process, known as convergence, ensures that data can continue to flow even when the network changes.</a:t>
            </a:r>
          </a:p>
          <a:p>
            <a:endParaRPr lang="en-US" sz="2400" dirty="0"/>
          </a:p>
        </p:txBody>
      </p:sp>
    </p:spTree>
    <p:extLst>
      <p:ext uri="{BB962C8B-B14F-4D97-AF65-F5344CB8AC3E}">
        <p14:creationId xmlns:p14="http://schemas.microsoft.com/office/powerpoint/2010/main" val="2057194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1735-1DCD-4F4E-AFCE-F1F117FD4A25}"/>
              </a:ext>
            </a:extLst>
          </p:cNvPr>
          <p:cNvSpPr>
            <a:spLocks noGrp="1"/>
          </p:cNvSpPr>
          <p:nvPr>
            <p:ph type="ctrTitle"/>
          </p:nvPr>
        </p:nvSpPr>
        <p:spPr/>
        <p:txBody>
          <a:bodyPr/>
          <a:lstStyle/>
          <a:p>
            <a:endParaRPr lang="en-US"/>
          </a:p>
        </p:txBody>
      </p:sp>
      <p:sp>
        <p:nvSpPr>
          <p:cNvPr id="3" name="Content Placeholder 2">
            <a:extLst>
              <a:ext uri="{FF2B5EF4-FFF2-40B4-BE49-F238E27FC236}">
                <a16:creationId xmlns:a16="http://schemas.microsoft.com/office/drawing/2014/main" id="{8F3F2C35-A2DC-49D0-97FB-3405D8FF3FB6}"/>
              </a:ext>
            </a:extLst>
          </p:cNvPr>
          <p:cNvSpPr>
            <a:spLocks noGrp="1"/>
          </p:cNvSpPr>
          <p:nvPr>
            <p:ph sz="quarter" idx="10"/>
          </p:nvPr>
        </p:nvSpPr>
        <p:spPr/>
        <p:txBody>
          <a:bodyPr/>
          <a:lstStyle/>
          <a:p>
            <a:r>
              <a:rPr lang="en-US" b="1" dirty="0"/>
              <a:t>Scalability:</a:t>
            </a:r>
            <a:r>
              <a:rPr lang="en-US" dirty="0"/>
              <a:t> For large and complex networks, routing protocols facilitate efficient scaling. They enable routers to handle a growing number of devices and routes while maintaining network stability and performance.</a:t>
            </a:r>
          </a:p>
          <a:p>
            <a:r>
              <a:rPr lang="en-US" b="1" dirty="0"/>
              <a:t>Load Balancing:</a:t>
            </a:r>
            <a:r>
              <a:rPr lang="en-US" dirty="0"/>
              <a:t> Some routing protocols support load balancing, which allows routers to distribute traffic evenly across multiple paths to prevent network congestion and optimize resource utilization.</a:t>
            </a:r>
          </a:p>
          <a:p>
            <a:endParaRPr lang="en-US" dirty="0"/>
          </a:p>
        </p:txBody>
      </p:sp>
    </p:spTree>
    <p:extLst>
      <p:ext uri="{BB962C8B-B14F-4D97-AF65-F5344CB8AC3E}">
        <p14:creationId xmlns:p14="http://schemas.microsoft.com/office/powerpoint/2010/main" val="1691874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Routing Information Protocol (RIP)</a:t>
            </a:r>
          </a:p>
        </p:txBody>
      </p:sp>
    </p:spTree>
    <p:extLst>
      <p:ext uri="{BB962C8B-B14F-4D97-AF65-F5344CB8AC3E}">
        <p14:creationId xmlns:p14="http://schemas.microsoft.com/office/powerpoint/2010/main" val="3757984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FF38-47D4-44DA-9FC8-12FCBC8980FB}"/>
              </a:ext>
            </a:extLst>
          </p:cNvPr>
          <p:cNvSpPr>
            <a:spLocks noGrp="1"/>
          </p:cNvSpPr>
          <p:nvPr>
            <p:ph type="ctrTitle"/>
          </p:nvPr>
        </p:nvSpPr>
        <p:spPr/>
        <p:txBody>
          <a:bodyPr/>
          <a:lstStyle/>
          <a:p>
            <a:endParaRPr lang="en-US"/>
          </a:p>
        </p:txBody>
      </p:sp>
      <p:sp>
        <p:nvSpPr>
          <p:cNvPr id="3" name="Content Placeholder 2">
            <a:extLst>
              <a:ext uri="{FF2B5EF4-FFF2-40B4-BE49-F238E27FC236}">
                <a16:creationId xmlns:a16="http://schemas.microsoft.com/office/drawing/2014/main" id="{4AA498EC-DD6E-4539-9FC6-6D9B11B84409}"/>
              </a:ext>
            </a:extLst>
          </p:cNvPr>
          <p:cNvSpPr>
            <a:spLocks noGrp="1"/>
          </p:cNvSpPr>
          <p:nvPr>
            <p:ph sz="quarter" idx="10"/>
          </p:nvPr>
        </p:nvSpPr>
        <p:spPr/>
        <p:txBody>
          <a:bodyPr/>
          <a:lstStyle/>
          <a:p>
            <a:r>
              <a:rPr lang="en-US" sz="2400" b="1" dirty="0"/>
              <a:t>RIP (Routing Information Protocol)</a:t>
            </a:r>
            <a:r>
              <a:rPr lang="en-US" sz="2400" dirty="0"/>
              <a:t> is a dynamic routing protocol used in computer networking. Its primary purpose is to facilitate the exchange of routing information between routers within a network.</a:t>
            </a:r>
          </a:p>
          <a:p>
            <a:r>
              <a:rPr lang="en-US" sz="2400" dirty="0"/>
              <a:t>RIP is designed to help routers maintain and update their routing tables, which contain information about the best paths (routes) to reach various destinations in the network. </a:t>
            </a:r>
          </a:p>
          <a:p>
            <a:r>
              <a:rPr lang="en-US" sz="2400" dirty="0"/>
              <a:t>By sharing this routing information with each other, routers can collectively make informed decisions about how to forward data packets to their intended destinations.</a:t>
            </a:r>
          </a:p>
          <a:p>
            <a:endParaRPr lang="en-US" sz="2400" dirty="0"/>
          </a:p>
        </p:txBody>
      </p:sp>
    </p:spTree>
    <p:extLst>
      <p:ext uri="{BB962C8B-B14F-4D97-AF65-F5344CB8AC3E}">
        <p14:creationId xmlns:p14="http://schemas.microsoft.com/office/powerpoint/2010/main" val="400914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532" y="296527"/>
            <a:ext cx="7208668" cy="627860"/>
          </a:xfrm>
        </p:spPr>
        <p:txBody>
          <a:bodyPr/>
          <a:lstStyle/>
          <a:p>
            <a:r>
              <a:rPr lang="en-US" sz="2400" dirty="0"/>
              <a:t>ROUTING INFORMATION PROTOCOL METRICS</a:t>
            </a:r>
          </a:p>
        </p:txBody>
      </p:sp>
      <p:sp>
        <p:nvSpPr>
          <p:cNvPr id="3" name="Content Placeholder 2"/>
          <p:cNvSpPr>
            <a:spLocks noGrp="1"/>
          </p:cNvSpPr>
          <p:nvPr>
            <p:ph sz="quarter" idx="10"/>
          </p:nvPr>
        </p:nvSpPr>
        <p:spPr/>
        <p:txBody>
          <a:bodyPr>
            <a:noAutofit/>
          </a:bodyPr>
          <a:lstStyle/>
          <a:p>
            <a:pPr fontAlgn="ctr"/>
            <a:r>
              <a:rPr lang="en-US" sz="2400" dirty="0"/>
              <a:t>RIP uses a simple metric known as "hop count" to determine the best route, where the number of routers a packet must traverse to reach a destination is counted as the "hops.“</a:t>
            </a:r>
          </a:p>
          <a:p>
            <a:pPr fontAlgn="ctr"/>
            <a:r>
              <a:rPr lang="en-US" sz="2400" dirty="0"/>
              <a:t>RIP routers exchange updates about these hop counts, allowing them to select the most direct and efficient paths to reach their destinations.</a:t>
            </a:r>
            <a:endParaRPr lang="en-CA" sz="2400" dirty="0"/>
          </a:p>
          <a:p>
            <a:pPr fontAlgn="ctr"/>
            <a:r>
              <a:rPr lang="en-CA" sz="2400" dirty="0"/>
              <a:t>Maximum number of hops allowed: 15</a:t>
            </a:r>
          </a:p>
          <a:p>
            <a:pPr lvl="1" fontAlgn="ctr"/>
            <a:r>
              <a:rPr lang="en-CA" dirty="0"/>
              <a:t>A hop count of 16 is considered infinite and unreachable</a:t>
            </a:r>
          </a:p>
        </p:txBody>
      </p:sp>
    </p:spTree>
    <p:extLst>
      <p:ext uri="{BB962C8B-B14F-4D97-AF65-F5344CB8AC3E}">
        <p14:creationId xmlns:p14="http://schemas.microsoft.com/office/powerpoint/2010/main" val="2180366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837ED-57CC-4272-9BEB-AD17A3D921BE}"/>
              </a:ext>
            </a:extLst>
          </p:cNvPr>
          <p:cNvSpPr>
            <a:spLocks noGrp="1"/>
          </p:cNvSpPr>
          <p:nvPr>
            <p:ph type="ctrTitle"/>
          </p:nvPr>
        </p:nvSpPr>
        <p:spPr/>
        <p:txBody>
          <a:bodyPr/>
          <a:lstStyle/>
          <a:p>
            <a:endParaRPr lang="en-US"/>
          </a:p>
        </p:txBody>
      </p:sp>
      <p:pic>
        <p:nvPicPr>
          <p:cNvPr id="5" name="Content Placeholder 4">
            <a:extLst>
              <a:ext uri="{FF2B5EF4-FFF2-40B4-BE49-F238E27FC236}">
                <a16:creationId xmlns:a16="http://schemas.microsoft.com/office/drawing/2014/main" id="{D31E3EA8-E9D7-4202-88D1-3E86008B67AB}"/>
              </a:ext>
            </a:extLst>
          </p:cNvPr>
          <p:cNvPicPr>
            <a:picLocks noGrp="1" noChangeAspect="1"/>
          </p:cNvPicPr>
          <p:nvPr>
            <p:ph sz="quarter" idx="10"/>
          </p:nvPr>
        </p:nvPicPr>
        <p:blipFill>
          <a:blip r:embed="rId2"/>
          <a:stretch>
            <a:fillRect/>
          </a:stretch>
        </p:blipFill>
        <p:spPr>
          <a:xfrm>
            <a:off x="0" y="1074198"/>
            <a:ext cx="9144000" cy="4862407"/>
          </a:xfrm>
        </p:spPr>
      </p:pic>
    </p:spTree>
    <p:extLst>
      <p:ext uri="{BB962C8B-B14F-4D97-AF65-F5344CB8AC3E}">
        <p14:creationId xmlns:p14="http://schemas.microsoft.com/office/powerpoint/2010/main" val="1346032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7031E-1169-4258-BEA2-50D8F10EC722}"/>
              </a:ext>
            </a:extLst>
          </p:cNvPr>
          <p:cNvSpPr>
            <a:spLocks noGrp="1"/>
          </p:cNvSpPr>
          <p:nvPr>
            <p:ph type="ctrTitle"/>
          </p:nvPr>
        </p:nvSpPr>
        <p:spPr/>
        <p:txBody>
          <a:bodyPr/>
          <a:lstStyle/>
          <a:p>
            <a:endParaRPr lang="en-US"/>
          </a:p>
        </p:txBody>
      </p:sp>
      <p:sp>
        <p:nvSpPr>
          <p:cNvPr id="3" name="Content Placeholder 2">
            <a:extLst>
              <a:ext uri="{FF2B5EF4-FFF2-40B4-BE49-F238E27FC236}">
                <a16:creationId xmlns:a16="http://schemas.microsoft.com/office/drawing/2014/main" id="{2BA7E73D-9957-4D33-83EF-9035A1E7E0FE}"/>
              </a:ext>
            </a:extLst>
          </p:cNvPr>
          <p:cNvSpPr>
            <a:spLocks noGrp="1"/>
          </p:cNvSpPr>
          <p:nvPr>
            <p:ph sz="quarter" idx="10"/>
          </p:nvPr>
        </p:nvSpPr>
        <p:spPr/>
        <p:txBody>
          <a:bodyPr/>
          <a:lstStyle/>
          <a:p>
            <a:pPr fontAlgn="ctr"/>
            <a:r>
              <a:rPr lang="en-CA" dirty="0"/>
              <a:t>Routing update sent out every 30 seconds using </a:t>
            </a:r>
          </a:p>
          <a:p>
            <a:pPr lvl="1" fontAlgn="ctr"/>
            <a:r>
              <a:rPr lang="en-CA" dirty="0"/>
              <a:t>broadcast in version 1 </a:t>
            </a:r>
          </a:p>
          <a:p>
            <a:pPr lvl="1" fontAlgn="ctr"/>
            <a:r>
              <a:rPr lang="en-CA" dirty="0"/>
              <a:t>multicast in version 2</a:t>
            </a:r>
            <a:endParaRPr lang="en-US" dirty="0"/>
          </a:p>
          <a:p>
            <a:endParaRPr lang="en-US" dirty="0"/>
          </a:p>
        </p:txBody>
      </p:sp>
    </p:spTree>
    <p:extLst>
      <p:ext uri="{BB962C8B-B14F-4D97-AF65-F5344CB8AC3E}">
        <p14:creationId xmlns:p14="http://schemas.microsoft.com/office/powerpoint/2010/main" val="2747507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C852D-DAC5-44C3-9216-FAA9F68F0206}"/>
              </a:ext>
            </a:extLst>
          </p:cNvPr>
          <p:cNvSpPr>
            <a:spLocks noGrp="1"/>
          </p:cNvSpPr>
          <p:nvPr>
            <p:ph type="ctrTitle"/>
          </p:nvPr>
        </p:nvSpPr>
        <p:spPr/>
        <p:txBody>
          <a:bodyPr/>
          <a:lstStyle/>
          <a:p>
            <a:r>
              <a:rPr lang="en-US" dirty="0"/>
              <a:t>BROADCAST VS MULTICAST</a:t>
            </a:r>
            <a:br>
              <a:rPr lang="en-US" dirty="0"/>
            </a:br>
            <a:endParaRPr lang="en-US" dirty="0"/>
          </a:p>
        </p:txBody>
      </p:sp>
      <p:pic>
        <p:nvPicPr>
          <p:cNvPr id="3074" name="Picture 2" descr="Difference Between Broadcast and Multicast (with Comparison Chart) - Tech Differences">
            <a:extLst>
              <a:ext uri="{FF2B5EF4-FFF2-40B4-BE49-F238E27FC236}">
                <a16:creationId xmlns:a16="http://schemas.microsoft.com/office/drawing/2014/main" id="{941992E9-85FB-4475-A320-6D355DF7C3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925" y="1321851"/>
            <a:ext cx="7270811" cy="4820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119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45E202-CA61-421E-83F6-9C8C4D2A33F3}"/>
              </a:ext>
            </a:extLst>
          </p:cNvPr>
          <p:cNvSpPr>
            <a:spLocks noGrp="1"/>
          </p:cNvSpPr>
          <p:nvPr>
            <p:ph type="ctrTitle"/>
          </p:nvPr>
        </p:nvSpPr>
        <p:spPr/>
        <p:txBody>
          <a:bodyPr>
            <a:normAutofit/>
          </a:bodyPr>
          <a:lstStyle/>
          <a:p>
            <a:r>
              <a:rPr lang="en-US" sz="4800" dirty="0">
                <a:solidFill>
                  <a:srgbClr val="0070C0"/>
                </a:solidFill>
                <a:latin typeface="Titillium Lt" panose="00000300000000000000" pitchFamily="50" charset="0"/>
              </a:rPr>
              <a:t>NETWORK LAYER PROTOCOLS</a:t>
            </a:r>
          </a:p>
        </p:txBody>
      </p:sp>
    </p:spTree>
    <p:extLst>
      <p:ext uri="{BB962C8B-B14F-4D97-AF65-F5344CB8AC3E}">
        <p14:creationId xmlns:p14="http://schemas.microsoft.com/office/powerpoint/2010/main" val="2574670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B9FB9-6826-4CA2-BB5B-0B9C58943C3B}"/>
              </a:ext>
            </a:extLst>
          </p:cNvPr>
          <p:cNvSpPr>
            <a:spLocks noGrp="1"/>
          </p:cNvSpPr>
          <p:nvPr>
            <p:ph type="ctrTitle"/>
          </p:nvPr>
        </p:nvSpPr>
        <p:spPr/>
        <p:txBody>
          <a:bodyPr/>
          <a:lstStyle/>
          <a:p>
            <a:endParaRPr lang="en-US"/>
          </a:p>
        </p:txBody>
      </p:sp>
      <p:graphicFrame>
        <p:nvGraphicFramePr>
          <p:cNvPr id="4" name="Content Placeholder 3">
            <a:extLst>
              <a:ext uri="{FF2B5EF4-FFF2-40B4-BE49-F238E27FC236}">
                <a16:creationId xmlns:a16="http://schemas.microsoft.com/office/drawing/2014/main" id="{D3ABD9BA-D9AB-4B75-B39F-106DBD1E8E25}"/>
              </a:ext>
            </a:extLst>
          </p:cNvPr>
          <p:cNvGraphicFramePr>
            <a:graphicFrameLocks noGrp="1"/>
          </p:cNvGraphicFramePr>
          <p:nvPr>
            <p:ph sz="quarter" idx="10"/>
            <p:extLst>
              <p:ext uri="{D42A27DB-BD31-4B8C-83A1-F6EECF244321}">
                <p14:modId xmlns:p14="http://schemas.microsoft.com/office/powerpoint/2010/main" val="3463440939"/>
              </p:ext>
            </p:extLst>
          </p:nvPr>
        </p:nvGraphicFramePr>
        <p:xfrm>
          <a:off x="617851" y="1085137"/>
          <a:ext cx="7957977" cy="5067087"/>
        </p:xfrm>
        <a:graphic>
          <a:graphicData uri="http://schemas.openxmlformats.org/drawingml/2006/table">
            <a:tbl>
              <a:tblPr/>
              <a:tblGrid>
                <a:gridCol w="2652659">
                  <a:extLst>
                    <a:ext uri="{9D8B030D-6E8A-4147-A177-3AD203B41FA5}">
                      <a16:colId xmlns:a16="http://schemas.microsoft.com/office/drawing/2014/main" val="602506516"/>
                    </a:ext>
                  </a:extLst>
                </a:gridCol>
                <a:gridCol w="2652659">
                  <a:extLst>
                    <a:ext uri="{9D8B030D-6E8A-4147-A177-3AD203B41FA5}">
                      <a16:colId xmlns:a16="http://schemas.microsoft.com/office/drawing/2014/main" val="996026260"/>
                    </a:ext>
                  </a:extLst>
                </a:gridCol>
                <a:gridCol w="2652659">
                  <a:extLst>
                    <a:ext uri="{9D8B030D-6E8A-4147-A177-3AD203B41FA5}">
                      <a16:colId xmlns:a16="http://schemas.microsoft.com/office/drawing/2014/main" val="3908237380"/>
                    </a:ext>
                  </a:extLst>
                </a:gridCol>
              </a:tblGrid>
              <a:tr h="1272467">
                <a:tc>
                  <a:txBody>
                    <a:bodyPr/>
                    <a:lstStyle/>
                    <a:p>
                      <a:pPr algn="l" fontAlgn="t"/>
                      <a:r>
                        <a:rPr lang="en-US" sz="1200">
                          <a:effectLst/>
                        </a:rPr>
                        <a:t>Basic</a:t>
                      </a:r>
                    </a:p>
                  </a:txBody>
                  <a:tcPr marL="59134" marR="59134" marT="29567" marB="29567">
                    <a:lnL>
                      <a:noFill/>
                    </a:lnL>
                    <a:lnR>
                      <a:noFill/>
                    </a:lnR>
                    <a:lnT>
                      <a:noFill/>
                    </a:lnT>
                    <a:lnB>
                      <a:noFill/>
                    </a:lnB>
                  </a:tcPr>
                </a:tc>
                <a:tc>
                  <a:txBody>
                    <a:bodyPr/>
                    <a:lstStyle/>
                    <a:p>
                      <a:pPr algn="l" fontAlgn="t"/>
                      <a:r>
                        <a:rPr lang="en-US" sz="1200">
                          <a:effectLst/>
                        </a:rPr>
                        <a:t>The packet is transmitted to all the hosts connected to the network.</a:t>
                      </a:r>
                    </a:p>
                  </a:txBody>
                  <a:tcPr marL="59134" marR="59134" marT="29567" marB="29567">
                    <a:lnL>
                      <a:noFill/>
                    </a:lnL>
                    <a:lnR>
                      <a:noFill/>
                    </a:lnR>
                    <a:lnT>
                      <a:noFill/>
                    </a:lnT>
                    <a:lnB>
                      <a:noFill/>
                    </a:lnB>
                  </a:tcPr>
                </a:tc>
                <a:tc>
                  <a:txBody>
                    <a:bodyPr/>
                    <a:lstStyle/>
                    <a:p>
                      <a:pPr algn="l" fontAlgn="t"/>
                      <a:r>
                        <a:rPr lang="en-US" sz="1200">
                          <a:effectLst/>
                        </a:rPr>
                        <a:t>The packet is transmitted only to intended recipients in the network.</a:t>
                      </a:r>
                    </a:p>
                  </a:txBody>
                  <a:tcPr marL="59134" marR="59134" marT="29567" marB="29567">
                    <a:lnL>
                      <a:noFill/>
                    </a:lnL>
                    <a:lnR>
                      <a:noFill/>
                    </a:lnR>
                    <a:lnT>
                      <a:noFill/>
                    </a:lnT>
                    <a:lnB>
                      <a:noFill/>
                    </a:lnB>
                  </a:tcPr>
                </a:tc>
                <a:extLst>
                  <a:ext uri="{0D108BD9-81ED-4DB2-BD59-A6C34878D82A}">
                    <a16:rowId xmlns:a16="http://schemas.microsoft.com/office/drawing/2014/main" val="3314006477"/>
                  </a:ext>
                </a:extLst>
              </a:tr>
              <a:tr h="279250">
                <a:tc>
                  <a:txBody>
                    <a:bodyPr/>
                    <a:lstStyle/>
                    <a:p>
                      <a:pPr algn="l" fontAlgn="t"/>
                      <a:r>
                        <a:rPr lang="en-US" sz="1200">
                          <a:effectLst/>
                        </a:rPr>
                        <a:t>Transmission</a:t>
                      </a:r>
                    </a:p>
                  </a:txBody>
                  <a:tcPr marL="59134" marR="59134" marT="29567" marB="29567">
                    <a:lnL>
                      <a:noFill/>
                    </a:lnL>
                    <a:lnR>
                      <a:noFill/>
                    </a:lnR>
                    <a:lnT>
                      <a:noFill/>
                    </a:lnT>
                    <a:lnB>
                      <a:noFill/>
                    </a:lnB>
                  </a:tcPr>
                </a:tc>
                <a:tc>
                  <a:txBody>
                    <a:bodyPr/>
                    <a:lstStyle/>
                    <a:p>
                      <a:pPr algn="l" fontAlgn="t"/>
                      <a:r>
                        <a:rPr lang="en-US" sz="1200">
                          <a:effectLst/>
                        </a:rPr>
                        <a:t>One-to-all.</a:t>
                      </a:r>
                    </a:p>
                  </a:txBody>
                  <a:tcPr marL="59134" marR="59134" marT="29567" marB="29567">
                    <a:lnL>
                      <a:noFill/>
                    </a:lnL>
                    <a:lnR>
                      <a:noFill/>
                    </a:lnR>
                    <a:lnT>
                      <a:noFill/>
                    </a:lnT>
                    <a:lnB>
                      <a:noFill/>
                    </a:lnB>
                  </a:tcPr>
                </a:tc>
                <a:tc>
                  <a:txBody>
                    <a:bodyPr/>
                    <a:lstStyle/>
                    <a:p>
                      <a:pPr algn="l" fontAlgn="t"/>
                      <a:r>
                        <a:rPr lang="en-US" sz="1200">
                          <a:effectLst/>
                        </a:rPr>
                        <a:t>One-to-many.</a:t>
                      </a:r>
                    </a:p>
                  </a:txBody>
                  <a:tcPr marL="59134" marR="59134" marT="29567" marB="29567">
                    <a:lnL>
                      <a:noFill/>
                    </a:lnL>
                    <a:lnR>
                      <a:noFill/>
                    </a:lnR>
                    <a:lnT>
                      <a:noFill/>
                    </a:lnT>
                    <a:lnB>
                      <a:noFill/>
                    </a:lnB>
                  </a:tcPr>
                </a:tc>
                <a:extLst>
                  <a:ext uri="{0D108BD9-81ED-4DB2-BD59-A6C34878D82A}">
                    <a16:rowId xmlns:a16="http://schemas.microsoft.com/office/drawing/2014/main" val="69709795"/>
                  </a:ext>
                </a:extLst>
              </a:tr>
              <a:tr h="2076132">
                <a:tc>
                  <a:txBody>
                    <a:bodyPr/>
                    <a:lstStyle/>
                    <a:p>
                      <a:pPr algn="l" fontAlgn="t"/>
                      <a:r>
                        <a:rPr lang="en-US" sz="1200" dirty="0">
                          <a:effectLst/>
                        </a:rPr>
                        <a:t>Management</a:t>
                      </a:r>
                    </a:p>
                  </a:txBody>
                  <a:tcPr marL="59134" marR="59134" marT="29567" marB="29567">
                    <a:lnL>
                      <a:noFill/>
                    </a:lnL>
                    <a:lnR>
                      <a:noFill/>
                    </a:lnR>
                    <a:lnT>
                      <a:noFill/>
                    </a:lnT>
                    <a:lnB>
                      <a:noFill/>
                    </a:lnB>
                  </a:tcPr>
                </a:tc>
                <a:tc>
                  <a:txBody>
                    <a:bodyPr/>
                    <a:lstStyle/>
                    <a:p>
                      <a:pPr algn="l" fontAlgn="t"/>
                      <a:r>
                        <a:rPr lang="en-US" sz="1200" dirty="0">
                          <a:effectLst/>
                        </a:rPr>
                        <a:t>Broadcasting does not require any group management.</a:t>
                      </a:r>
                    </a:p>
                  </a:txBody>
                  <a:tcPr marL="59134" marR="59134" marT="29567" marB="29567">
                    <a:lnL>
                      <a:noFill/>
                    </a:lnL>
                    <a:lnR>
                      <a:noFill/>
                    </a:lnR>
                    <a:lnT>
                      <a:noFill/>
                    </a:lnT>
                    <a:lnB>
                      <a:noFill/>
                    </a:lnB>
                  </a:tcPr>
                </a:tc>
                <a:tc>
                  <a:txBody>
                    <a:bodyPr/>
                    <a:lstStyle/>
                    <a:p>
                      <a:pPr algn="l" fontAlgn="t"/>
                      <a:r>
                        <a:rPr lang="en-US" sz="1200" dirty="0">
                          <a:effectLst/>
                        </a:rPr>
                        <a:t>Multicasting requires group management to define the group of hosts/stations which will receive packets.</a:t>
                      </a:r>
                    </a:p>
                  </a:txBody>
                  <a:tcPr marL="59134" marR="59134" marT="29567" marB="29567">
                    <a:lnL>
                      <a:noFill/>
                    </a:lnL>
                    <a:lnR>
                      <a:noFill/>
                    </a:lnR>
                    <a:lnT>
                      <a:noFill/>
                    </a:lnT>
                    <a:lnB>
                      <a:noFill/>
                    </a:lnB>
                  </a:tcPr>
                </a:tc>
                <a:extLst>
                  <a:ext uri="{0D108BD9-81ED-4DB2-BD59-A6C34878D82A}">
                    <a16:rowId xmlns:a16="http://schemas.microsoft.com/office/drawing/2014/main" val="67211112"/>
                  </a:ext>
                </a:extLst>
              </a:tr>
              <a:tr h="669720">
                <a:tc>
                  <a:txBody>
                    <a:bodyPr/>
                    <a:lstStyle/>
                    <a:p>
                      <a:pPr algn="l" fontAlgn="t"/>
                      <a:r>
                        <a:rPr lang="en-US" sz="1200" dirty="0">
                          <a:effectLst/>
                        </a:rPr>
                        <a:t>Bandwidth</a:t>
                      </a:r>
                    </a:p>
                  </a:txBody>
                  <a:tcPr marL="59134" marR="59134" marT="29567" marB="29567">
                    <a:lnL>
                      <a:noFill/>
                    </a:lnL>
                    <a:lnR>
                      <a:noFill/>
                    </a:lnR>
                    <a:lnT>
                      <a:noFill/>
                    </a:lnT>
                    <a:lnB>
                      <a:noFill/>
                    </a:lnB>
                  </a:tcPr>
                </a:tc>
                <a:tc>
                  <a:txBody>
                    <a:bodyPr/>
                    <a:lstStyle/>
                    <a:p>
                      <a:pPr algn="l" fontAlgn="t"/>
                      <a:r>
                        <a:rPr lang="en-US" sz="1200" dirty="0">
                          <a:effectLst/>
                        </a:rPr>
                        <a:t>Bandwidth is wasted.</a:t>
                      </a:r>
                    </a:p>
                  </a:txBody>
                  <a:tcPr marL="59134" marR="59134" marT="29567" marB="29567">
                    <a:lnL>
                      <a:noFill/>
                    </a:lnL>
                    <a:lnR>
                      <a:noFill/>
                    </a:lnR>
                    <a:lnT>
                      <a:noFill/>
                    </a:lnT>
                    <a:lnB>
                      <a:noFill/>
                    </a:lnB>
                  </a:tcPr>
                </a:tc>
                <a:tc>
                  <a:txBody>
                    <a:bodyPr/>
                    <a:lstStyle/>
                    <a:p>
                      <a:pPr algn="l" fontAlgn="t"/>
                      <a:r>
                        <a:rPr lang="en-US" sz="1200">
                          <a:effectLst/>
                        </a:rPr>
                        <a:t>Bandwidth is utilized efficiently.</a:t>
                      </a:r>
                    </a:p>
                  </a:txBody>
                  <a:tcPr marL="59134" marR="59134" marT="29567" marB="29567">
                    <a:lnL>
                      <a:noFill/>
                    </a:lnL>
                    <a:lnR>
                      <a:noFill/>
                    </a:lnR>
                    <a:lnT>
                      <a:noFill/>
                    </a:lnT>
                    <a:lnB>
                      <a:noFill/>
                    </a:lnB>
                  </a:tcPr>
                </a:tc>
                <a:extLst>
                  <a:ext uri="{0D108BD9-81ED-4DB2-BD59-A6C34878D82A}">
                    <a16:rowId xmlns:a16="http://schemas.microsoft.com/office/drawing/2014/main" val="860191107"/>
                  </a:ext>
                </a:extLst>
              </a:tr>
              <a:tr h="490268">
                <a:tc>
                  <a:txBody>
                    <a:bodyPr/>
                    <a:lstStyle/>
                    <a:p>
                      <a:pPr algn="l" fontAlgn="t"/>
                      <a:r>
                        <a:rPr lang="en-US" sz="1200">
                          <a:effectLst/>
                        </a:rPr>
                        <a:t>Traffic</a:t>
                      </a:r>
                    </a:p>
                  </a:txBody>
                  <a:tcPr marL="59134" marR="59134" marT="29567" marB="29567">
                    <a:lnL>
                      <a:noFill/>
                    </a:lnL>
                    <a:lnR>
                      <a:noFill/>
                    </a:lnR>
                    <a:lnT>
                      <a:noFill/>
                    </a:lnT>
                    <a:lnB>
                      <a:noFill/>
                    </a:lnB>
                  </a:tcPr>
                </a:tc>
                <a:tc>
                  <a:txBody>
                    <a:bodyPr/>
                    <a:lstStyle/>
                    <a:p>
                      <a:pPr algn="l" fontAlgn="t"/>
                      <a:r>
                        <a:rPr lang="en-US" sz="1200" dirty="0">
                          <a:effectLst/>
                        </a:rPr>
                        <a:t>Unnecessarily huge amount traffic is generated in the network.</a:t>
                      </a:r>
                    </a:p>
                  </a:txBody>
                  <a:tcPr marL="59134" marR="59134" marT="29567" marB="29567">
                    <a:lnL>
                      <a:noFill/>
                    </a:lnL>
                    <a:lnR>
                      <a:noFill/>
                    </a:lnR>
                    <a:lnT>
                      <a:noFill/>
                    </a:lnT>
                    <a:lnB>
                      <a:noFill/>
                    </a:lnB>
                  </a:tcPr>
                </a:tc>
                <a:tc>
                  <a:txBody>
                    <a:bodyPr/>
                    <a:lstStyle/>
                    <a:p>
                      <a:pPr algn="l" fontAlgn="t"/>
                      <a:r>
                        <a:rPr lang="en-US" sz="1200" dirty="0">
                          <a:effectLst/>
                        </a:rPr>
                        <a:t>Traffic is under control.</a:t>
                      </a:r>
                    </a:p>
                  </a:txBody>
                  <a:tcPr marL="59134" marR="59134" marT="29567" marB="29567">
                    <a:lnL>
                      <a:noFill/>
                    </a:lnL>
                    <a:lnR>
                      <a:noFill/>
                    </a:lnR>
                    <a:lnT>
                      <a:noFill/>
                    </a:lnT>
                    <a:lnB>
                      <a:noFill/>
                    </a:lnB>
                  </a:tcPr>
                </a:tc>
                <a:extLst>
                  <a:ext uri="{0D108BD9-81ED-4DB2-BD59-A6C34878D82A}">
                    <a16:rowId xmlns:a16="http://schemas.microsoft.com/office/drawing/2014/main" val="2985696479"/>
                  </a:ext>
                </a:extLst>
              </a:tr>
              <a:tr h="279250">
                <a:tc>
                  <a:txBody>
                    <a:bodyPr/>
                    <a:lstStyle/>
                    <a:p>
                      <a:pPr algn="l" fontAlgn="t"/>
                      <a:r>
                        <a:rPr lang="en-US" sz="1200">
                          <a:effectLst/>
                        </a:rPr>
                        <a:t>Process</a:t>
                      </a:r>
                    </a:p>
                  </a:txBody>
                  <a:tcPr marL="59134" marR="59134" marT="29567" marB="29567">
                    <a:lnL>
                      <a:noFill/>
                    </a:lnL>
                    <a:lnR>
                      <a:noFill/>
                    </a:lnR>
                    <a:lnT>
                      <a:noFill/>
                    </a:lnT>
                    <a:lnB>
                      <a:noFill/>
                    </a:lnB>
                  </a:tcPr>
                </a:tc>
                <a:tc>
                  <a:txBody>
                    <a:bodyPr/>
                    <a:lstStyle/>
                    <a:p>
                      <a:pPr algn="l" fontAlgn="t"/>
                      <a:r>
                        <a:rPr lang="en-US" sz="1200">
                          <a:effectLst/>
                        </a:rPr>
                        <a:t>Slow.</a:t>
                      </a:r>
                    </a:p>
                  </a:txBody>
                  <a:tcPr marL="59134" marR="59134" marT="29567" marB="29567">
                    <a:lnL>
                      <a:noFill/>
                    </a:lnL>
                    <a:lnR>
                      <a:noFill/>
                    </a:lnR>
                    <a:lnT>
                      <a:noFill/>
                    </a:lnT>
                    <a:lnB>
                      <a:noFill/>
                    </a:lnB>
                  </a:tcPr>
                </a:tc>
                <a:tc>
                  <a:txBody>
                    <a:bodyPr/>
                    <a:lstStyle/>
                    <a:p>
                      <a:pPr algn="l" fontAlgn="t"/>
                      <a:r>
                        <a:rPr lang="en-US" sz="1200" dirty="0">
                          <a:effectLst/>
                        </a:rPr>
                        <a:t>Fast.</a:t>
                      </a:r>
                    </a:p>
                  </a:txBody>
                  <a:tcPr marL="59134" marR="59134" marT="29567" marB="29567">
                    <a:lnL>
                      <a:noFill/>
                    </a:lnL>
                    <a:lnR>
                      <a:noFill/>
                    </a:lnR>
                    <a:lnT>
                      <a:noFill/>
                    </a:lnT>
                    <a:lnB>
                      <a:noFill/>
                    </a:lnB>
                  </a:tcPr>
                </a:tc>
                <a:extLst>
                  <a:ext uri="{0D108BD9-81ED-4DB2-BD59-A6C34878D82A}">
                    <a16:rowId xmlns:a16="http://schemas.microsoft.com/office/drawing/2014/main" val="404388890"/>
                  </a:ext>
                </a:extLst>
              </a:tr>
            </a:tbl>
          </a:graphicData>
        </a:graphic>
      </p:graphicFrame>
    </p:spTree>
    <p:extLst>
      <p:ext uri="{BB962C8B-B14F-4D97-AF65-F5344CB8AC3E}">
        <p14:creationId xmlns:p14="http://schemas.microsoft.com/office/powerpoint/2010/main" val="2227940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C7C364-65E4-465B-822F-F5CBBBF58BE3}"/>
              </a:ext>
            </a:extLst>
          </p:cNvPr>
          <p:cNvSpPr>
            <a:spLocks noGrp="1"/>
          </p:cNvSpPr>
          <p:nvPr>
            <p:ph sz="quarter" idx="10"/>
          </p:nvPr>
        </p:nvSpPr>
        <p:spPr/>
        <p:txBody>
          <a:bodyPr/>
          <a:lstStyle/>
          <a:p>
            <a:r>
              <a:rPr lang="en-US" sz="2000" b="1" dirty="0"/>
              <a:t>RIP Version 1 (RIPv1):</a:t>
            </a:r>
            <a:r>
              <a:rPr lang="en-US" sz="2000" dirty="0"/>
              <a:t> In this older version, routing updates are sent out every 30 seconds using a broadcasting method. Broadcasting means that a router sends its routing updates to all devices on the network, and every device on the network listens for these updates. While simple, broadcasting can be less efficient in larger networks because every device has to process these updates, even if they aren't relevant.</a:t>
            </a:r>
          </a:p>
          <a:p>
            <a:endParaRPr lang="en-US" sz="2000" dirty="0"/>
          </a:p>
          <a:p>
            <a:r>
              <a:rPr lang="en-US" sz="2000" b="1" dirty="0"/>
              <a:t>RIP Version 2 (RIPv2):</a:t>
            </a:r>
            <a:r>
              <a:rPr lang="en-US" sz="2000" dirty="0"/>
              <a:t> In the newer version, RIPv2, multicast is used instead of broadcasting. Multicast is a more efficient way to send routing updates. In this case, a router sends its updates to a specific multicast address, and only routers interested in that information listen to it. This reduces unnecessary network traffic compared to broadcasting and is better suited for larger networks.</a:t>
            </a:r>
          </a:p>
          <a:p>
            <a:endParaRPr lang="en-US" sz="2000" dirty="0"/>
          </a:p>
        </p:txBody>
      </p:sp>
    </p:spTree>
    <p:extLst>
      <p:ext uri="{BB962C8B-B14F-4D97-AF65-F5344CB8AC3E}">
        <p14:creationId xmlns:p14="http://schemas.microsoft.com/office/powerpoint/2010/main" val="2826675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RIP</a:t>
            </a:r>
          </a:p>
        </p:txBody>
      </p:sp>
      <p:sp>
        <p:nvSpPr>
          <p:cNvPr id="3" name="Content Placeholder 2"/>
          <p:cNvSpPr>
            <a:spLocks noGrp="1"/>
          </p:cNvSpPr>
          <p:nvPr>
            <p:ph sz="quarter" idx="10"/>
          </p:nvPr>
        </p:nvSpPr>
        <p:spPr/>
        <p:txBody>
          <a:bodyPr>
            <a:normAutofit/>
          </a:bodyPr>
          <a:lstStyle/>
          <a:p>
            <a:r>
              <a:rPr lang="en-US" dirty="0"/>
              <a:t>The frequency of routing updates tends to be relatively noisy on network</a:t>
            </a:r>
          </a:p>
          <a:p>
            <a:r>
              <a:rPr lang="en-US" dirty="0"/>
              <a:t>Because updates are sent every 30 seconds, there is a tendency for all RIP routers to send updates within seconds of each other, creating a storm of updates every 30 seconds, particularly in version 1</a:t>
            </a:r>
          </a:p>
          <a:p>
            <a:r>
              <a:rPr lang="en-US" dirty="0"/>
              <a:t>Version 1 does not support router authentication, making it prone to attacks</a:t>
            </a:r>
          </a:p>
        </p:txBody>
      </p:sp>
    </p:spTree>
    <p:extLst>
      <p:ext uri="{BB962C8B-B14F-4D97-AF65-F5344CB8AC3E}">
        <p14:creationId xmlns:p14="http://schemas.microsoft.com/office/powerpoint/2010/main" val="1315160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00F6C-AC80-476B-83A9-5E3C78F5CE1B}"/>
              </a:ext>
            </a:extLst>
          </p:cNvPr>
          <p:cNvSpPr>
            <a:spLocks noGrp="1"/>
          </p:cNvSpPr>
          <p:nvPr>
            <p:ph type="ctrTitle"/>
          </p:nvPr>
        </p:nvSpPr>
        <p:spPr/>
        <p:txBody>
          <a:bodyPr/>
          <a:lstStyle/>
          <a:p>
            <a:r>
              <a:rPr lang="en-US" dirty="0"/>
              <a:t>ADVANTAGES OF RIP</a:t>
            </a:r>
          </a:p>
        </p:txBody>
      </p:sp>
      <p:sp>
        <p:nvSpPr>
          <p:cNvPr id="3" name="Content Placeholder 2">
            <a:extLst>
              <a:ext uri="{FF2B5EF4-FFF2-40B4-BE49-F238E27FC236}">
                <a16:creationId xmlns:a16="http://schemas.microsoft.com/office/drawing/2014/main" id="{1E5E56BC-9696-42B7-89EF-90A192CB22F1}"/>
              </a:ext>
            </a:extLst>
          </p:cNvPr>
          <p:cNvSpPr>
            <a:spLocks noGrp="1"/>
          </p:cNvSpPr>
          <p:nvPr>
            <p:ph sz="quarter" idx="10"/>
          </p:nvPr>
        </p:nvSpPr>
        <p:spPr>
          <a:xfrm>
            <a:off x="635000" y="1154097"/>
            <a:ext cx="7840663" cy="5061671"/>
          </a:xfrm>
        </p:spPr>
        <p:txBody>
          <a:bodyPr/>
          <a:lstStyle/>
          <a:p>
            <a:pPr fontAlgn="base"/>
            <a:r>
              <a:rPr lang="en-US" sz="1800" b="1" dirty="0"/>
              <a:t>Simplicity:</a:t>
            </a:r>
            <a:r>
              <a:rPr lang="en-US" sz="1800" dirty="0"/>
              <a:t> RIP is a relatively simple protocol to configure and manage, making it an ideal choice for small to medium-sized networks with limited resources.</a:t>
            </a:r>
          </a:p>
          <a:p>
            <a:pPr fontAlgn="base"/>
            <a:r>
              <a:rPr lang="en-US" sz="1800" b="1" dirty="0"/>
              <a:t>Easy implementation: </a:t>
            </a:r>
            <a:r>
              <a:rPr lang="en-US" sz="1800" dirty="0"/>
              <a:t>RIP is easy to implement, as it does not require much technical expertise to set up and maintain.</a:t>
            </a:r>
          </a:p>
          <a:p>
            <a:pPr fontAlgn="base"/>
            <a:r>
              <a:rPr lang="en-US" sz="1800" b="1" dirty="0"/>
              <a:t>Convergence: </a:t>
            </a:r>
            <a:r>
              <a:rPr lang="en-US" sz="1800" dirty="0"/>
              <a:t>RIP is known for its fast convergence time, meaning that it can quickly adapt to changes in network topology and route packets efficiently.</a:t>
            </a:r>
          </a:p>
          <a:p>
            <a:pPr fontAlgn="base"/>
            <a:r>
              <a:rPr lang="en-US" sz="1800" b="1" dirty="0"/>
              <a:t>Automatic updates: </a:t>
            </a:r>
            <a:r>
              <a:rPr lang="en-US" sz="1800" dirty="0"/>
              <a:t>RIP automatically updates routing tables at regular intervals, ensuring that the most up-to-date information is being used to route packets.</a:t>
            </a:r>
          </a:p>
          <a:p>
            <a:pPr fontAlgn="base"/>
            <a:r>
              <a:rPr lang="en-US" sz="1800" b="1" dirty="0"/>
              <a:t>Low bandwidth overhead: </a:t>
            </a:r>
            <a:r>
              <a:rPr lang="en-US" sz="1800" dirty="0"/>
              <a:t>RIP uses a relatively low amount of bandwidth to exchange routing information, making it an ideal choice for networks with limited bandwidth.</a:t>
            </a:r>
          </a:p>
          <a:p>
            <a:pPr fontAlgn="base"/>
            <a:r>
              <a:rPr lang="en-US" sz="1800" b="1" dirty="0"/>
              <a:t>Compatibility: </a:t>
            </a:r>
            <a:r>
              <a:rPr lang="en-US" sz="1800" dirty="0"/>
              <a:t>RIP is compatible with many different types of routers and network devices, making it easy to integrate into existing networks.</a:t>
            </a:r>
          </a:p>
          <a:p>
            <a:endParaRPr lang="en-US" sz="1800" dirty="0"/>
          </a:p>
        </p:txBody>
      </p:sp>
    </p:spTree>
    <p:extLst>
      <p:ext uri="{BB962C8B-B14F-4D97-AF65-F5344CB8AC3E}">
        <p14:creationId xmlns:p14="http://schemas.microsoft.com/office/powerpoint/2010/main" val="4078394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D8AC-03CF-4CA5-8F78-55A2D8159D8A}"/>
              </a:ext>
            </a:extLst>
          </p:cNvPr>
          <p:cNvSpPr>
            <a:spLocks noGrp="1"/>
          </p:cNvSpPr>
          <p:nvPr>
            <p:ph type="ctrTitle"/>
          </p:nvPr>
        </p:nvSpPr>
        <p:spPr/>
        <p:txBody>
          <a:bodyPr/>
          <a:lstStyle/>
          <a:p>
            <a:r>
              <a:rPr lang="en-US" dirty="0"/>
              <a:t>DISADVANTAGES OF RIP</a:t>
            </a:r>
          </a:p>
        </p:txBody>
      </p:sp>
      <p:sp>
        <p:nvSpPr>
          <p:cNvPr id="3" name="Content Placeholder 2">
            <a:extLst>
              <a:ext uri="{FF2B5EF4-FFF2-40B4-BE49-F238E27FC236}">
                <a16:creationId xmlns:a16="http://schemas.microsoft.com/office/drawing/2014/main" id="{76FC1F57-8C0A-481B-AD05-0248153948E5}"/>
              </a:ext>
            </a:extLst>
          </p:cNvPr>
          <p:cNvSpPr>
            <a:spLocks noGrp="1"/>
          </p:cNvSpPr>
          <p:nvPr>
            <p:ph sz="quarter" idx="10"/>
          </p:nvPr>
        </p:nvSpPr>
        <p:spPr/>
        <p:txBody>
          <a:bodyPr/>
          <a:lstStyle/>
          <a:p>
            <a:pPr fontAlgn="base"/>
            <a:r>
              <a:rPr lang="en-US" sz="1800" b="1" dirty="0"/>
              <a:t>Limited scalability: </a:t>
            </a:r>
            <a:r>
              <a:rPr lang="en-US" sz="1800" dirty="0"/>
              <a:t>RIP has limited scalability, and it may not be the best choice for larger networks with complex topologies. RIP can only support up to 15 hops, which may not be sufficient for larger networks.</a:t>
            </a:r>
          </a:p>
          <a:p>
            <a:pPr fontAlgn="base"/>
            <a:r>
              <a:rPr lang="en-US" sz="1800" b="1" dirty="0"/>
              <a:t>Slow convergence:</a:t>
            </a:r>
            <a:r>
              <a:rPr lang="en-US" sz="1800" dirty="0"/>
              <a:t> While RIP is known for its fast convergence time, it can be slower to converge than other routing protocols. This can lead to delays and inefficiencies in network performance.</a:t>
            </a:r>
          </a:p>
          <a:p>
            <a:pPr fontAlgn="base"/>
            <a:r>
              <a:rPr lang="en-US" sz="1800" b="1" dirty="0"/>
              <a:t>Limited support for load balancing:</a:t>
            </a:r>
            <a:r>
              <a:rPr lang="en-US" sz="1800" dirty="0"/>
              <a:t> RIP does not support sophisticated load balancing, which can result in suboptimal routing paths and uneven network traffic distribution.</a:t>
            </a:r>
          </a:p>
          <a:p>
            <a:pPr fontAlgn="base"/>
            <a:r>
              <a:rPr lang="en-US" sz="1800" b="1" dirty="0"/>
              <a:t>Security vulnerabilities:</a:t>
            </a:r>
            <a:r>
              <a:rPr lang="en-US" sz="1800" dirty="0"/>
              <a:t> RIP does not provide any native security features, making it vulnerable to attacks such as spoofing and tampering.</a:t>
            </a:r>
          </a:p>
          <a:p>
            <a:pPr fontAlgn="base"/>
            <a:r>
              <a:rPr lang="en-US" sz="1800" b="1" dirty="0"/>
              <a:t>Inefficient use of bandwidth:</a:t>
            </a:r>
            <a:r>
              <a:rPr lang="en-US" sz="1800" dirty="0"/>
              <a:t> RIP uses a lot of bandwidth for periodic updates, which can be inefficient in networks with limited bandwidth.</a:t>
            </a:r>
          </a:p>
          <a:p>
            <a:endParaRPr lang="en-US" sz="1800" dirty="0"/>
          </a:p>
        </p:txBody>
      </p:sp>
    </p:spTree>
    <p:extLst>
      <p:ext uri="{BB962C8B-B14F-4D97-AF65-F5344CB8AC3E}">
        <p14:creationId xmlns:p14="http://schemas.microsoft.com/office/powerpoint/2010/main" val="3425396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B1A4A-92F9-4AEB-9043-4F995908A936}"/>
              </a:ext>
            </a:extLst>
          </p:cNvPr>
          <p:cNvSpPr>
            <a:spLocks noGrp="1"/>
          </p:cNvSpPr>
          <p:nvPr>
            <p:ph type="ctrTitle"/>
          </p:nvPr>
        </p:nvSpPr>
        <p:spPr/>
        <p:txBody>
          <a:bodyPr/>
          <a:lstStyle/>
          <a:p>
            <a:endParaRPr lang="en-US"/>
          </a:p>
        </p:txBody>
      </p:sp>
      <p:sp>
        <p:nvSpPr>
          <p:cNvPr id="3" name="Content Placeholder 2">
            <a:extLst>
              <a:ext uri="{FF2B5EF4-FFF2-40B4-BE49-F238E27FC236}">
                <a16:creationId xmlns:a16="http://schemas.microsoft.com/office/drawing/2014/main" id="{7B6A0439-AC41-46EA-86F1-B873BA9115C3}"/>
              </a:ext>
            </a:extLst>
          </p:cNvPr>
          <p:cNvSpPr>
            <a:spLocks noGrp="1"/>
          </p:cNvSpPr>
          <p:nvPr>
            <p:ph sz="quarter" idx="10"/>
          </p:nvPr>
        </p:nvSpPr>
        <p:spPr/>
        <p:txBody>
          <a:bodyPr/>
          <a:lstStyle/>
          <a:p>
            <a:pPr fontAlgn="base"/>
            <a:r>
              <a:rPr lang="en-US" sz="1800" b="1" dirty="0"/>
              <a:t>Small to medium-sized networks</a:t>
            </a:r>
            <a:r>
              <a:rPr lang="en-US" sz="1800" dirty="0"/>
              <a:t>: RIP is normally utilized in little to medium-sized networks that have moderately basic directing prerequisites. It is not difficult to design and requires little support, which goes with it a famous decision for little organizations.</a:t>
            </a:r>
          </a:p>
          <a:p>
            <a:pPr fontAlgn="base"/>
            <a:r>
              <a:rPr lang="en-US" sz="1800" b="1" dirty="0"/>
              <a:t>Legacy organizations:</a:t>
            </a:r>
            <a:r>
              <a:rPr lang="en-US" sz="1800" dirty="0"/>
              <a:t> RIP is as yet utilized in some heritage networks that were set up before further developed steering conventions were created. These organizations may not merit the expense and exertion of overhauling, so they keep on involving RIP as their directing convention.</a:t>
            </a:r>
          </a:p>
        </p:txBody>
      </p:sp>
    </p:spTree>
    <p:extLst>
      <p:ext uri="{BB962C8B-B14F-4D97-AF65-F5344CB8AC3E}">
        <p14:creationId xmlns:p14="http://schemas.microsoft.com/office/powerpoint/2010/main" val="3809982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D90B-D06B-457D-8F2C-30C675C1C879}"/>
              </a:ext>
            </a:extLst>
          </p:cNvPr>
          <p:cNvSpPr>
            <a:spLocks noGrp="1"/>
          </p:cNvSpPr>
          <p:nvPr>
            <p:ph type="ctrTitle"/>
          </p:nvPr>
        </p:nvSpPr>
        <p:spPr/>
        <p:txBody>
          <a:bodyPr/>
          <a:lstStyle/>
          <a:p>
            <a:pPr algn="ctr"/>
            <a:r>
              <a:rPr lang="en-US" dirty="0"/>
              <a:t>SCENARIO</a:t>
            </a:r>
          </a:p>
        </p:txBody>
      </p:sp>
      <p:sp>
        <p:nvSpPr>
          <p:cNvPr id="3" name="Content Placeholder 2">
            <a:extLst>
              <a:ext uri="{FF2B5EF4-FFF2-40B4-BE49-F238E27FC236}">
                <a16:creationId xmlns:a16="http://schemas.microsoft.com/office/drawing/2014/main" id="{49249365-6F1E-4B1B-934D-ED4659F4058E}"/>
              </a:ext>
            </a:extLst>
          </p:cNvPr>
          <p:cNvSpPr>
            <a:spLocks noGrp="1"/>
          </p:cNvSpPr>
          <p:nvPr>
            <p:ph sz="quarter" idx="10"/>
          </p:nvPr>
        </p:nvSpPr>
        <p:spPr/>
        <p:txBody>
          <a:bodyPr/>
          <a:lstStyle/>
          <a:p>
            <a:r>
              <a:rPr lang="en-US" sz="1800" b="1" dirty="0"/>
              <a:t>Scenario:</a:t>
            </a:r>
            <a:r>
              <a:rPr lang="en-US" sz="1800" dirty="0"/>
              <a:t> Imagine you are the IT administrator for a small office with several departments, each having its own subnet. You have a network with multiple routers, and you want to use RIP to enable routing between these subnets.</a:t>
            </a:r>
          </a:p>
          <a:p>
            <a:r>
              <a:rPr lang="en-US" sz="1800" b="1" dirty="0"/>
              <a:t>Practical Example:</a:t>
            </a:r>
            <a:endParaRPr lang="en-US" sz="1800" dirty="0"/>
          </a:p>
          <a:p>
            <a:r>
              <a:rPr lang="en-US" sz="1800" b="1" dirty="0"/>
              <a:t>Network Topology:</a:t>
            </a:r>
            <a:endParaRPr lang="en-US" sz="1800" dirty="0"/>
          </a:p>
          <a:p>
            <a:pPr lvl="1"/>
            <a:r>
              <a:rPr lang="en-US" sz="1800" dirty="0"/>
              <a:t>You have a small office with three departments: Sales, Marketing, and IT.</a:t>
            </a:r>
          </a:p>
          <a:p>
            <a:pPr lvl="1"/>
            <a:r>
              <a:rPr lang="en-US" sz="1800" dirty="0"/>
              <a:t>Each department is on a separate subnet:</a:t>
            </a:r>
          </a:p>
          <a:p>
            <a:pPr lvl="2"/>
            <a:r>
              <a:rPr lang="en-US" sz="1800" dirty="0"/>
              <a:t>Sales: 192.168.1.0/24</a:t>
            </a:r>
          </a:p>
          <a:p>
            <a:pPr lvl="2"/>
            <a:r>
              <a:rPr lang="en-US" sz="1800" dirty="0"/>
              <a:t>Marketing: 192.168.2.0/24</a:t>
            </a:r>
          </a:p>
          <a:p>
            <a:pPr lvl="2"/>
            <a:r>
              <a:rPr lang="en-US" sz="1800" dirty="0"/>
              <a:t>IT: 192.168.3.0/24</a:t>
            </a:r>
          </a:p>
          <a:p>
            <a:pPr lvl="1"/>
            <a:r>
              <a:rPr lang="en-US" sz="1800" dirty="0"/>
              <a:t>You have three routers in your network:</a:t>
            </a:r>
          </a:p>
          <a:p>
            <a:pPr lvl="2"/>
            <a:r>
              <a:rPr lang="en-US" sz="1800" dirty="0"/>
              <a:t>Router A: Connects to the Sales department (192.168.1.1).</a:t>
            </a:r>
          </a:p>
          <a:p>
            <a:pPr lvl="2"/>
            <a:r>
              <a:rPr lang="en-US" sz="1800" dirty="0"/>
              <a:t>Router B: Connects to the Marketing department (192.168.2.1).</a:t>
            </a:r>
          </a:p>
          <a:p>
            <a:pPr lvl="2"/>
            <a:r>
              <a:rPr lang="en-US" sz="1800" dirty="0"/>
              <a:t>Router C: Connects to the IT department (192.168.3.1).</a:t>
            </a:r>
          </a:p>
          <a:p>
            <a:endParaRPr lang="en-US" sz="1800" dirty="0"/>
          </a:p>
        </p:txBody>
      </p:sp>
    </p:spTree>
    <p:extLst>
      <p:ext uri="{BB962C8B-B14F-4D97-AF65-F5344CB8AC3E}">
        <p14:creationId xmlns:p14="http://schemas.microsoft.com/office/powerpoint/2010/main" val="867119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Open Shortest Path First (OSPF)</a:t>
            </a:r>
          </a:p>
        </p:txBody>
      </p:sp>
    </p:spTree>
    <p:extLst>
      <p:ext uri="{BB962C8B-B14F-4D97-AF65-F5344CB8AC3E}">
        <p14:creationId xmlns:p14="http://schemas.microsoft.com/office/powerpoint/2010/main" val="2144162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5DE94811-6298-498E-8EE8-4DE0B4526705}"/>
              </a:ext>
            </a:extLst>
          </p:cNvPr>
          <p:cNvSpPr>
            <a:spLocks noGrp="1"/>
          </p:cNvSpPr>
          <p:nvPr>
            <p:ph type="ctrTitle"/>
          </p:nvPr>
        </p:nvSpPr>
        <p:spPr/>
        <p:txBody>
          <a:bodyPr/>
          <a:lstStyle/>
          <a:p>
            <a:endParaRPr lang="en-US"/>
          </a:p>
        </p:txBody>
      </p:sp>
      <p:sp>
        <p:nvSpPr>
          <p:cNvPr id="8" name="Rectangle 7">
            <a:extLst>
              <a:ext uri="{FF2B5EF4-FFF2-40B4-BE49-F238E27FC236}">
                <a16:creationId xmlns:a16="http://schemas.microsoft.com/office/drawing/2014/main" id="{8D776F0C-4F52-46A1-BFEC-6F42094A6D6C}"/>
              </a:ext>
            </a:extLst>
          </p:cNvPr>
          <p:cNvSpPr/>
          <p:nvPr/>
        </p:nvSpPr>
        <p:spPr>
          <a:xfrm>
            <a:off x="664829" y="1246854"/>
            <a:ext cx="2039213" cy="5016758"/>
          </a:xfrm>
          <a:prstGeom prst="rect">
            <a:avLst/>
          </a:prstGeom>
        </p:spPr>
        <p:txBody>
          <a:bodyPr wrap="none">
            <a:spAutoFit/>
          </a:bodyPr>
          <a:lstStyle/>
          <a:p>
            <a:r>
              <a:rPr lang="en-US" sz="4000" b="1" dirty="0">
                <a:latin typeface="Söhne"/>
              </a:rPr>
              <a:t>OSPF </a:t>
            </a:r>
          </a:p>
          <a:p>
            <a:r>
              <a:rPr lang="en-US" sz="4000" b="1" dirty="0">
                <a:latin typeface="Söhne"/>
              </a:rPr>
              <a:t>Is</a:t>
            </a:r>
          </a:p>
          <a:p>
            <a:r>
              <a:rPr lang="en-US" sz="4000" b="1" dirty="0">
                <a:latin typeface="Söhne"/>
              </a:rPr>
              <a:t>Like</a:t>
            </a:r>
          </a:p>
          <a:p>
            <a:r>
              <a:rPr lang="en-US" sz="4000" b="1" dirty="0">
                <a:latin typeface="Söhne"/>
              </a:rPr>
              <a:t>A</a:t>
            </a:r>
          </a:p>
          <a:p>
            <a:r>
              <a:rPr lang="en-US" sz="4000" b="1" dirty="0">
                <a:latin typeface="Söhne"/>
              </a:rPr>
              <a:t>GPS</a:t>
            </a:r>
          </a:p>
          <a:p>
            <a:r>
              <a:rPr lang="en-US" sz="4000" b="1" dirty="0">
                <a:latin typeface="Söhne"/>
              </a:rPr>
              <a:t>For</a:t>
            </a:r>
          </a:p>
          <a:p>
            <a:r>
              <a:rPr lang="en-US" sz="4000" b="1" dirty="0">
                <a:latin typeface="Söhne"/>
              </a:rPr>
              <a:t>The</a:t>
            </a:r>
          </a:p>
          <a:p>
            <a:r>
              <a:rPr lang="en-US" sz="4000" b="1" dirty="0">
                <a:latin typeface="Söhne"/>
              </a:rPr>
              <a:t>internet.</a:t>
            </a:r>
            <a:endParaRPr lang="en-US" sz="4000" dirty="0"/>
          </a:p>
        </p:txBody>
      </p:sp>
      <p:pic>
        <p:nvPicPr>
          <p:cNvPr id="3074" name="Picture 2" descr="GPS Fleet Management System India GPS Fleet Management - Connect My World provides GPS Fleet M ...">
            <a:extLst>
              <a:ext uri="{FF2B5EF4-FFF2-40B4-BE49-F238E27FC236}">
                <a16:creationId xmlns:a16="http://schemas.microsoft.com/office/drawing/2014/main" id="{1A7D4B49-B477-4E41-B13C-35E9E696D7D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95825" y="2519363"/>
            <a:ext cx="3790950" cy="252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32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E24E0C-1ADC-4A4C-9035-700F71B3D6C1}"/>
              </a:ext>
            </a:extLst>
          </p:cNvPr>
          <p:cNvSpPr>
            <a:spLocks noGrp="1"/>
          </p:cNvSpPr>
          <p:nvPr>
            <p:ph type="ctrTitle"/>
          </p:nvPr>
        </p:nvSpPr>
        <p:spPr/>
        <p:txBody>
          <a:bodyPr/>
          <a:lstStyle/>
          <a:p>
            <a:r>
              <a:rPr lang="en-US" dirty="0"/>
              <a:t>OPEN SHORTEST PATH FIRST</a:t>
            </a:r>
          </a:p>
        </p:txBody>
      </p:sp>
      <p:sp>
        <p:nvSpPr>
          <p:cNvPr id="6" name="Content Placeholder 5">
            <a:extLst>
              <a:ext uri="{FF2B5EF4-FFF2-40B4-BE49-F238E27FC236}">
                <a16:creationId xmlns:a16="http://schemas.microsoft.com/office/drawing/2014/main" id="{68D8D481-7EB4-48FC-97A2-D2A45F45ACA1}"/>
              </a:ext>
            </a:extLst>
          </p:cNvPr>
          <p:cNvSpPr>
            <a:spLocks noGrp="1"/>
          </p:cNvSpPr>
          <p:nvPr>
            <p:ph sz="quarter" idx="10"/>
          </p:nvPr>
        </p:nvSpPr>
        <p:spPr/>
        <p:txBody>
          <a:bodyPr/>
          <a:lstStyle/>
          <a:p>
            <a:r>
              <a:rPr lang="en-US" dirty="0"/>
              <a:t>OSPF, which stands for "Open Shortest Path First," is a routing protocol used in computer networks to determine the best path for data to travel between routers and across networks.</a:t>
            </a:r>
          </a:p>
          <a:p>
            <a:r>
              <a:rPr lang="en-US" dirty="0"/>
              <a:t>It is a link-state routing protocol that is part of the Internet Protocol (IP) suite and is widely used in large and complex networks, including the internet itself.</a:t>
            </a:r>
          </a:p>
        </p:txBody>
      </p:sp>
    </p:spTree>
    <p:extLst>
      <p:ext uri="{BB962C8B-B14F-4D97-AF65-F5344CB8AC3E}">
        <p14:creationId xmlns:p14="http://schemas.microsoft.com/office/powerpoint/2010/main" val="2924500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rchitecture, buildings, cars, city, cityscape, highway, infrastructure, roads, traffic, trees ...">
            <a:extLst>
              <a:ext uri="{FF2B5EF4-FFF2-40B4-BE49-F238E27FC236}">
                <a16:creationId xmlns:a16="http://schemas.microsoft.com/office/drawing/2014/main" id="{209B8822-8BDB-42C4-BD91-8E4D3ED861F3}"/>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692458" y="1247775"/>
            <a:ext cx="7927759" cy="4967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953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EE2236-D9F7-45C1-A303-0D5AE7620BFD}"/>
              </a:ext>
            </a:extLst>
          </p:cNvPr>
          <p:cNvSpPr>
            <a:spLocks noGrp="1"/>
          </p:cNvSpPr>
          <p:nvPr>
            <p:ph type="ctrTitle"/>
          </p:nvPr>
        </p:nvSpPr>
        <p:spPr>
          <a:xfrm>
            <a:off x="4454769" y="1624614"/>
            <a:ext cx="4353169" cy="3599816"/>
          </a:xfrm>
        </p:spPr>
        <p:txBody>
          <a:bodyPr/>
          <a:lstStyle/>
          <a:p>
            <a:r>
              <a:rPr lang="en-US" dirty="0"/>
              <a:t>KEY</a:t>
            </a:r>
            <a:br>
              <a:rPr lang="en-US" dirty="0"/>
            </a:br>
            <a:r>
              <a:rPr lang="en-US" dirty="0"/>
              <a:t>FEATURES</a:t>
            </a:r>
            <a:br>
              <a:rPr lang="en-US" dirty="0"/>
            </a:br>
            <a:r>
              <a:rPr lang="en-US" dirty="0"/>
              <a:t>OF </a:t>
            </a:r>
            <a:br>
              <a:rPr lang="en-US" dirty="0"/>
            </a:br>
            <a:r>
              <a:rPr lang="en-US" dirty="0"/>
              <a:t>OSPF</a:t>
            </a:r>
          </a:p>
        </p:txBody>
      </p:sp>
    </p:spTree>
    <p:extLst>
      <p:ext uri="{BB962C8B-B14F-4D97-AF65-F5344CB8AC3E}">
        <p14:creationId xmlns:p14="http://schemas.microsoft.com/office/powerpoint/2010/main" val="1068245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A03E1-9BDE-4A79-86E7-BD698F89BDB2}"/>
              </a:ext>
            </a:extLst>
          </p:cNvPr>
          <p:cNvSpPr>
            <a:spLocks noGrp="1"/>
          </p:cNvSpPr>
          <p:nvPr>
            <p:ph type="ctrTitle"/>
          </p:nvPr>
        </p:nvSpPr>
        <p:spPr/>
        <p:txBody>
          <a:bodyPr/>
          <a:lstStyle/>
          <a:p>
            <a:endParaRPr lang="en-US"/>
          </a:p>
        </p:txBody>
      </p:sp>
      <p:sp>
        <p:nvSpPr>
          <p:cNvPr id="3" name="Content Placeholder 2">
            <a:extLst>
              <a:ext uri="{FF2B5EF4-FFF2-40B4-BE49-F238E27FC236}">
                <a16:creationId xmlns:a16="http://schemas.microsoft.com/office/drawing/2014/main" id="{1184CA07-397F-4EED-A151-747AE7FEFD8C}"/>
              </a:ext>
            </a:extLst>
          </p:cNvPr>
          <p:cNvSpPr>
            <a:spLocks noGrp="1"/>
          </p:cNvSpPr>
          <p:nvPr>
            <p:ph sz="quarter" idx="10"/>
          </p:nvPr>
        </p:nvSpPr>
        <p:spPr/>
        <p:txBody>
          <a:bodyPr/>
          <a:lstStyle/>
          <a:p>
            <a:r>
              <a:rPr lang="en-US" sz="2400" b="1" dirty="0"/>
              <a:t>Link-State Protocol:</a:t>
            </a:r>
            <a:r>
              <a:rPr lang="en-US" sz="2400" dirty="0"/>
              <a:t> OSPF is a link-state routing protocol, which means that routers exchange information about the state and topology of their links. This information is used to build a detailed map of the entire network, allowing routers to calculate the shortest path to reach a destination.</a:t>
            </a:r>
          </a:p>
          <a:p>
            <a:endParaRPr lang="en-US" sz="2400" dirty="0"/>
          </a:p>
          <a:p>
            <a:r>
              <a:rPr lang="en-US" sz="2400" b="1" dirty="0"/>
              <a:t>Open Standard:</a:t>
            </a:r>
            <a:r>
              <a:rPr lang="en-US" sz="2400" dirty="0"/>
              <a:t> OSPF is an open standard protocol, which means it is not tied to a specific vendor or proprietary technology. </a:t>
            </a:r>
          </a:p>
        </p:txBody>
      </p:sp>
    </p:spTree>
    <p:extLst>
      <p:ext uri="{BB962C8B-B14F-4D97-AF65-F5344CB8AC3E}">
        <p14:creationId xmlns:p14="http://schemas.microsoft.com/office/powerpoint/2010/main" val="164468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D75BF-D18F-48AE-A6FB-9A4E39AD74F4}"/>
              </a:ext>
            </a:extLst>
          </p:cNvPr>
          <p:cNvSpPr>
            <a:spLocks noGrp="1"/>
          </p:cNvSpPr>
          <p:nvPr>
            <p:ph type="ctrTitle"/>
          </p:nvPr>
        </p:nvSpPr>
        <p:spPr/>
        <p:txBody>
          <a:bodyPr/>
          <a:lstStyle/>
          <a:p>
            <a:endParaRPr lang="en-US"/>
          </a:p>
        </p:txBody>
      </p:sp>
      <p:sp>
        <p:nvSpPr>
          <p:cNvPr id="3" name="Content Placeholder 2">
            <a:extLst>
              <a:ext uri="{FF2B5EF4-FFF2-40B4-BE49-F238E27FC236}">
                <a16:creationId xmlns:a16="http://schemas.microsoft.com/office/drawing/2014/main" id="{21D7C973-F710-44E5-93D6-19F940E98B59}"/>
              </a:ext>
            </a:extLst>
          </p:cNvPr>
          <p:cNvSpPr>
            <a:spLocks noGrp="1"/>
          </p:cNvSpPr>
          <p:nvPr>
            <p:ph sz="quarter" idx="10"/>
          </p:nvPr>
        </p:nvSpPr>
        <p:spPr/>
        <p:txBody>
          <a:bodyPr/>
          <a:lstStyle/>
          <a:p>
            <a:r>
              <a:rPr lang="en-US" b="1" dirty="0"/>
              <a:t>Authentication:</a:t>
            </a:r>
            <a:r>
              <a:rPr lang="en-US" dirty="0"/>
              <a:t> OSPF provides authentication mechanisms to secure the routing information exchanged between routers.</a:t>
            </a:r>
          </a:p>
          <a:p>
            <a:endParaRPr lang="en-US" dirty="0"/>
          </a:p>
          <a:p>
            <a:r>
              <a:rPr lang="en-US" b="1" dirty="0"/>
              <a:t>Scalability:</a:t>
            </a:r>
            <a:r>
              <a:rPr lang="en-US" dirty="0"/>
              <a:t> OSPF is well-suited for large networks due to its hierarchical design and efficient routing table management.</a:t>
            </a:r>
          </a:p>
        </p:txBody>
      </p:sp>
    </p:spTree>
    <p:extLst>
      <p:ext uri="{BB962C8B-B14F-4D97-AF65-F5344CB8AC3E}">
        <p14:creationId xmlns:p14="http://schemas.microsoft.com/office/powerpoint/2010/main" val="2010152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34E89-B8F5-4537-A30A-AE804AECE7A3}"/>
              </a:ext>
            </a:extLst>
          </p:cNvPr>
          <p:cNvSpPr>
            <a:spLocks noGrp="1"/>
          </p:cNvSpPr>
          <p:nvPr>
            <p:ph type="ctrTitle"/>
          </p:nvPr>
        </p:nvSpPr>
        <p:spPr/>
        <p:txBody>
          <a:bodyPr/>
          <a:lstStyle/>
          <a:p>
            <a:r>
              <a:rPr lang="en-US" dirty="0"/>
              <a:t>WHY OSPF ?</a:t>
            </a:r>
          </a:p>
        </p:txBody>
      </p:sp>
      <p:sp>
        <p:nvSpPr>
          <p:cNvPr id="3" name="Content Placeholder 2">
            <a:extLst>
              <a:ext uri="{FF2B5EF4-FFF2-40B4-BE49-F238E27FC236}">
                <a16:creationId xmlns:a16="http://schemas.microsoft.com/office/drawing/2014/main" id="{BD723A7F-0D04-46A3-8622-BF79D58383F5}"/>
              </a:ext>
            </a:extLst>
          </p:cNvPr>
          <p:cNvSpPr>
            <a:spLocks noGrp="1"/>
          </p:cNvSpPr>
          <p:nvPr>
            <p:ph sz="quarter" idx="10"/>
          </p:nvPr>
        </p:nvSpPr>
        <p:spPr>
          <a:xfrm>
            <a:off x="635000" y="1029810"/>
            <a:ext cx="7840663" cy="5185958"/>
          </a:xfrm>
        </p:spPr>
        <p:txBody>
          <a:bodyPr/>
          <a:lstStyle/>
          <a:p>
            <a:r>
              <a:rPr lang="en-US" sz="1800" b="1" dirty="0"/>
              <a:t>Link-State Protocol: </a:t>
            </a:r>
            <a:r>
              <a:rPr lang="en-US" sz="1800" dirty="0"/>
              <a:t>OSPF is a link-state routing protocol, which means routers have a detailed, up-to-date map of the entire network. This precision allows for accurate routing decisions and quick adaptation to network changes.</a:t>
            </a:r>
          </a:p>
          <a:p>
            <a:r>
              <a:rPr lang="en-US" sz="1800" b="1" dirty="0"/>
              <a:t>Hierarchical Network Design: </a:t>
            </a:r>
            <a:r>
              <a:rPr lang="en-US" sz="1800" dirty="0"/>
              <a:t>OSPF supports hierarchical network design through the use of areas. This feature is particularly valuable in large networks as it reduces the amount of routing information exchanged and improves scalability.</a:t>
            </a:r>
          </a:p>
          <a:p>
            <a:r>
              <a:rPr lang="en-US" sz="1800" b="1" dirty="0"/>
              <a:t>Fast Convergence: </a:t>
            </a:r>
            <a:r>
              <a:rPr lang="en-US" sz="1800" dirty="0"/>
              <a:t>OSPF is known for its fast convergence. When network changes occur (e.g., link failures or additions), OSPF routers quickly update their routing tables and adapt to the new network topology, minimizing downtime and disruption.</a:t>
            </a:r>
          </a:p>
          <a:p>
            <a:r>
              <a:rPr lang="en-US" sz="1800" b="1" dirty="0"/>
              <a:t>Load Balancing: </a:t>
            </a:r>
            <a:r>
              <a:rPr lang="en-US" sz="1800" dirty="0"/>
              <a:t>OSPF supports load balancing by allowing routers to distribute traffic across multiple equal-cost paths. This ensures efficient utilization of network resources and prevents congestion on any single path.</a:t>
            </a:r>
          </a:p>
          <a:p>
            <a:r>
              <a:rPr lang="en-US" sz="1800" b="1" dirty="0"/>
              <a:t>Scalability: </a:t>
            </a:r>
            <a:r>
              <a:rPr lang="en-US" sz="1800" dirty="0"/>
              <a:t>OSPF is highly scalable and can handle networks of various sizes, from small LANs to large, complex enterprise networks. </a:t>
            </a:r>
          </a:p>
          <a:p>
            <a:endParaRPr lang="en-US" sz="1800" dirty="0"/>
          </a:p>
        </p:txBody>
      </p:sp>
    </p:spTree>
    <p:extLst>
      <p:ext uri="{BB962C8B-B14F-4D97-AF65-F5344CB8AC3E}">
        <p14:creationId xmlns:p14="http://schemas.microsoft.com/office/powerpoint/2010/main" val="19281653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0D9B6-41B1-4029-A7DC-863179D6B31B}"/>
              </a:ext>
            </a:extLst>
          </p:cNvPr>
          <p:cNvSpPr>
            <a:spLocks noGrp="1"/>
          </p:cNvSpPr>
          <p:nvPr>
            <p:ph type="ctrTitle"/>
          </p:nvPr>
        </p:nvSpPr>
        <p:spPr/>
        <p:txBody>
          <a:bodyPr/>
          <a:lstStyle/>
          <a:p>
            <a:r>
              <a:rPr lang="en-US" dirty="0"/>
              <a:t>HOW OSPF WORKS ?</a:t>
            </a:r>
          </a:p>
        </p:txBody>
      </p:sp>
      <p:sp>
        <p:nvSpPr>
          <p:cNvPr id="3" name="Content Placeholder 2">
            <a:extLst>
              <a:ext uri="{FF2B5EF4-FFF2-40B4-BE49-F238E27FC236}">
                <a16:creationId xmlns:a16="http://schemas.microsoft.com/office/drawing/2014/main" id="{C1BCAFAA-C9B6-4D15-907E-FF95C22886D4}"/>
              </a:ext>
            </a:extLst>
          </p:cNvPr>
          <p:cNvSpPr>
            <a:spLocks noGrp="1"/>
          </p:cNvSpPr>
          <p:nvPr>
            <p:ph sz="quarter" idx="10"/>
          </p:nvPr>
        </p:nvSpPr>
        <p:spPr/>
        <p:txBody>
          <a:bodyPr/>
          <a:lstStyle/>
          <a:p>
            <a:r>
              <a:rPr lang="en-US" sz="1800" b="1" dirty="0"/>
              <a:t>Network Partitioning into Areas:</a:t>
            </a:r>
            <a:endParaRPr lang="en-US" sz="1800" dirty="0"/>
          </a:p>
          <a:p>
            <a:r>
              <a:rPr lang="en-US" sz="1800" dirty="0"/>
              <a:t>OSPF networks are divided into areas, with one area known as the Backbone Area (Area 0). The backbone area connects all other areas in the OSPF network.</a:t>
            </a:r>
          </a:p>
          <a:p>
            <a:r>
              <a:rPr lang="en-US" sz="1800" dirty="0"/>
              <a:t>The use of areas reduces the complexity of routing tables and enhances scalability.</a:t>
            </a:r>
          </a:p>
          <a:p>
            <a:r>
              <a:rPr lang="en-US" sz="1800" b="1" dirty="0"/>
              <a:t>2. Link-State Advertisements (LSAs):</a:t>
            </a:r>
            <a:endParaRPr lang="en-US" sz="1800" dirty="0"/>
          </a:p>
          <a:p>
            <a:r>
              <a:rPr lang="en-US" sz="1800" dirty="0"/>
              <a:t>OSPF routers create and maintain a Link-State Database (LSDB) that contains detailed information about the network's topology.</a:t>
            </a:r>
          </a:p>
          <a:p>
            <a:r>
              <a:rPr lang="en-US" sz="1800" dirty="0"/>
              <a:t>Each router in OSPF generates Link-State Advertisements (LSAs) to describe its local state and the state of its directly connected links.</a:t>
            </a:r>
          </a:p>
          <a:p>
            <a:r>
              <a:rPr lang="en-US" sz="1800" dirty="0"/>
              <a:t>LSAs are periodically flooded throughout the OSPF area, allowing all routers to have the same view of the network.</a:t>
            </a:r>
          </a:p>
          <a:p>
            <a:endParaRPr lang="en-US" sz="1800" dirty="0"/>
          </a:p>
        </p:txBody>
      </p:sp>
    </p:spTree>
    <p:extLst>
      <p:ext uri="{BB962C8B-B14F-4D97-AF65-F5344CB8AC3E}">
        <p14:creationId xmlns:p14="http://schemas.microsoft.com/office/powerpoint/2010/main" val="14123974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04A83-3088-442E-A684-05083CA6BB1E}"/>
              </a:ext>
            </a:extLst>
          </p:cNvPr>
          <p:cNvSpPr>
            <a:spLocks noGrp="1"/>
          </p:cNvSpPr>
          <p:nvPr>
            <p:ph type="ctrTitle"/>
          </p:nvPr>
        </p:nvSpPr>
        <p:spPr/>
        <p:txBody>
          <a:bodyPr/>
          <a:lstStyle/>
          <a:p>
            <a:endParaRPr lang="en-US"/>
          </a:p>
        </p:txBody>
      </p:sp>
      <p:sp>
        <p:nvSpPr>
          <p:cNvPr id="3" name="Content Placeholder 2">
            <a:extLst>
              <a:ext uri="{FF2B5EF4-FFF2-40B4-BE49-F238E27FC236}">
                <a16:creationId xmlns:a16="http://schemas.microsoft.com/office/drawing/2014/main" id="{498E03FC-AFD5-41F7-B104-F0497CE90311}"/>
              </a:ext>
            </a:extLst>
          </p:cNvPr>
          <p:cNvSpPr>
            <a:spLocks noGrp="1"/>
          </p:cNvSpPr>
          <p:nvPr>
            <p:ph sz="quarter" idx="10"/>
          </p:nvPr>
        </p:nvSpPr>
        <p:spPr/>
        <p:txBody>
          <a:bodyPr/>
          <a:lstStyle/>
          <a:p>
            <a:r>
              <a:rPr lang="en-US" sz="1800" b="1" dirty="0"/>
              <a:t>3. Building the Link-State Database:</a:t>
            </a:r>
            <a:endParaRPr lang="en-US" sz="1800" dirty="0"/>
          </a:p>
          <a:p>
            <a:r>
              <a:rPr lang="en-US" sz="1800" dirty="0"/>
              <a:t>As routers receive LSAs from neighboring routers, they update their LSDBs.</a:t>
            </a:r>
          </a:p>
          <a:p>
            <a:r>
              <a:rPr lang="en-US" sz="1800" dirty="0"/>
              <a:t>Routers use the LSAs to create a complete map of the network, including all routers and links.</a:t>
            </a:r>
          </a:p>
          <a:p>
            <a:r>
              <a:rPr lang="en-US" sz="1800" dirty="0"/>
              <a:t>This map is known as the OSPF network topology.</a:t>
            </a:r>
          </a:p>
          <a:p>
            <a:r>
              <a:rPr lang="en-US" sz="1800" b="1" dirty="0"/>
              <a:t>4. SPF Algorithm:</a:t>
            </a:r>
            <a:endParaRPr lang="en-US" sz="1800" dirty="0"/>
          </a:p>
          <a:p>
            <a:r>
              <a:rPr lang="en-US" sz="1800" dirty="0"/>
              <a:t>OSPF routers use the Dijkstra SPF (Shortest Path First) algorithm to calculate the shortest path to reach all destinations in the network.</a:t>
            </a:r>
          </a:p>
          <a:p>
            <a:r>
              <a:rPr lang="en-US" sz="1800" dirty="0"/>
              <a:t>The algorithm takes into account the cost metric associated with each link. Lower costs represent faster links.</a:t>
            </a:r>
          </a:p>
          <a:p>
            <a:r>
              <a:rPr lang="en-US" sz="1800" dirty="0"/>
              <a:t>It calculates the shortest path tree, which is a visual representation of the optimal paths to all destinations.</a:t>
            </a:r>
          </a:p>
          <a:p>
            <a:endParaRPr lang="en-US" dirty="0"/>
          </a:p>
        </p:txBody>
      </p:sp>
    </p:spTree>
    <p:extLst>
      <p:ext uri="{BB962C8B-B14F-4D97-AF65-F5344CB8AC3E}">
        <p14:creationId xmlns:p14="http://schemas.microsoft.com/office/powerpoint/2010/main" val="34868074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80365-F0B2-4977-BBED-35CD89760FAB}"/>
              </a:ext>
            </a:extLst>
          </p:cNvPr>
          <p:cNvSpPr>
            <a:spLocks noGrp="1"/>
          </p:cNvSpPr>
          <p:nvPr>
            <p:ph type="ctrTitle"/>
          </p:nvPr>
        </p:nvSpPr>
        <p:spPr/>
        <p:txBody>
          <a:bodyPr/>
          <a:lstStyle/>
          <a:p>
            <a:endParaRPr lang="en-US"/>
          </a:p>
        </p:txBody>
      </p:sp>
      <p:sp>
        <p:nvSpPr>
          <p:cNvPr id="3" name="Content Placeholder 2">
            <a:extLst>
              <a:ext uri="{FF2B5EF4-FFF2-40B4-BE49-F238E27FC236}">
                <a16:creationId xmlns:a16="http://schemas.microsoft.com/office/drawing/2014/main" id="{991C6B54-EE90-4C26-A9C1-2FC8250C2A63}"/>
              </a:ext>
            </a:extLst>
          </p:cNvPr>
          <p:cNvSpPr>
            <a:spLocks noGrp="1"/>
          </p:cNvSpPr>
          <p:nvPr>
            <p:ph sz="quarter" idx="10"/>
          </p:nvPr>
        </p:nvSpPr>
        <p:spPr/>
        <p:txBody>
          <a:bodyPr/>
          <a:lstStyle/>
          <a:p>
            <a:r>
              <a:rPr lang="en-US" sz="1800" b="1" dirty="0"/>
              <a:t>5. Routing Table Calculation:</a:t>
            </a:r>
            <a:endParaRPr lang="en-US" sz="1800" dirty="0"/>
          </a:p>
          <a:p>
            <a:r>
              <a:rPr lang="en-US" sz="1800" dirty="0"/>
              <a:t>Based on the shortest path tree, OSPF routers populate their routing tables with information about the best paths to reach different destinations.</a:t>
            </a:r>
          </a:p>
          <a:p>
            <a:r>
              <a:rPr lang="en-US" sz="1800" dirty="0"/>
              <a:t>These tables contain information about the next-hop router and the outgoing interface for each destination network.</a:t>
            </a:r>
          </a:p>
          <a:p>
            <a:r>
              <a:rPr lang="en-US" sz="1800" b="1" dirty="0"/>
              <a:t>6. Neighbor Discovery:</a:t>
            </a:r>
            <a:endParaRPr lang="en-US" sz="1800" dirty="0"/>
          </a:p>
          <a:p>
            <a:r>
              <a:rPr lang="en-US" sz="1800" dirty="0"/>
              <a:t>OSPF routers establish neighbor relationships with other routers within the same OSPF area.</a:t>
            </a:r>
          </a:p>
          <a:p>
            <a:r>
              <a:rPr lang="en-US" sz="1800" dirty="0"/>
              <a:t>Neighbors exchange LSAs to keep each other informed about network changes.</a:t>
            </a:r>
          </a:p>
          <a:p>
            <a:r>
              <a:rPr lang="en-US" sz="1800" dirty="0"/>
              <a:t>OSPF uses a reliable protocol (such as OSPF Hello packets) to establish and maintain these neighbor relationships.</a:t>
            </a:r>
          </a:p>
          <a:p>
            <a:endParaRPr lang="en-US" dirty="0"/>
          </a:p>
        </p:txBody>
      </p:sp>
    </p:spTree>
    <p:extLst>
      <p:ext uri="{BB962C8B-B14F-4D97-AF65-F5344CB8AC3E}">
        <p14:creationId xmlns:p14="http://schemas.microsoft.com/office/powerpoint/2010/main" val="21593207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4E5C6-05F1-4F0F-817E-DC59D836B306}"/>
              </a:ext>
            </a:extLst>
          </p:cNvPr>
          <p:cNvSpPr>
            <a:spLocks noGrp="1"/>
          </p:cNvSpPr>
          <p:nvPr>
            <p:ph type="ctrTitle"/>
          </p:nvPr>
        </p:nvSpPr>
        <p:spPr/>
        <p:txBody>
          <a:bodyPr/>
          <a:lstStyle/>
          <a:p>
            <a:endParaRPr lang="en-US"/>
          </a:p>
        </p:txBody>
      </p:sp>
      <p:sp>
        <p:nvSpPr>
          <p:cNvPr id="3" name="Content Placeholder 2">
            <a:extLst>
              <a:ext uri="{FF2B5EF4-FFF2-40B4-BE49-F238E27FC236}">
                <a16:creationId xmlns:a16="http://schemas.microsoft.com/office/drawing/2014/main" id="{F54BCBAC-138D-4151-BD28-0079F52C5E00}"/>
              </a:ext>
            </a:extLst>
          </p:cNvPr>
          <p:cNvSpPr>
            <a:spLocks noGrp="1"/>
          </p:cNvSpPr>
          <p:nvPr>
            <p:ph sz="quarter" idx="10"/>
          </p:nvPr>
        </p:nvSpPr>
        <p:spPr/>
        <p:txBody>
          <a:bodyPr/>
          <a:lstStyle/>
          <a:p>
            <a:r>
              <a:rPr lang="en-US" sz="1800" b="1" dirty="0"/>
              <a:t>7. Network Changes and Convergence:</a:t>
            </a:r>
            <a:endParaRPr lang="en-US" sz="1800" dirty="0"/>
          </a:p>
          <a:p>
            <a:r>
              <a:rPr lang="en-US" sz="1800" dirty="0"/>
              <a:t>OSPF is designed to respond quickly to network changes. When a change occurs, such as a link failure or addition:</a:t>
            </a:r>
          </a:p>
          <a:p>
            <a:pPr lvl="1"/>
            <a:r>
              <a:rPr lang="en-US" sz="1800" dirty="0"/>
              <a:t>Routers affected by the change update their LSAs.</a:t>
            </a:r>
          </a:p>
          <a:p>
            <a:pPr lvl="1"/>
            <a:r>
              <a:rPr lang="en-US" sz="1800" dirty="0"/>
              <a:t>The change is flooded throughout the area.</a:t>
            </a:r>
          </a:p>
          <a:p>
            <a:pPr lvl="1"/>
            <a:r>
              <a:rPr lang="en-US" sz="1800" dirty="0"/>
              <a:t>Routers recalculate their SPF trees and update their routing tables.</a:t>
            </a:r>
          </a:p>
          <a:p>
            <a:r>
              <a:rPr lang="en-US" sz="1800" dirty="0"/>
              <a:t>This rapid convergence minimizes network downtime and ensures efficient routing.</a:t>
            </a:r>
          </a:p>
          <a:p>
            <a:r>
              <a:rPr lang="en-US" sz="1800" b="1" dirty="0"/>
              <a:t>Summarization and Route Aggregation:</a:t>
            </a:r>
            <a:endParaRPr lang="en-US" sz="1800" dirty="0"/>
          </a:p>
          <a:p>
            <a:r>
              <a:rPr lang="en-US" sz="1800" dirty="0"/>
              <a:t>OSPF supports route summarization, which allows multiple network addresses to be represented as a single, summarized route. This reduces routing table size.</a:t>
            </a:r>
          </a:p>
          <a:p>
            <a:r>
              <a:rPr lang="en-US" sz="1800" dirty="0"/>
              <a:t>OSPF also supports route aggregation, where multiple smaller subnets are advertised as a single larger subnet, improving efficiency.</a:t>
            </a:r>
          </a:p>
          <a:p>
            <a:endParaRPr lang="en-US" sz="1800" dirty="0"/>
          </a:p>
        </p:txBody>
      </p:sp>
    </p:spTree>
    <p:extLst>
      <p:ext uri="{BB962C8B-B14F-4D97-AF65-F5344CB8AC3E}">
        <p14:creationId xmlns:p14="http://schemas.microsoft.com/office/powerpoint/2010/main" val="34997185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E66D-989C-446E-BC3B-10AC902538BD}"/>
              </a:ext>
            </a:extLst>
          </p:cNvPr>
          <p:cNvSpPr>
            <a:spLocks noGrp="1"/>
          </p:cNvSpPr>
          <p:nvPr>
            <p:ph type="ctrTitle"/>
          </p:nvPr>
        </p:nvSpPr>
        <p:spPr/>
        <p:txBody>
          <a:bodyPr/>
          <a:lstStyle/>
          <a:p>
            <a:r>
              <a:rPr lang="en-US" dirty="0"/>
              <a:t>ADVANTAGES OF OSPF</a:t>
            </a:r>
          </a:p>
        </p:txBody>
      </p:sp>
      <p:sp>
        <p:nvSpPr>
          <p:cNvPr id="3" name="Content Placeholder 2">
            <a:extLst>
              <a:ext uri="{FF2B5EF4-FFF2-40B4-BE49-F238E27FC236}">
                <a16:creationId xmlns:a16="http://schemas.microsoft.com/office/drawing/2014/main" id="{09DEBDEF-86F2-4D96-95B0-B16634582CB2}"/>
              </a:ext>
            </a:extLst>
          </p:cNvPr>
          <p:cNvSpPr>
            <a:spLocks noGrp="1"/>
          </p:cNvSpPr>
          <p:nvPr>
            <p:ph sz="quarter" idx="10"/>
          </p:nvPr>
        </p:nvSpPr>
        <p:spPr/>
        <p:txBody>
          <a:bodyPr/>
          <a:lstStyle/>
          <a:p>
            <a:r>
              <a:rPr lang="en-US" dirty="0"/>
              <a:t>OSPF offers several advantages, including: Rapid convergence to adapt quickly to changes.</a:t>
            </a:r>
          </a:p>
          <a:p>
            <a:r>
              <a:rPr lang="en-US" dirty="0"/>
              <a:t>Scalability for networks of all sizes.</a:t>
            </a:r>
          </a:p>
          <a:p>
            <a:r>
              <a:rPr lang="en-US" dirty="0"/>
              <a:t>Support for complex topologies.</a:t>
            </a:r>
          </a:p>
          <a:p>
            <a:r>
              <a:rPr lang="en-US" dirty="0"/>
              <a:t>Route summarization for efficient routing tables.</a:t>
            </a:r>
          </a:p>
          <a:p>
            <a:r>
              <a:rPr lang="en-US" dirty="0"/>
              <a:t>Load balancing for optimal traffic distribution.</a:t>
            </a:r>
          </a:p>
          <a:p>
            <a:endParaRPr lang="en-US" dirty="0"/>
          </a:p>
        </p:txBody>
      </p:sp>
    </p:spTree>
    <p:extLst>
      <p:ext uri="{BB962C8B-B14F-4D97-AF65-F5344CB8AC3E}">
        <p14:creationId xmlns:p14="http://schemas.microsoft.com/office/powerpoint/2010/main" val="10506845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F5C43-6FD9-4628-911B-1B2EAC02BF03}"/>
              </a:ext>
            </a:extLst>
          </p:cNvPr>
          <p:cNvSpPr>
            <a:spLocks noGrp="1"/>
          </p:cNvSpPr>
          <p:nvPr>
            <p:ph type="ctrTitle"/>
          </p:nvPr>
        </p:nvSpPr>
        <p:spPr/>
        <p:txBody>
          <a:bodyPr/>
          <a:lstStyle/>
          <a:p>
            <a:r>
              <a:rPr lang="en-US" dirty="0"/>
              <a:t>CHALLENGES TO OSPF</a:t>
            </a:r>
          </a:p>
        </p:txBody>
      </p:sp>
      <p:sp>
        <p:nvSpPr>
          <p:cNvPr id="3" name="Content Placeholder 2">
            <a:extLst>
              <a:ext uri="{FF2B5EF4-FFF2-40B4-BE49-F238E27FC236}">
                <a16:creationId xmlns:a16="http://schemas.microsoft.com/office/drawing/2014/main" id="{08309191-4E18-4776-87A7-22B478A40467}"/>
              </a:ext>
            </a:extLst>
          </p:cNvPr>
          <p:cNvSpPr>
            <a:spLocks noGrp="1"/>
          </p:cNvSpPr>
          <p:nvPr>
            <p:ph sz="quarter" idx="10"/>
          </p:nvPr>
        </p:nvSpPr>
        <p:spPr/>
        <p:txBody>
          <a:bodyPr/>
          <a:lstStyle/>
          <a:p>
            <a:r>
              <a:rPr lang="en-US" dirty="0"/>
              <a:t>While OSPF is powerful, it comes with challenges, including: Complex configurations in large networks.</a:t>
            </a:r>
          </a:p>
          <a:p>
            <a:r>
              <a:rPr lang="en-US" dirty="0"/>
              <a:t>Resource consumption in extensive networks.</a:t>
            </a:r>
          </a:p>
          <a:p>
            <a:endParaRPr lang="en-US" dirty="0"/>
          </a:p>
        </p:txBody>
      </p:sp>
    </p:spTree>
    <p:extLst>
      <p:ext uri="{BB962C8B-B14F-4D97-AF65-F5344CB8AC3E}">
        <p14:creationId xmlns:p14="http://schemas.microsoft.com/office/powerpoint/2010/main" val="1365372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B02166F-B0C4-4DE6-ACD8-431513E6A374}"/>
              </a:ext>
            </a:extLst>
          </p:cNvPr>
          <p:cNvSpPr>
            <a:spLocks noGrp="1"/>
          </p:cNvSpPr>
          <p:nvPr>
            <p:ph sz="quarter" idx="10"/>
          </p:nvPr>
        </p:nvSpPr>
        <p:spPr/>
        <p:txBody>
          <a:bodyPr/>
          <a:lstStyle/>
          <a:p>
            <a:r>
              <a:rPr lang="en-US" sz="1800" dirty="0"/>
              <a:t>Imagine you have a big city with many roads, and you want to send a package from one side of the city to the other. </a:t>
            </a:r>
          </a:p>
          <a:p>
            <a:r>
              <a:rPr lang="en-US" sz="1800" dirty="0"/>
              <a:t>Routers are like the postal workers of the internet, and they need to know the best route to take.</a:t>
            </a:r>
          </a:p>
          <a:p>
            <a:r>
              <a:rPr lang="en-US" sz="1800" dirty="0"/>
              <a:t>RIP helps routers share information about the roads (or paths) they know about. Each router tells its neighbors about the roads it knows and how long it takes to travel on them. The routers keep updating this information every once in a while. So, if a road becomes congested or blocked, routers can adjust their routes to avoid the problem.</a:t>
            </a:r>
          </a:p>
          <a:p>
            <a:r>
              <a:rPr lang="en-US" sz="1800" dirty="0"/>
              <a:t>Routers use a simple rule: they pick the route with the fewest "hops" or jumps between routers. You want to take the route with the fewest pit stops. </a:t>
            </a:r>
          </a:p>
          <a:p>
            <a:r>
              <a:rPr lang="en-US" sz="1800" dirty="0"/>
              <a:t>RIP routers share their routing information with each other, and they keep doing this so that they always have an up-to-date map of the network.</a:t>
            </a:r>
          </a:p>
        </p:txBody>
      </p:sp>
      <p:sp>
        <p:nvSpPr>
          <p:cNvPr id="4" name="Title 3">
            <a:extLst>
              <a:ext uri="{FF2B5EF4-FFF2-40B4-BE49-F238E27FC236}">
                <a16:creationId xmlns:a16="http://schemas.microsoft.com/office/drawing/2014/main" id="{9A4F1ACD-4EE7-475D-8D42-D051E07E30D1}"/>
              </a:ext>
            </a:extLst>
          </p:cNvPr>
          <p:cNvSpPr>
            <a:spLocks noGrp="1"/>
          </p:cNvSpPr>
          <p:nvPr>
            <p:ph type="ctrTitle"/>
          </p:nvPr>
        </p:nvSpPr>
        <p:spPr/>
        <p:txBody>
          <a:bodyPr/>
          <a:lstStyle/>
          <a:p>
            <a:r>
              <a:rPr lang="en-US" dirty="0"/>
              <a:t>EXAMPLE:</a:t>
            </a:r>
          </a:p>
        </p:txBody>
      </p:sp>
    </p:spTree>
    <p:extLst>
      <p:ext uri="{BB962C8B-B14F-4D97-AF65-F5344CB8AC3E}">
        <p14:creationId xmlns:p14="http://schemas.microsoft.com/office/powerpoint/2010/main" val="39990050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B79B8-71F7-4C90-94C5-37BBBFB0870C}"/>
              </a:ext>
            </a:extLst>
          </p:cNvPr>
          <p:cNvSpPr>
            <a:spLocks noGrp="1"/>
          </p:cNvSpPr>
          <p:nvPr>
            <p:ph type="ctrTitle"/>
          </p:nvPr>
        </p:nvSpPr>
        <p:spPr/>
        <p:txBody>
          <a:bodyPr/>
          <a:lstStyle/>
          <a:p>
            <a:r>
              <a:rPr lang="en-US"/>
              <a:t>EX;</a:t>
            </a:r>
          </a:p>
        </p:txBody>
      </p:sp>
      <p:sp>
        <p:nvSpPr>
          <p:cNvPr id="3" name="Content Placeholder 2">
            <a:extLst>
              <a:ext uri="{FF2B5EF4-FFF2-40B4-BE49-F238E27FC236}">
                <a16:creationId xmlns:a16="http://schemas.microsoft.com/office/drawing/2014/main" id="{31819BC0-FE89-4422-B60D-6F4E06AD89BE}"/>
              </a:ext>
            </a:extLst>
          </p:cNvPr>
          <p:cNvSpPr>
            <a:spLocks noGrp="1"/>
          </p:cNvSpPr>
          <p:nvPr>
            <p:ph sz="quarter" idx="10"/>
          </p:nvPr>
        </p:nvSpPr>
        <p:spPr>
          <a:xfrm>
            <a:off x="635000" y="999931"/>
            <a:ext cx="7840663" cy="4967260"/>
          </a:xfrm>
        </p:spPr>
        <p:txBody>
          <a:bodyPr/>
          <a:lstStyle/>
          <a:p>
            <a:r>
              <a:rPr lang="en-US" sz="1800" dirty="0"/>
              <a:t>"Imagine you have a big treasure map, and you want to find the quickest way to reach the hidden treasure. You have a bunch of different paths to choose from, like roads, rivers, and bridges. </a:t>
            </a:r>
          </a:p>
          <a:p>
            <a:r>
              <a:rPr lang="en-US" sz="1800" dirty="0"/>
              <a:t>OSPF is like a magical helper that looks at the map and figures out the fastest way for you to get to the treasure</a:t>
            </a:r>
          </a:p>
          <a:p>
            <a:r>
              <a:rPr lang="en-US" sz="1800" dirty="0"/>
              <a:t>.Here's how it </a:t>
            </a:r>
            <a:r>
              <a:rPr lang="en-US" sz="1800" dirty="0" err="1"/>
              <a:t>works:The</a:t>
            </a:r>
            <a:r>
              <a:rPr lang="en-US" sz="1800" dirty="0"/>
              <a:t> Map: Think of all the paths as lines on your map. Each line is a different way to get to the </a:t>
            </a:r>
            <a:r>
              <a:rPr lang="en-US" sz="1800" dirty="0" err="1"/>
              <a:t>treasure.The</a:t>
            </a:r>
            <a:r>
              <a:rPr lang="en-US" sz="1800" dirty="0"/>
              <a:t> Magical Helper: OSPF is like a friendly wizard. You tell the wizard about all the paths, and the wizard uses magic spells to find the shortest path for you.</a:t>
            </a:r>
          </a:p>
          <a:p>
            <a:r>
              <a:rPr lang="en-US" sz="1800" dirty="0"/>
              <a:t>Fastest Path: The wizard looks at the map and checks the length of each path. It doesn't want you to take a long, twisty road when there's a short and straight one.</a:t>
            </a:r>
          </a:p>
          <a:p>
            <a:r>
              <a:rPr lang="en-US" sz="1800" dirty="0"/>
              <a:t>Changes in the Map: If something changes, like a new road being built or a bridge breaking, the wizard quickly updates the map and tells you the new fastest way to the treasure.</a:t>
            </a:r>
          </a:p>
          <a:p>
            <a:r>
              <a:rPr lang="en-US" sz="1800" dirty="0"/>
              <a:t>So, OSPF is like your treasure map wizard. It helps you find the quickest way to your treasure, and it's super fast at figuring it out, even if the map changes. That way, you can get to your treasure in no time!"</a:t>
            </a:r>
          </a:p>
        </p:txBody>
      </p:sp>
    </p:spTree>
    <p:extLst>
      <p:ext uri="{BB962C8B-B14F-4D97-AF65-F5344CB8AC3E}">
        <p14:creationId xmlns:p14="http://schemas.microsoft.com/office/powerpoint/2010/main" val="41445646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Border Gateway Protocol (BGP)-</a:t>
            </a:r>
            <a:br>
              <a:rPr lang="en-US" dirty="0"/>
            </a:br>
            <a:r>
              <a:rPr lang="en-US" dirty="0"/>
              <a:t>Backbone of Internet</a:t>
            </a:r>
          </a:p>
        </p:txBody>
      </p:sp>
    </p:spTree>
    <p:extLst>
      <p:ext uri="{BB962C8B-B14F-4D97-AF65-F5344CB8AC3E}">
        <p14:creationId xmlns:p14="http://schemas.microsoft.com/office/powerpoint/2010/main" val="4669338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C9E27-3E38-479E-9C96-6374C12AC9B6}"/>
              </a:ext>
            </a:extLst>
          </p:cNvPr>
          <p:cNvSpPr>
            <a:spLocks noGrp="1"/>
          </p:cNvSpPr>
          <p:nvPr>
            <p:ph type="ctrTitle"/>
          </p:nvPr>
        </p:nvSpPr>
        <p:spPr/>
        <p:txBody>
          <a:bodyPr/>
          <a:lstStyle/>
          <a:p>
            <a:r>
              <a:rPr lang="en-US" dirty="0"/>
              <a:t>AES</a:t>
            </a:r>
          </a:p>
        </p:txBody>
      </p:sp>
      <p:sp>
        <p:nvSpPr>
          <p:cNvPr id="3" name="Content Placeholder 2">
            <a:extLst>
              <a:ext uri="{FF2B5EF4-FFF2-40B4-BE49-F238E27FC236}">
                <a16:creationId xmlns:a16="http://schemas.microsoft.com/office/drawing/2014/main" id="{3A3584E3-7AD3-4995-AD1C-DDBA7BD45E10}"/>
              </a:ext>
            </a:extLst>
          </p:cNvPr>
          <p:cNvSpPr>
            <a:spLocks noGrp="1"/>
          </p:cNvSpPr>
          <p:nvPr>
            <p:ph sz="quarter" idx="10"/>
          </p:nvPr>
        </p:nvSpPr>
        <p:spPr/>
        <p:txBody>
          <a:bodyPr/>
          <a:lstStyle/>
          <a:p>
            <a:r>
              <a:rPr lang="en-US" sz="2000" dirty="0"/>
              <a:t>The Internet is a network of networks. It is broken up into hundreds of thousands of smaller networks known as autonomous systems (</a:t>
            </a:r>
            <a:r>
              <a:rPr lang="en-US" sz="2000" dirty="0" err="1"/>
              <a:t>ASes</a:t>
            </a:r>
            <a:r>
              <a:rPr lang="en-US" sz="2000" dirty="0"/>
              <a:t>). Each of these networks is essentially a large pool of routers run by a single organization.</a:t>
            </a:r>
          </a:p>
          <a:p>
            <a:r>
              <a:rPr lang="en-US" sz="2000" dirty="0"/>
              <a:t>If we continue to think of BGP as the Postal Service of the Internet, </a:t>
            </a:r>
            <a:r>
              <a:rPr lang="en-US" sz="2000" dirty="0" err="1"/>
              <a:t>ASes</a:t>
            </a:r>
            <a:r>
              <a:rPr lang="en-US" sz="2000" dirty="0"/>
              <a:t> are like individual post office branches. A town may have hundreds of mailboxes, but the mail in those boxes must go through the local postal branch before being routed to another destination. The internal routers within an AS are like mailboxes. They forward their outbound transmissions to the AS, which then uses BGP routing to get these transmissions to their destinations.</a:t>
            </a:r>
            <a:br>
              <a:rPr lang="en-US" sz="2000" dirty="0"/>
            </a:br>
            <a:endParaRPr lang="en-US" sz="2000" dirty="0"/>
          </a:p>
        </p:txBody>
      </p:sp>
    </p:spTree>
    <p:extLst>
      <p:ext uri="{BB962C8B-B14F-4D97-AF65-F5344CB8AC3E}">
        <p14:creationId xmlns:p14="http://schemas.microsoft.com/office/powerpoint/2010/main" val="7991738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Protocol Terminology</a:t>
            </a:r>
          </a:p>
        </p:txBody>
      </p:sp>
      <p:sp>
        <p:nvSpPr>
          <p:cNvPr id="3" name="Content Placeholder 2"/>
          <p:cNvSpPr>
            <a:spLocks noGrp="1"/>
          </p:cNvSpPr>
          <p:nvPr>
            <p:ph sz="quarter" idx="10"/>
          </p:nvPr>
        </p:nvSpPr>
        <p:spPr>
          <a:xfrm>
            <a:off x="635000" y="876300"/>
            <a:ext cx="7840663" cy="5339468"/>
          </a:xfrm>
        </p:spPr>
        <p:txBody>
          <a:bodyPr/>
          <a:lstStyle/>
          <a:p>
            <a:r>
              <a:rPr lang="en-US" dirty="0"/>
              <a:t>Interior Gateway Protocol (IGP)– the protocol used to exchange routing information within an autonomous system.</a:t>
            </a:r>
          </a:p>
          <a:p>
            <a:r>
              <a:rPr lang="en-US" dirty="0"/>
              <a:t>Exterior Routing Protocol (ERP)– the protocol used to transfer exchange information between autonomous systems.</a:t>
            </a:r>
          </a:p>
          <a:p>
            <a:r>
              <a:rPr lang="en-US" dirty="0"/>
              <a:t>OSPF is IGP &amp; BGP is ERP.</a:t>
            </a:r>
          </a:p>
          <a:p>
            <a:pPr marL="0" indent="0">
              <a:buNone/>
            </a:pPr>
            <a:endParaRPr lang="en-US" dirty="0"/>
          </a:p>
        </p:txBody>
      </p:sp>
    </p:spTree>
    <p:extLst>
      <p:ext uri="{BB962C8B-B14F-4D97-AF65-F5344CB8AC3E}">
        <p14:creationId xmlns:p14="http://schemas.microsoft.com/office/powerpoint/2010/main" val="6046106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1C2B0B-4A10-4865-A31C-D52B919D76F5}"/>
              </a:ext>
            </a:extLst>
          </p:cNvPr>
          <p:cNvSpPr>
            <a:spLocks noGrp="1"/>
          </p:cNvSpPr>
          <p:nvPr>
            <p:ph type="ctrTitle"/>
          </p:nvPr>
        </p:nvSpPr>
        <p:spPr/>
        <p:txBody>
          <a:bodyPr/>
          <a:lstStyle/>
          <a:p>
            <a:r>
              <a:rPr lang="en-US" dirty="0"/>
              <a:t>BORDER</a:t>
            </a:r>
            <a:br>
              <a:rPr lang="en-US" dirty="0"/>
            </a:br>
            <a:r>
              <a:rPr lang="en-US" dirty="0"/>
              <a:t>GATEWAY </a:t>
            </a:r>
            <a:br>
              <a:rPr lang="en-US" dirty="0"/>
            </a:br>
            <a:r>
              <a:rPr lang="en-US" dirty="0"/>
              <a:t>PROTOCOL</a:t>
            </a:r>
          </a:p>
        </p:txBody>
      </p:sp>
      <p:sp>
        <p:nvSpPr>
          <p:cNvPr id="5" name="Text Placeholder 4">
            <a:extLst>
              <a:ext uri="{FF2B5EF4-FFF2-40B4-BE49-F238E27FC236}">
                <a16:creationId xmlns:a16="http://schemas.microsoft.com/office/drawing/2014/main" id="{4E5C4957-AD77-4EFB-9041-C89A3879EE2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566591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B37A-724C-40EA-8627-D5C62E79B0C2}"/>
              </a:ext>
            </a:extLst>
          </p:cNvPr>
          <p:cNvSpPr>
            <a:spLocks noGrp="1"/>
          </p:cNvSpPr>
          <p:nvPr>
            <p:ph type="ctrTitle"/>
          </p:nvPr>
        </p:nvSpPr>
        <p:spPr/>
        <p:txBody>
          <a:bodyPr/>
          <a:lstStyle/>
          <a:p>
            <a:endParaRPr lang="en-US"/>
          </a:p>
        </p:txBody>
      </p:sp>
      <p:sp>
        <p:nvSpPr>
          <p:cNvPr id="3" name="Content Placeholder 2">
            <a:extLst>
              <a:ext uri="{FF2B5EF4-FFF2-40B4-BE49-F238E27FC236}">
                <a16:creationId xmlns:a16="http://schemas.microsoft.com/office/drawing/2014/main" id="{5D034216-7E85-4A93-9B3F-2EEAA576C5B7}"/>
              </a:ext>
            </a:extLst>
          </p:cNvPr>
          <p:cNvSpPr>
            <a:spLocks noGrp="1"/>
          </p:cNvSpPr>
          <p:nvPr>
            <p:ph sz="quarter" idx="10"/>
          </p:nvPr>
        </p:nvSpPr>
        <p:spPr/>
        <p:txBody>
          <a:bodyPr/>
          <a:lstStyle/>
          <a:p>
            <a:r>
              <a:rPr lang="en-US" sz="2000" dirty="0">
                <a:solidFill>
                  <a:schemeClr val="tx1"/>
                </a:solidFill>
              </a:rPr>
              <a:t>Border Gateway Protocol (BGP) is the postal service of the Internet. When someone drops a letter into a mailbox, the Postal Service processes that piece of mail and chooses a fast, efficient route to deliver that letter to its recipient. Similarly, when someone submits data via the Internet, BGP is responsible for looking at all of the available paths that data could travel and picking the best route, which usually means hopping between autonomous systems.</a:t>
            </a:r>
          </a:p>
          <a:p>
            <a:r>
              <a:rPr lang="en-US" sz="2000" dirty="0">
                <a:solidFill>
                  <a:schemeClr val="tx1"/>
                </a:solidFill>
              </a:rPr>
              <a:t>BGP is the protocol that makes the Internet work by enabling data routing. When a user in Singapore loads a website with origin servers in Argentina, BGP is the protocol that enables that communication to happen quickly and efficiently.</a:t>
            </a:r>
          </a:p>
        </p:txBody>
      </p:sp>
    </p:spTree>
    <p:extLst>
      <p:ext uri="{BB962C8B-B14F-4D97-AF65-F5344CB8AC3E}">
        <p14:creationId xmlns:p14="http://schemas.microsoft.com/office/powerpoint/2010/main" val="21972500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64288-A14B-4ACB-9012-E50C3D3D8108}"/>
              </a:ext>
            </a:extLst>
          </p:cNvPr>
          <p:cNvSpPr>
            <a:spLocks noGrp="1"/>
          </p:cNvSpPr>
          <p:nvPr>
            <p:ph type="ctrTitle"/>
          </p:nvPr>
        </p:nvSpPr>
        <p:spPr/>
        <p:txBody>
          <a:bodyPr/>
          <a:lstStyle/>
          <a:p>
            <a:endParaRPr lang="en-US"/>
          </a:p>
        </p:txBody>
      </p:sp>
      <p:pic>
        <p:nvPicPr>
          <p:cNvPr id="5" name="Content Placeholder 4">
            <a:extLst>
              <a:ext uri="{FF2B5EF4-FFF2-40B4-BE49-F238E27FC236}">
                <a16:creationId xmlns:a16="http://schemas.microsoft.com/office/drawing/2014/main" id="{8590DFBC-0C44-40F5-A3EC-D41A181AF998}"/>
              </a:ext>
            </a:extLst>
          </p:cNvPr>
          <p:cNvPicPr>
            <a:picLocks noGrp="1" noChangeAspect="1"/>
          </p:cNvPicPr>
          <p:nvPr>
            <p:ph sz="quarter" idx="10"/>
          </p:nvPr>
        </p:nvPicPr>
        <p:blipFill rotWithShape="1">
          <a:blip r:embed="rId2"/>
          <a:srcRect l="22537" t="30621" r="9955" b="7546"/>
          <a:stretch/>
        </p:blipFill>
        <p:spPr>
          <a:xfrm>
            <a:off x="987972" y="1429407"/>
            <a:ext cx="7672551" cy="4088524"/>
          </a:xfrm>
        </p:spPr>
      </p:pic>
    </p:spTree>
    <p:extLst>
      <p:ext uri="{BB962C8B-B14F-4D97-AF65-F5344CB8AC3E}">
        <p14:creationId xmlns:p14="http://schemas.microsoft.com/office/powerpoint/2010/main" val="9689244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D9D02-C37D-4BF0-AB48-CC5707AD7DCC}"/>
              </a:ext>
            </a:extLst>
          </p:cNvPr>
          <p:cNvSpPr>
            <a:spLocks noGrp="1"/>
          </p:cNvSpPr>
          <p:nvPr>
            <p:ph type="ctrTitle"/>
          </p:nvPr>
        </p:nvSpPr>
        <p:spPr/>
        <p:txBody>
          <a:bodyPr/>
          <a:lstStyle/>
          <a:p>
            <a:r>
              <a:rPr lang="en-US" dirty="0"/>
              <a:t>FEATURES</a:t>
            </a:r>
          </a:p>
        </p:txBody>
      </p:sp>
      <p:sp>
        <p:nvSpPr>
          <p:cNvPr id="3" name="Content Placeholder 2">
            <a:extLst>
              <a:ext uri="{FF2B5EF4-FFF2-40B4-BE49-F238E27FC236}">
                <a16:creationId xmlns:a16="http://schemas.microsoft.com/office/drawing/2014/main" id="{F0805133-C090-4EBF-B969-CE543BABD10D}"/>
              </a:ext>
            </a:extLst>
          </p:cNvPr>
          <p:cNvSpPr>
            <a:spLocks noGrp="1"/>
          </p:cNvSpPr>
          <p:nvPr>
            <p:ph sz="quarter" idx="10"/>
          </p:nvPr>
        </p:nvSpPr>
        <p:spPr/>
        <p:txBody>
          <a:bodyPr/>
          <a:lstStyle/>
          <a:p>
            <a:r>
              <a:rPr lang="en-US" sz="1800" b="1" dirty="0"/>
              <a:t>Path Vector Protocol:</a:t>
            </a:r>
            <a:r>
              <a:rPr lang="en-US" sz="1800" dirty="0"/>
              <a:t> Think of BGP as a GPS for the internet. It knows all the roads (routes) and helps data take the best path to reach its destination. This means your favorite websites and videos load quickly because BGP finds the fastest way to get them to you.</a:t>
            </a:r>
          </a:p>
          <a:p>
            <a:r>
              <a:rPr lang="en-US" sz="1800" b="1" dirty="0"/>
              <a:t>Policy-Based Routing:</a:t>
            </a:r>
            <a:r>
              <a:rPr lang="en-US" sz="1800" dirty="0"/>
              <a:t> BGP is like a traffic cop for the internet. It follows special rules set by experts to decide how data should travel. Just like real traffic cops make sure cars follow the right lanes, BGP makes sure data follows the right routes.</a:t>
            </a:r>
          </a:p>
          <a:p>
            <a:r>
              <a:rPr lang="en-US" sz="1800" b="1" dirty="0"/>
              <a:t>Scalability:</a:t>
            </a:r>
            <a:r>
              <a:rPr lang="en-US" sz="1800" dirty="0"/>
              <a:t> The internet is like a huge playground with lots of kids (users), and BGP keeps things fun and organized. It can handle a ton of users and data without slowing down. So, even when millions of people are online, everything still works smoothly.</a:t>
            </a:r>
          </a:p>
          <a:p>
            <a:r>
              <a:rPr lang="en-US" sz="1800" b="1" dirty="0"/>
              <a:t>Inter-AS Routing:</a:t>
            </a:r>
            <a:r>
              <a:rPr lang="en-US" sz="1800" dirty="0"/>
              <a:t> Imagine the internet is a big city with different neighborhoods (</a:t>
            </a:r>
            <a:r>
              <a:rPr lang="en-US" sz="1800" dirty="0" err="1"/>
              <a:t>ASes</a:t>
            </a:r>
            <a:r>
              <a:rPr lang="en-US" sz="1800" dirty="0"/>
              <a:t>). Each neighborhood has its own rules. BGP helps messages move between these neighborhoods and follow the right rules. It's like a tour guide making sure you visit your friends in different parts of the city safely.</a:t>
            </a:r>
          </a:p>
          <a:p>
            <a:endParaRPr lang="en-US" sz="1800" dirty="0"/>
          </a:p>
        </p:txBody>
      </p:sp>
    </p:spTree>
    <p:extLst>
      <p:ext uri="{BB962C8B-B14F-4D97-AF65-F5344CB8AC3E}">
        <p14:creationId xmlns:p14="http://schemas.microsoft.com/office/powerpoint/2010/main" val="30811633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E6825-CA11-4EB8-9390-91C8C5068521}"/>
              </a:ext>
            </a:extLst>
          </p:cNvPr>
          <p:cNvSpPr>
            <a:spLocks noGrp="1"/>
          </p:cNvSpPr>
          <p:nvPr>
            <p:ph type="ctrTitle"/>
          </p:nvPr>
        </p:nvSpPr>
        <p:spPr/>
        <p:txBody>
          <a:bodyPr/>
          <a:lstStyle/>
          <a:p>
            <a:r>
              <a:rPr lang="en-US" dirty="0"/>
              <a:t>HOW BGP WORKS ?</a:t>
            </a:r>
          </a:p>
        </p:txBody>
      </p:sp>
      <p:sp>
        <p:nvSpPr>
          <p:cNvPr id="3" name="Content Placeholder 2">
            <a:extLst>
              <a:ext uri="{FF2B5EF4-FFF2-40B4-BE49-F238E27FC236}">
                <a16:creationId xmlns:a16="http://schemas.microsoft.com/office/drawing/2014/main" id="{4004899B-FB9A-470D-B5B3-8FF5595F500B}"/>
              </a:ext>
            </a:extLst>
          </p:cNvPr>
          <p:cNvSpPr>
            <a:spLocks noGrp="1"/>
          </p:cNvSpPr>
          <p:nvPr>
            <p:ph sz="quarter" idx="10"/>
          </p:nvPr>
        </p:nvSpPr>
        <p:spPr/>
        <p:txBody>
          <a:bodyPr/>
          <a:lstStyle/>
          <a:p>
            <a:r>
              <a:rPr lang="en-US" sz="1800" b="1" dirty="0"/>
              <a:t>Autonomous Systems (</a:t>
            </a:r>
            <a:r>
              <a:rPr lang="en-US" sz="1800" b="1" dirty="0" err="1"/>
              <a:t>ASes</a:t>
            </a:r>
            <a:r>
              <a:rPr lang="en-US" sz="1800" b="1" dirty="0"/>
              <a:t>)</a:t>
            </a:r>
            <a:endParaRPr lang="en-US" sz="1800" dirty="0"/>
          </a:p>
          <a:p>
            <a:pPr lvl="1"/>
            <a:r>
              <a:rPr lang="en-US" sz="1800" i="1" dirty="0"/>
              <a:t>Imagine the Internet as a Giant Puzzle:</a:t>
            </a:r>
            <a:r>
              <a:rPr lang="en-US" sz="1800" dirty="0"/>
              <a:t> The Internet is like a giant puzzle made up of many pieces. Each piece is called an Autonomous System (AS), and these </a:t>
            </a:r>
            <a:r>
              <a:rPr lang="en-US" sz="1800" dirty="0" err="1"/>
              <a:t>ASes</a:t>
            </a:r>
            <a:r>
              <a:rPr lang="en-US" sz="1800" dirty="0"/>
              <a:t> are like different neighborhoods in a city.</a:t>
            </a:r>
          </a:p>
          <a:p>
            <a:pPr lvl="1"/>
            <a:r>
              <a:rPr lang="en-US" sz="1800" i="1" dirty="0" err="1"/>
              <a:t>ASes</a:t>
            </a:r>
            <a:r>
              <a:rPr lang="en-US" sz="1800" i="1" dirty="0"/>
              <a:t> Have Their Own Rules:</a:t>
            </a:r>
            <a:r>
              <a:rPr lang="en-US" sz="1800" dirty="0"/>
              <a:t> Just like neighborhoods have their own rules, </a:t>
            </a:r>
            <a:r>
              <a:rPr lang="en-US" sz="1800" dirty="0" err="1"/>
              <a:t>ASes</a:t>
            </a:r>
            <a:r>
              <a:rPr lang="en-US" sz="1800" dirty="0"/>
              <a:t> have their own way of doing things. They are like little kingdoms on the Internet.</a:t>
            </a:r>
          </a:p>
          <a:p>
            <a:r>
              <a:rPr lang="en-US" sz="1800" b="1" dirty="0"/>
              <a:t>BGP Peering</a:t>
            </a:r>
            <a:endParaRPr lang="en-US" sz="1800" dirty="0"/>
          </a:p>
          <a:p>
            <a:pPr lvl="1"/>
            <a:r>
              <a:rPr lang="en-US" sz="1800" i="1" dirty="0" err="1"/>
              <a:t>ASes</a:t>
            </a:r>
            <a:r>
              <a:rPr lang="en-US" sz="1800" i="1" dirty="0"/>
              <a:t> Talking to Each Other:</a:t>
            </a:r>
            <a:r>
              <a:rPr lang="en-US" sz="1800" dirty="0"/>
              <a:t> BGP is like the messenger that helps these </a:t>
            </a:r>
            <a:r>
              <a:rPr lang="en-US" sz="1800" dirty="0" err="1"/>
              <a:t>ASes</a:t>
            </a:r>
            <a:r>
              <a:rPr lang="en-US" sz="1800" dirty="0"/>
              <a:t> talk to each other. It's like the postman delivering letters between neighbors.</a:t>
            </a:r>
          </a:p>
          <a:p>
            <a:pPr lvl="1"/>
            <a:r>
              <a:rPr lang="en-US" sz="1800" i="1" dirty="0"/>
              <a:t>Making Friends:</a:t>
            </a:r>
            <a:r>
              <a:rPr lang="en-US" sz="1800" dirty="0"/>
              <a:t> </a:t>
            </a:r>
            <a:r>
              <a:rPr lang="en-US" sz="1800" dirty="0" err="1"/>
              <a:t>ASes</a:t>
            </a:r>
            <a:r>
              <a:rPr lang="en-US" sz="1800" dirty="0"/>
              <a:t> become friends with each other through a process called BGP peering. They share information about the routes they know and agree to help each other.</a:t>
            </a:r>
          </a:p>
          <a:p>
            <a:endParaRPr lang="en-US" sz="1800" dirty="0"/>
          </a:p>
        </p:txBody>
      </p:sp>
    </p:spTree>
    <p:extLst>
      <p:ext uri="{BB962C8B-B14F-4D97-AF65-F5344CB8AC3E}">
        <p14:creationId xmlns:p14="http://schemas.microsoft.com/office/powerpoint/2010/main" val="39200239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4C58F-4A38-4C0C-882E-789AC11F11CC}"/>
              </a:ext>
            </a:extLst>
          </p:cNvPr>
          <p:cNvSpPr>
            <a:spLocks noGrp="1"/>
          </p:cNvSpPr>
          <p:nvPr>
            <p:ph type="ctrTitle"/>
          </p:nvPr>
        </p:nvSpPr>
        <p:spPr/>
        <p:txBody>
          <a:bodyPr/>
          <a:lstStyle/>
          <a:p>
            <a:endParaRPr lang="en-US"/>
          </a:p>
        </p:txBody>
      </p:sp>
      <p:sp>
        <p:nvSpPr>
          <p:cNvPr id="3" name="Content Placeholder 2">
            <a:extLst>
              <a:ext uri="{FF2B5EF4-FFF2-40B4-BE49-F238E27FC236}">
                <a16:creationId xmlns:a16="http://schemas.microsoft.com/office/drawing/2014/main" id="{F78F5EF1-5DF4-4562-9CC1-C43CA89E9AFA}"/>
              </a:ext>
            </a:extLst>
          </p:cNvPr>
          <p:cNvSpPr>
            <a:spLocks noGrp="1"/>
          </p:cNvSpPr>
          <p:nvPr>
            <p:ph sz="quarter" idx="10"/>
          </p:nvPr>
        </p:nvSpPr>
        <p:spPr/>
        <p:txBody>
          <a:bodyPr/>
          <a:lstStyle/>
          <a:p>
            <a:r>
              <a:rPr lang="en-US" sz="1600" b="1" dirty="0"/>
              <a:t>BGP Updates</a:t>
            </a:r>
            <a:endParaRPr lang="en-US" sz="1600" dirty="0"/>
          </a:p>
          <a:p>
            <a:pPr lvl="1"/>
            <a:r>
              <a:rPr lang="en-US" sz="1600" i="1" dirty="0"/>
              <a:t>Constant Updates:</a:t>
            </a:r>
            <a:r>
              <a:rPr lang="en-US" sz="1600" dirty="0"/>
              <a:t> BGP is always checking to see if there are new roads (routes) or if some roads are closed. It sends updates to its AS friends whenever there's a change.</a:t>
            </a:r>
          </a:p>
          <a:p>
            <a:pPr lvl="1"/>
            <a:r>
              <a:rPr lang="en-US" sz="1600" i="1" dirty="0"/>
              <a:t>Like Traffic Reports:</a:t>
            </a:r>
            <a:r>
              <a:rPr lang="en-US" sz="1600" dirty="0"/>
              <a:t> These updates are like traffic reports telling </a:t>
            </a:r>
            <a:r>
              <a:rPr lang="en-US" sz="1600" dirty="0" err="1"/>
              <a:t>ASes</a:t>
            </a:r>
            <a:r>
              <a:rPr lang="en-US" sz="1600" dirty="0"/>
              <a:t> the best way to send data. BGP makes sure data follows the latest information.</a:t>
            </a:r>
          </a:p>
          <a:p>
            <a:r>
              <a:rPr lang="en-US" sz="1600" b="1" dirty="0"/>
              <a:t>Best Path Selection</a:t>
            </a:r>
            <a:endParaRPr lang="en-US" sz="1600" dirty="0"/>
          </a:p>
          <a:p>
            <a:pPr lvl="1"/>
            <a:r>
              <a:rPr lang="en-US" sz="1600" i="1" dirty="0"/>
              <a:t>Choosing the Right Path:</a:t>
            </a:r>
            <a:r>
              <a:rPr lang="en-US" sz="1600" dirty="0"/>
              <a:t> BGP is super smart. It looks at all the routes available and picks the best one for sending data. It's like choosing the fastest road to your friend's house on a map.</a:t>
            </a:r>
          </a:p>
          <a:p>
            <a:pPr lvl="1"/>
            <a:r>
              <a:rPr lang="en-US" sz="1600" i="1" dirty="0"/>
              <a:t>Factors to Consider:</a:t>
            </a:r>
            <a:r>
              <a:rPr lang="en-US" sz="1600" dirty="0"/>
              <a:t> BGP considers many things, like the distance, speed, and reliability of the routes. It wants data to get to its destination as quickly and safely as possible.</a:t>
            </a:r>
          </a:p>
          <a:p>
            <a:r>
              <a:rPr lang="en-US" sz="1600" b="1" dirty="0"/>
              <a:t>AS Path Attribute</a:t>
            </a:r>
            <a:endParaRPr lang="en-US" sz="1600" dirty="0"/>
          </a:p>
          <a:p>
            <a:pPr lvl="1"/>
            <a:r>
              <a:rPr lang="en-US" sz="1600" i="1" dirty="0"/>
              <a:t>A Unique Trail:</a:t>
            </a:r>
            <a:r>
              <a:rPr lang="en-US" sz="1600" dirty="0"/>
              <a:t> BGP uses something called the AS Path attribute. It's like a unique trail of </a:t>
            </a:r>
            <a:r>
              <a:rPr lang="en-US" sz="1600" dirty="0" err="1"/>
              <a:t>ASes</a:t>
            </a:r>
            <a:r>
              <a:rPr lang="en-US" sz="1600" dirty="0"/>
              <a:t> that data has passed through. This helps BGP avoid loops (where data goes in circles) and ensures data follows the right path.</a:t>
            </a:r>
          </a:p>
          <a:p>
            <a:pPr lvl="1"/>
            <a:r>
              <a:rPr lang="en-US" sz="1600" i="1" dirty="0"/>
              <a:t>Like Bread Crumbs:</a:t>
            </a:r>
            <a:r>
              <a:rPr lang="en-US" sz="1600" dirty="0"/>
              <a:t> AS Path is a bit like leaving breadcrumbs on a trail. BGP can follow these breadcrumbs to make sure data doesn't get lost.</a:t>
            </a:r>
          </a:p>
          <a:p>
            <a:endParaRPr lang="en-US" sz="1600" dirty="0"/>
          </a:p>
        </p:txBody>
      </p:sp>
    </p:spTree>
    <p:extLst>
      <p:ext uri="{BB962C8B-B14F-4D97-AF65-F5344CB8AC3E}">
        <p14:creationId xmlns:p14="http://schemas.microsoft.com/office/powerpoint/2010/main" val="356465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47F9D-BAAE-4125-A372-099671B75755}"/>
              </a:ext>
            </a:extLst>
          </p:cNvPr>
          <p:cNvSpPr>
            <a:spLocks noGrp="1"/>
          </p:cNvSpPr>
          <p:nvPr>
            <p:ph type="ctrTitle"/>
          </p:nvPr>
        </p:nvSpPr>
        <p:spPr>
          <a:xfrm>
            <a:off x="2867004" y="2533914"/>
            <a:ext cx="5133996" cy="2387600"/>
          </a:xfrm>
        </p:spPr>
        <p:txBody>
          <a:bodyPr>
            <a:normAutofit fontScale="90000"/>
          </a:bodyPr>
          <a:lstStyle/>
          <a:p>
            <a:r>
              <a:rPr lang="en-US" b="0" dirty="0">
                <a:solidFill>
                  <a:schemeClr val="tx1"/>
                </a:solidFill>
              </a:rPr>
              <a:t>Routing as the process of determining the path for data to travel between devices on a network</a:t>
            </a:r>
            <a:endParaRPr lang="en-US" dirty="0">
              <a:solidFill>
                <a:schemeClr val="tx1"/>
              </a:solidFill>
            </a:endParaRPr>
          </a:p>
        </p:txBody>
      </p:sp>
    </p:spTree>
    <p:extLst>
      <p:ext uri="{BB962C8B-B14F-4D97-AF65-F5344CB8AC3E}">
        <p14:creationId xmlns:p14="http://schemas.microsoft.com/office/powerpoint/2010/main" val="11554949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8FD23-4F79-4B16-A7BF-553D1F5E085C}"/>
              </a:ext>
            </a:extLst>
          </p:cNvPr>
          <p:cNvSpPr>
            <a:spLocks noGrp="1"/>
          </p:cNvSpPr>
          <p:nvPr>
            <p:ph type="ctrTitle"/>
          </p:nvPr>
        </p:nvSpPr>
        <p:spPr/>
        <p:txBody>
          <a:bodyPr/>
          <a:lstStyle/>
          <a:p>
            <a:endParaRPr lang="en-US"/>
          </a:p>
        </p:txBody>
      </p:sp>
      <p:sp>
        <p:nvSpPr>
          <p:cNvPr id="3" name="Content Placeholder 2">
            <a:extLst>
              <a:ext uri="{FF2B5EF4-FFF2-40B4-BE49-F238E27FC236}">
                <a16:creationId xmlns:a16="http://schemas.microsoft.com/office/drawing/2014/main" id="{232BBD39-D2EB-4B37-9812-209BF5062FD4}"/>
              </a:ext>
            </a:extLst>
          </p:cNvPr>
          <p:cNvSpPr>
            <a:spLocks noGrp="1"/>
          </p:cNvSpPr>
          <p:nvPr>
            <p:ph sz="quarter" idx="10"/>
          </p:nvPr>
        </p:nvSpPr>
        <p:spPr/>
        <p:txBody>
          <a:bodyPr/>
          <a:lstStyle/>
          <a:p>
            <a:r>
              <a:rPr lang="en-US" sz="1800" dirty="0"/>
              <a:t>Here's how it works:</a:t>
            </a:r>
          </a:p>
          <a:p>
            <a:r>
              <a:rPr lang="en-US" sz="1800" b="1" dirty="0"/>
              <a:t>Internet Houses</a:t>
            </a:r>
            <a:r>
              <a:rPr lang="en-US" sz="1800" dirty="0"/>
              <a:t>: Think of different houses in the city as different parts of the internet owned by different people or companies. Each house has its own rules and secrets.</a:t>
            </a:r>
          </a:p>
          <a:p>
            <a:r>
              <a:rPr lang="en-US" sz="1800" b="1" dirty="0"/>
              <a:t>BGP's Job</a:t>
            </a:r>
            <a:r>
              <a:rPr lang="en-US" sz="1800" dirty="0"/>
              <a:t>: BGP helps messages and data travel from one internet house to another, sort of like delivering letters. But it's not just any delivery person; it's a super-smart one.</a:t>
            </a:r>
          </a:p>
          <a:p>
            <a:r>
              <a:rPr lang="en-US" sz="1800" b="1" dirty="0"/>
              <a:t>Choosing the Best Way</a:t>
            </a:r>
            <a:r>
              <a:rPr lang="en-US" sz="1800" dirty="0"/>
              <a:t>: BGP figures out the best way to send data from one house to another. It's like finding the fastest route on a map, but this map has all the internet houses on it.</a:t>
            </a:r>
          </a:p>
          <a:p>
            <a:r>
              <a:rPr lang="en-US" sz="1800" b="1" dirty="0"/>
              <a:t>Changes and Updates</a:t>
            </a:r>
            <a:r>
              <a:rPr lang="en-US" sz="1800" dirty="0"/>
              <a:t>: Sometimes, roads in the city can change or get blocked. BGP keeps an eye on this and tells data which way to go. It's like telling your friend the best way to your house if there's a detour.</a:t>
            </a:r>
          </a:p>
          <a:p>
            <a:endParaRPr lang="en-US" sz="1800" dirty="0"/>
          </a:p>
        </p:txBody>
      </p:sp>
    </p:spTree>
    <p:extLst>
      <p:ext uri="{BB962C8B-B14F-4D97-AF65-F5344CB8AC3E}">
        <p14:creationId xmlns:p14="http://schemas.microsoft.com/office/powerpoint/2010/main" val="25876897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E015D-5C2B-4580-A7D7-F0DB9B36F86A}"/>
              </a:ext>
            </a:extLst>
          </p:cNvPr>
          <p:cNvSpPr>
            <a:spLocks noGrp="1"/>
          </p:cNvSpPr>
          <p:nvPr>
            <p:ph type="ctrTitle"/>
          </p:nvPr>
        </p:nvSpPr>
        <p:spPr/>
        <p:txBody>
          <a:bodyPr/>
          <a:lstStyle/>
          <a:p>
            <a:r>
              <a:rPr lang="en-US" dirty="0"/>
              <a:t>EXTERNAL &amp; INTERNAL BGP</a:t>
            </a:r>
          </a:p>
        </p:txBody>
      </p:sp>
      <p:sp>
        <p:nvSpPr>
          <p:cNvPr id="3" name="Content Placeholder 2">
            <a:extLst>
              <a:ext uri="{FF2B5EF4-FFF2-40B4-BE49-F238E27FC236}">
                <a16:creationId xmlns:a16="http://schemas.microsoft.com/office/drawing/2014/main" id="{619CD87E-7F26-4C87-84C7-7531D7553DEB}"/>
              </a:ext>
            </a:extLst>
          </p:cNvPr>
          <p:cNvSpPr>
            <a:spLocks noGrp="1"/>
          </p:cNvSpPr>
          <p:nvPr>
            <p:ph sz="quarter" idx="10"/>
          </p:nvPr>
        </p:nvSpPr>
        <p:spPr/>
        <p:txBody>
          <a:bodyPr/>
          <a:lstStyle/>
          <a:p>
            <a:r>
              <a:rPr lang="en-US" sz="2400" dirty="0"/>
              <a:t>Autonomous systems can also use an internal version of BGP to route through their internal networks, which is known as internal BGP (</a:t>
            </a:r>
            <a:r>
              <a:rPr lang="en-US" sz="2400" dirty="0" err="1"/>
              <a:t>iBGP</a:t>
            </a:r>
            <a:r>
              <a:rPr lang="en-US" sz="2400" dirty="0"/>
              <a:t>).</a:t>
            </a:r>
          </a:p>
          <a:p>
            <a:r>
              <a:rPr lang="en-US" sz="2400" dirty="0"/>
              <a:t>External BGP is like international shipping. There are certain standards and guidelines that need to be followed when shipping a piece of mail internationally. Once that piece of mail reaches its destination country, it has to go through the destination country’s local mail service to reach its final destination. Each country has its own internal mail service that does not necessarily follow the same guidelines as those of other countries. </a:t>
            </a:r>
          </a:p>
        </p:txBody>
      </p:sp>
    </p:spTree>
    <p:extLst>
      <p:ext uri="{BB962C8B-B14F-4D97-AF65-F5344CB8AC3E}">
        <p14:creationId xmlns:p14="http://schemas.microsoft.com/office/powerpoint/2010/main" val="16784671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89D9C-BE4F-44D5-A942-531EAFFC846E}"/>
              </a:ext>
            </a:extLst>
          </p:cNvPr>
          <p:cNvSpPr>
            <a:spLocks noGrp="1"/>
          </p:cNvSpPr>
          <p:nvPr>
            <p:ph type="ctrTitle"/>
          </p:nvPr>
        </p:nvSpPr>
        <p:spPr/>
        <p:txBody>
          <a:bodyPr/>
          <a:lstStyle/>
          <a:p>
            <a:r>
              <a:rPr lang="en-US" dirty="0"/>
              <a:t>DIFFERENCE BTW OSPF &amp; BGP</a:t>
            </a:r>
          </a:p>
        </p:txBody>
      </p:sp>
      <p:graphicFrame>
        <p:nvGraphicFramePr>
          <p:cNvPr id="4" name="Content Placeholder 3">
            <a:extLst>
              <a:ext uri="{FF2B5EF4-FFF2-40B4-BE49-F238E27FC236}">
                <a16:creationId xmlns:a16="http://schemas.microsoft.com/office/drawing/2014/main" id="{E28F341A-8736-4B87-87B7-412BD9D8EF1E}"/>
              </a:ext>
            </a:extLst>
          </p:cNvPr>
          <p:cNvGraphicFramePr>
            <a:graphicFrameLocks noGrp="1"/>
          </p:cNvGraphicFramePr>
          <p:nvPr>
            <p:ph sz="quarter" idx="10"/>
            <p:extLst>
              <p:ext uri="{D42A27DB-BD31-4B8C-83A1-F6EECF244321}">
                <p14:modId xmlns:p14="http://schemas.microsoft.com/office/powerpoint/2010/main" val="4009217820"/>
              </p:ext>
            </p:extLst>
          </p:nvPr>
        </p:nvGraphicFramePr>
        <p:xfrm>
          <a:off x="612559" y="1247775"/>
          <a:ext cx="7863105" cy="2748280"/>
        </p:xfrm>
        <a:graphic>
          <a:graphicData uri="http://schemas.openxmlformats.org/drawingml/2006/table">
            <a:tbl>
              <a:tblPr firstRow="1" bandRow="1">
                <a:tableStyleId>{5C22544A-7EE6-4342-B048-85BDC9FD1C3A}</a:tableStyleId>
              </a:tblPr>
              <a:tblGrid>
                <a:gridCol w="3942773">
                  <a:extLst>
                    <a:ext uri="{9D8B030D-6E8A-4147-A177-3AD203B41FA5}">
                      <a16:colId xmlns:a16="http://schemas.microsoft.com/office/drawing/2014/main" val="2343295971"/>
                    </a:ext>
                  </a:extLst>
                </a:gridCol>
                <a:gridCol w="3920332">
                  <a:extLst>
                    <a:ext uri="{9D8B030D-6E8A-4147-A177-3AD203B41FA5}">
                      <a16:colId xmlns:a16="http://schemas.microsoft.com/office/drawing/2014/main" val="1754183646"/>
                    </a:ext>
                  </a:extLst>
                </a:gridCol>
              </a:tblGrid>
              <a:tr h="370840">
                <a:tc>
                  <a:txBody>
                    <a:bodyPr/>
                    <a:lstStyle/>
                    <a:p>
                      <a:pPr algn="ctr"/>
                      <a:r>
                        <a:rPr lang="en-US" dirty="0"/>
                        <a:t>OSPF</a:t>
                      </a:r>
                    </a:p>
                  </a:txBody>
                  <a:tcPr/>
                </a:tc>
                <a:tc>
                  <a:txBody>
                    <a:bodyPr/>
                    <a:lstStyle/>
                    <a:p>
                      <a:pPr algn="ctr"/>
                      <a:r>
                        <a:rPr lang="en-US" dirty="0"/>
                        <a:t>BGP</a:t>
                      </a:r>
                    </a:p>
                  </a:txBody>
                  <a:tcPr/>
                </a:tc>
                <a:extLst>
                  <a:ext uri="{0D108BD9-81ED-4DB2-BD59-A6C34878D82A}">
                    <a16:rowId xmlns:a16="http://schemas.microsoft.com/office/drawing/2014/main" val="1615359028"/>
                  </a:ext>
                </a:extLst>
              </a:tr>
              <a:tr h="370840">
                <a:tc>
                  <a:txBody>
                    <a:bodyPr/>
                    <a:lstStyle/>
                    <a:p>
                      <a:r>
                        <a:rPr lang="en-US" sz="1800" b="0" i="0" kern="1200" dirty="0">
                          <a:solidFill>
                            <a:schemeClr val="dk1"/>
                          </a:solidFill>
                          <a:effectLst/>
                          <a:latin typeface="+mn-lt"/>
                          <a:ea typeface="+mn-ea"/>
                          <a:cs typeface="+mn-cs"/>
                        </a:rPr>
                        <a:t>OSPF is an interior gateway protocol (IGP) designed for use within an autonomous system (AS) or a single organization's internal network. It is used to determine the best path for routing within the AS.</a:t>
                      </a:r>
                      <a:endParaRPr lang="en-US" dirty="0"/>
                    </a:p>
                  </a:txBody>
                  <a:tcPr/>
                </a:tc>
                <a:tc>
                  <a:txBody>
                    <a:bodyPr/>
                    <a:lstStyle/>
                    <a:p>
                      <a:r>
                        <a:rPr lang="en-US" sz="1800" b="0" i="0" kern="1200" dirty="0">
                          <a:solidFill>
                            <a:schemeClr val="dk1"/>
                          </a:solidFill>
                          <a:effectLst/>
                          <a:latin typeface="+mn-lt"/>
                          <a:ea typeface="+mn-ea"/>
                          <a:cs typeface="+mn-cs"/>
                        </a:rPr>
                        <a:t>BGP is an exterior gateway protocol (EGP) used for routing between autonomous systems on the global internet. It is responsible for determining the best path to reach networks outside the local AS.</a:t>
                      </a:r>
                      <a:endParaRPr lang="en-US" dirty="0"/>
                    </a:p>
                  </a:txBody>
                  <a:tcPr/>
                </a:tc>
                <a:extLst>
                  <a:ext uri="{0D108BD9-81ED-4DB2-BD59-A6C34878D82A}">
                    <a16:rowId xmlns:a16="http://schemas.microsoft.com/office/drawing/2014/main" val="2241188551"/>
                  </a:ext>
                </a:extLst>
              </a:tr>
              <a:tr h="370840">
                <a:tc>
                  <a:txBody>
                    <a:bodyPr/>
                    <a:lstStyle/>
                    <a:p>
                      <a:r>
                        <a:rPr lang="en-US" sz="1800" b="0" i="0" kern="1200" dirty="0">
                          <a:solidFill>
                            <a:schemeClr val="dk1"/>
                          </a:solidFill>
                          <a:effectLst/>
                          <a:latin typeface="+mn-lt"/>
                          <a:ea typeface="+mn-ea"/>
                          <a:cs typeface="+mn-cs"/>
                        </a:rPr>
                        <a:t>OSPF uses a link-state routing.</a:t>
                      </a:r>
                      <a:endParaRPr lang="en-US" dirty="0"/>
                    </a:p>
                  </a:txBody>
                  <a:tcPr/>
                </a:tc>
                <a:tc>
                  <a:txBody>
                    <a:bodyPr/>
                    <a:lstStyle/>
                    <a:p>
                      <a:r>
                        <a:rPr lang="en-US" sz="1800" b="0" i="0" kern="1200" dirty="0">
                          <a:solidFill>
                            <a:schemeClr val="dk1"/>
                          </a:solidFill>
                          <a:effectLst/>
                          <a:latin typeface="+mn-lt"/>
                          <a:ea typeface="+mn-ea"/>
                          <a:cs typeface="+mn-cs"/>
                        </a:rPr>
                        <a:t>BGP uses a path vector routing algorithm.</a:t>
                      </a:r>
                      <a:endParaRPr lang="en-US" dirty="0"/>
                    </a:p>
                  </a:txBody>
                  <a:tcPr/>
                </a:tc>
                <a:extLst>
                  <a:ext uri="{0D108BD9-81ED-4DB2-BD59-A6C34878D82A}">
                    <a16:rowId xmlns:a16="http://schemas.microsoft.com/office/drawing/2014/main" val="2916016488"/>
                  </a:ext>
                </a:extLst>
              </a:tr>
            </a:tbl>
          </a:graphicData>
        </a:graphic>
      </p:graphicFrame>
    </p:spTree>
    <p:extLst>
      <p:ext uri="{BB962C8B-B14F-4D97-AF65-F5344CB8AC3E}">
        <p14:creationId xmlns:p14="http://schemas.microsoft.com/office/powerpoint/2010/main" val="9262943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a:spLocks noGrp="1"/>
          </p:cNvSpPr>
          <p:nvPr>
            <p:ph sz="quarter" idx="10"/>
          </p:nvPr>
        </p:nvSpPr>
        <p:spPr>
          <a:prstGeom prst="rect">
            <a:avLst/>
          </a:prstGeom>
          <a:noFill/>
        </p:spPr>
        <p:txBody>
          <a:bodyPr/>
          <a:lstStyle>
            <a:lvl1pPr marL="0" marR="0" indent="0">
              <a:lnSpc>
                <a:spcPct val="115000"/>
              </a:lnSpc>
              <a:spcBef>
                <a:spcPts val="0"/>
              </a:spcBef>
              <a:spcAft>
                <a:spcPts val="0"/>
              </a:spcAft>
              <a:buFontTx/>
              <a:buNone/>
              <a:defRPr sz="1100">
                <a:solidFill>
                  <a:schemeClr val="tx1"/>
                </a:solidFill>
                <a:latin typeface="Arial" panose="020B0604020202020204" pitchFamily="34" charset="0"/>
                <a:cs typeface="Arial" panose="020B0604020202020204" pitchFamily="34" charset="0"/>
              </a:defRPr>
            </a:lvl1pPr>
          </a:lstStyle>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2017, Southern Alberta Institute of Technology. All rights reserved.</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For more information, contact:</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Director, Centre for Instructional Technology and Development</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Southern Alberta Institute of Technology</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1301 16 Ave. N.W., Calgary, AB T2M 0L4</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graphicFrame>
        <p:nvGraphicFramePr>
          <p:cNvPr id="2" name="Table 1">
            <a:extLst>
              <a:ext uri="{FF2B5EF4-FFF2-40B4-BE49-F238E27FC236}">
                <a16:creationId xmlns:a16="http://schemas.microsoft.com/office/drawing/2014/main" id="{5772E24F-34CF-4969-9577-8E17F15D4764}"/>
              </a:ext>
            </a:extLst>
          </p:cNvPr>
          <p:cNvGraphicFramePr>
            <a:graphicFrameLocks noGrp="1"/>
          </p:cNvGraphicFramePr>
          <p:nvPr>
            <p:extLst>
              <p:ext uri="{D42A27DB-BD31-4B8C-83A1-F6EECF244321}">
                <p14:modId xmlns:p14="http://schemas.microsoft.com/office/powerpoint/2010/main" val="2894179800"/>
              </p:ext>
            </p:extLst>
          </p:nvPr>
        </p:nvGraphicFramePr>
        <p:xfrm>
          <a:off x="1524000" y="1397000"/>
          <a:ext cx="6096000" cy="1017726"/>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3839642573"/>
                    </a:ext>
                  </a:extLst>
                </a:gridCol>
              </a:tblGrid>
              <a:tr h="1017726">
                <a:tc>
                  <a:txBody>
                    <a:bodyPr/>
                    <a:lstStyle/>
                    <a:p>
                      <a:r>
                        <a:rPr lang="en-US" sz="2400" dirty="0">
                          <a:solidFill>
                            <a:schemeClr val="tx1"/>
                          </a:solidFill>
                        </a:rPr>
                        <a:t>Thank you everyone!</a:t>
                      </a:r>
                    </a:p>
                  </a:txBody>
                  <a:tcPr/>
                </a:tc>
                <a:extLst>
                  <a:ext uri="{0D108BD9-81ED-4DB2-BD59-A6C34878D82A}">
                    <a16:rowId xmlns:a16="http://schemas.microsoft.com/office/drawing/2014/main" val="3555700973"/>
                  </a:ext>
                </a:extLst>
              </a:tr>
            </a:tbl>
          </a:graphicData>
        </a:graphic>
      </p:graphicFrame>
    </p:spTree>
    <p:extLst>
      <p:ext uri="{BB962C8B-B14F-4D97-AF65-F5344CB8AC3E}">
        <p14:creationId xmlns:p14="http://schemas.microsoft.com/office/powerpoint/2010/main" val="195171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9E3B20-678B-44F3-B806-003CD1566C76}"/>
              </a:ext>
            </a:extLst>
          </p:cNvPr>
          <p:cNvSpPr>
            <a:spLocks noGrp="1"/>
          </p:cNvSpPr>
          <p:nvPr>
            <p:ph sz="quarter" idx="10"/>
          </p:nvPr>
        </p:nvSpPr>
        <p:spPr/>
        <p:txBody>
          <a:bodyPr/>
          <a:lstStyle/>
          <a:p>
            <a:pPr marL="457200" indent="-457200">
              <a:buFont typeface="Arial" panose="020B0604020202020204" pitchFamily="34" charset="0"/>
              <a:buChar char="•"/>
            </a:pPr>
            <a:r>
              <a:rPr lang="en-US" sz="2400" b="1" dirty="0"/>
              <a:t>Routing</a:t>
            </a:r>
            <a:r>
              <a:rPr lang="en-US" sz="2400" dirty="0"/>
              <a:t> is the process of determining the most efficient path or route for data to travel between devices on a network.</a:t>
            </a:r>
          </a:p>
          <a:p>
            <a:pPr marL="457200" indent="-457200">
              <a:buFont typeface="Arial" panose="020B0604020202020204" pitchFamily="34" charset="0"/>
              <a:buChar char="•"/>
            </a:pPr>
            <a:r>
              <a:rPr lang="en-US" sz="2400" dirty="0"/>
              <a:t>It involves making decisions at network devices called routers to ensure that data packets reach their intended destinations accurately and in a timely manner. </a:t>
            </a:r>
          </a:p>
          <a:p>
            <a:pPr marL="0" indent="0">
              <a:buNone/>
            </a:pPr>
            <a:endParaRPr lang="en-US" sz="2400" dirty="0"/>
          </a:p>
        </p:txBody>
      </p:sp>
      <p:sp>
        <p:nvSpPr>
          <p:cNvPr id="3" name="Title 2">
            <a:extLst>
              <a:ext uri="{FF2B5EF4-FFF2-40B4-BE49-F238E27FC236}">
                <a16:creationId xmlns:a16="http://schemas.microsoft.com/office/drawing/2014/main" id="{E5A2B569-2F04-4680-9E7D-A3F0EA767C68}"/>
              </a:ext>
            </a:extLst>
          </p:cNvPr>
          <p:cNvSpPr>
            <a:spLocks noGrp="1"/>
          </p:cNvSpPr>
          <p:nvPr>
            <p:ph type="ctrTitle"/>
          </p:nvPr>
        </p:nvSpPr>
        <p:spPr/>
        <p:txBody>
          <a:bodyPr/>
          <a:lstStyle/>
          <a:p>
            <a:r>
              <a:rPr lang="en-US" dirty="0"/>
              <a:t>ROUTING</a:t>
            </a:r>
          </a:p>
        </p:txBody>
      </p:sp>
    </p:spTree>
    <p:extLst>
      <p:ext uri="{BB962C8B-B14F-4D97-AF65-F5344CB8AC3E}">
        <p14:creationId xmlns:p14="http://schemas.microsoft.com/office/powerpoint/2010/main" val="475946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BB02-5E9C-43FB-9F65-400D525270F5}"/>
              </a:ext>
            </a:extLst>
          </p:cNvPr>
          <p:cNvSpPr>
            <a:spLocks noGrp="1"/>
          </p:cNvSpPr>
          <p:nvPr>
            <p:ph type="ctrTitle"/>
          </p:nvPr>
        </p:nvSpPr>
        <p:spPr/>
        <p:txBody>
          <a:bodyPr/>
          <a:lstStyle/>
          <a:p>
            <a:r>
              <a:rPr lang="en-US" dirty="0"/>
              <a:t>ROUTING TABLE</a:t>
            </a:r>
          </a:p>
        </p:txBody>
      </p:sp>
      <p:sp>
        <p:nvSpPr>
          <p:cNvPr id="3" name="Content Placeholder 2">
            <a:extLst>
              <a:ext uri="{FF2B5EF4-FFF2-40B4-BE49-F238E27FC236}">
                <a16:creationId xmlns:a16="http://schemas.microsoft.com/office/drawing/2014/main" id="{8EB98C6F-A4A0-4304-8EC8-FDFB6A3520B4}"/>
              </a:ext>
            </a:extLst>
          </p:cNvPr>
          <p:cNvSpPr>
            <a:spLocks noGrp="1"/>
          </p:cNvSpPr>
          <p:nvPr>
            <p:ph sz="quarter" idx="10"/>
          </p:nvPr>
        </p:nvSpPr>
        <p:spPr/>
        <p:txBody>
          <a:bodyPr/>
          <a:lstStyle/>
          <a:p>
            <a:r>
              <a:rPr lang="en-US" dirty="0"/>
              <a:t>A routing table is a set of rules, often viewed in table format, that's used to determine where data </a:t>
            </a:r>
            <a:r>
              <a:rPr lang="en-US" dirty="0">
                <a:solidFill>
                  <a:schemeClr val="tx1"/>
                </a:solidFill>
              </a:rPr>
              <a:t>packets travelling over an Internet Protocol (IP) network will be directed. </a:t>
            </a:r>
          </a:p>
          <a:p>
            <a:endParaRPr lang="en-US" dirty="0">
              <a:solidFill>
                <a:schemeClr val="tx1"/>
              </a:solidFill>
            </a:endParaRPr>
          </a:p>
          <a:p>
            <a:r>
              <a:rPr lang="en-US" dirty="0">
                <a:solidFill>
                  <a:schemeClr val="tx1"/>
                </a:solidFill>
              </a:rPr>
              <a:t>This table is usually stored inside the Random Access Memory of forwarding devices, such as routers and network switches.</a:t>
            </a:r>
          </a:p>
        </p:txBody>
      </p:sp>
    </p:spTree>
    <p:extLst>
      <p:ext uri="{BB962C8B-B14F-4D97-AF65-F5344CB8AC3E}">
        <p14:creationId xmlns:p14="http://schemas.microsoft.com/office/powerpoint/2010/main" val="1091460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cdn.ttgtmedia.com/rms/onlineimages/routing_table-f.jpg">
            <a:extLst>
              <a:ext uri="{FF2B5EF4-FFF2-40B4-BE49-F238E27FC236}">
                <a16:creationId xmlns:a16="http://schemas.microsoft.com/office/drawing/2014/main" id="{E9F3258B-32F3-42EB-9BD1-8952BAF11FF4}"/>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617852" y="816746"/>
            <a:ext cx="8064509" cy="5398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793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D266E7-CF20-4F4F-B299-C6918E4EC3AC}"/>
              </a:ext>
            </a:extLst>
          </p:cNvPr>
          <p:cNvSpPr>
            <a:spLocks noGrp="1"/>
          </p:cNvSpPr>
          <p:nvPr>
            <p:ph type="ctrTitle"/>
          </p:nvPr>
        </p:nvSpPr>
        <p:spPr/>
        <p:txBody>
          <a:bodyPr/>
          <a:lstStyle/>
          <a:p>
            <a:r>
              <a:rPr lang="en-US" b="1" dirty="0"/>
              <a:t>Why routing protocols are crucial for routers to make routing decisions</a:t>
            </a:r>
          </a:p>
        </p:txBody>
      </p:sp>
    </p:spTree>
    <p:extLst>
      <p:ext uri="{BB962C8B-B14F-4D97-AF65-F5344CB8AC3E}">
        <p14:creationId xmlns:p14="http://schemas.microsoft.com/office/powerpoint/2010/main" val="4101212598"/>
      </p:ext>
    </p:extLst>
  </p:cSld>
  <p:clrMapOvr>
    <a:masterClrMapping/>
  </p:clrMapOvr>
</p:sld>
</file>

<file path=ppt/theme/theme1.xml><?xml version="1.0" encoding="utf-8"?>
<a:theme xmlns:a="http://schemas.openxmlformats.org/drawingml/2006/main" name="ER Master_2015">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66B72C0BF4F549B29CC16FCAAB8029" ma:contentTypeVersion="14" ma:contentTypeDescription="Create a new document." ma:contentTypeScope="" ma:versionID="c65f61cdc0e13cf61bfc2d7d12882e3b">
  <xsd:schema xmlns:xsd="http://www.w3.org/2001/XMLSchema" xmlns:xs="http://www.w3.org/2001/XMLSchema" xmlns:p="http://schemas.microsoft.com/office/2006/metadata/properties" xmlns:ns3="00c08134-a90f-49a0-90de-e075b2357545" xmlns:ns4="376cff53-d982-4afc-bfb7-6f83a9cfbe72" targetNamespace="http://schemas.microsoft.com/office/2006/metadata/properties" ma:root="true" ma:fieldsID="1191563cd6d9c5f46dd5292d7d9878c6" ns3:_="" ns4:_="">
    <xsd:import namespace="00c08134-a90f-49a0-90de-e075b2357545"/>
    <xsd:import namespace="376cff53-d982-4afc-bfb7-6f83a9cfbe7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_activity" minOccurs="0"/>
                <xsd:element ref="ns4:SharedWithUsers" minOccurs="0"/>
                <xsd:element ref="ns4:SharedWithDetails" minOccurs="0"/>
                <xsd:element ref="ns4:SharingHintHash" minOccurs="0"/>
                <xsd:element ref="ns3:MediaLengthInSeconds" minOccurs="0"/>
                <xsd:element ref="ns3:MediaServiceLocation"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c08134-a90f-49a0-90de-e075b23575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_activity" ma:index="15" nillable="true" ma:displayName="_activity" ma:hidden="true" ma:internalName="_activity">
      <xsd:simpleType>
        <xsd:restriction base="dms:Note"/>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dexed="true" ma:internalName="MediaServiceLocation"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6cff53-d982-4afc-bfb7-6f83a9cfbe7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00c08134-a90f-49a0-90de-e075b2357545" xsi:nil="true"/>
  </documentManagement>
</p:properties>
</file>

<file path=customXml/itemProps1.xml><?xml version="1.0" encoding="utf-8"?>
<ds:datastoreItem xmlns:ds="http://schemas.openxmlformats.org/officeDocument/2006/customXml" ds:itemID="{855CF824-ADC0-4261-A10C-45C6C22ABA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c08134-a90f-49a0-90de-e075b2357545"/>
    <ds:schemaRef ds:uri="376cff53-d982-4afc-bfb7-6f83a9cfbe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EA592B-328B-47B1-BAA9-A0D135458326}">
  <ds:schemaRefs>
    <ds:schemaRef ds:uri="http://schemas.microsoft.com/sharepoint/v3/contenttype/forms"/>
  </ds:schemaRefs>
</ds:datastoreItem>
</file>

<file path=customXml/itemProps3.xml><?xml version="1.0" encoding="utf-8"?>
<ds:datastoreItem xmlns:ds="http://schemas.openxmlformats.org/officeDocument/2006/customXml" ds:itemID="{F8FD8CE9-FC32-42D2-A6EE-9A4050919C1E}">
  <ds:schemaRefs>
    <ds:schemaRef ds:uri="http://schemas.microsoft.com/office/2006/metadata/properties"/>
    <ds:schemaRef ds:uri="00c08134-a90f-49a0-90de-e075b2357545"/>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376cff53-d982-4afc-bfb7-6f83a9cfbe72"/>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15791</TotalTime>
  <Words>4190</Words>
  <Application>Microsoft Office PowerPoint</Application>
  <PresentationFormat>On-screen Show (4:3)</PresentationFormat>
  <Paragraphs>227</Paragraphs>
  <Slides>53</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Calibri</vt:lpstr>
      <vt:lpstr>Söhne</vt:lpstr>
      <vt:lpstr>Times New Roman</vt:lpstr>
      <vt:lpstr>Titillium Lt</vt:lpstr>
      <vt:lpstr>Verdana</vt:lpstr>
      <vt:lpstr>Wingdings</vt:lpstr>
      <vt:lpstr>ER Master_2015</vt:lpstr>
      <vt:lpstr>ITSC 206: Advanced Networking for Offensive and Defensive Environments</vt:lpstr>
      <vt:lpstr>NETWORK LAYER PROTOCOLS</vt:lpstr>
      <vt:lpstr>PowerPoint Presentation</vt:lpstr>
      <vt:lpstr>EXAMPLE:</vt:lpstr>
      <vt:lpstr>Routing as the process of determining the path for data to travel between devices on a network</vt:lpstr>
      <vt:lpstr>ROUTING</vt:lpstr>
      <vt:lpstr>ROUTING TABLE</vt:lpstr>
      <vt:lpstr>PowerPoint Presentation</vt:lpstr>
      <vt:lpstr>Why routing protocols are crucial for routers to make routing decisions</vt:lpstr>
      <vt:lpstr>BECAUSE :</vt:lpstr>
      <vt:lpstr>PowerPoint Presentation</vt:lpstr>
      <vt:lpstr>PowerPoint Presentation</vt:lpstr>
      <vt:lpstr>PowerPoint Presentation</vt:lpstr>
      <vt:lpstr>Routing Information Protocol (RIP)</vt:lpstr>
      <vt:lpstr>PowerPoint Presentation</vt:lpstr>
      <vt:lpstr>ROUTING INFORMATION PROTOCOL METRICS</vt:lpstr>
      <vt:lpstr>PowerPoint Presentation</vt:lpstr>
      <vt:lpstr>PowerPoint Presentation</vt:lpstr>
      <vt:lpstr>BROADCAST VS MULTICAST </vt:lpstr>
      <vt:lpstr>PowerPoint Presentation</vt:lpstr>
      <vt:lpstr>PowerPoint Presentation</vt:lpstr>
      <vt:lpstr>RIP</vt:lpstr>
      <vt:lpstr>ADVANTAGES OF RIP</vt:lpstr>
      <vt:lpstr>DISADVANTAGES OF RIP</vt:lpstr>
      <vt:lpstr>PowerPoint Presentation</vt:lpstr>
      <vt:lpstr>SCENARIO</vt:lpstr>
      <vt:lpstr>Open Shortest Path First (OSPF)</vt:lpstr>
      <vt:lpstr>PowerPoint Presentation</vt:lpstr>
      <vt:lpstr>OPEN SHORTEST PATH FIRST</vt:lpstr>
      <vt:lpstr>KEY FEATURES OF  OSPF</vt:lpstr>
      <vt:lpstr>PowerPoint Presentation</vt:lpstr>
      <vt:lpstr>PowerPoint Presentation</vt:lpstr>
      <vt:lpstr>WHY OSPF ?</vt:lpstr>
      <vt:lpstr>HOW OSPF WORKS ?</vt:lpstr>
      <vt:lpstr>PowerPoint Presentation</vt:lpstr>
      <vt:lpstr>PowerPoint Presentation</vt:lpstr>
      <vt:lpstr>PowerPoint Presentation</vt:lpstr>
      <vt:lpstr>ADVANTAGES OF OSPF</vt:lpstr>
      <vt:lpstr>CHALLENGES TO OSPF</vt:lpstr>
      <vt:lpstr>EX;</vt:lpstr>
      <vt:lpstr>Border Gateway Protocol (BGP)- Backbone of Internet</vt:lpstr>
      <vt:lpstr>AES</vt:lpstr>
      <vt:lpstr>Protocol Terminology</vt:lpstr>
      <vt:lpstr>BORDER GATEWAY  PROTOCOL</vt:lpstr>
      <vt:lpstr>PowerPoint Presentation</vt:lpstr>
      <vt:lpstr>PowerPoint Presentation</vt:lpstr>
      <vt:lpstr>FEATURES</vt:lpstr>
      <vt:lpstr>HOW BGP WORKS ?</vt:lpstr>
      <vt:lpstr>PowerPoint Presentation</vt:lpstr>
      <vt:lpstr>PowerPoint Presentation</vt:lpstr>
      <vt:lpstr>EXTERNAL &amp; INTERNAL BGP</vt:lpstr>
      <vt:lpstr>DIFFERENCE BTW OSPF &amp; BGP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Cyla Panin</dc:creator>
  <cp:lastModifiedBy>Harkirat Mann</cp:lastModifiedBy>
  <cp:revision>135</cp:revision>
  <dcterms:created xsi:type="dcterms:W3CDTF">2016-04-05T14:17:30Z</dcterms:created>
  <dcterms:modified xsi:type="dcterms:W3CDTF">2023-09-27T16:02:41Z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0x0101004366B72C0BF4F549B29CC16FCAAB8029</vt:lpwstr>
  </property>
</Properties>
</file>