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25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43" y="3747335"/>
            <a:ext cx="359411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Pro</a:t>
            </a:r>
            <a:r>
              <a:rPr spc="-5" dirty="0"/>
              <a:t>iec</a:t>
            </a:r>
            <a:r>
              <a:rPr dirty="0"/>
              <a:t>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5" dirty="0"/>
              <a:t>Fin</a:t>
            </a:r>
            <a:r>
              <a:rPr spc="-15" dirty="0"/>
              <a:t>a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6" y="8061413"/>
            <a:ext cx="2439670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4600"/>
              </a:lnSpc>
            </a:pPr>
            <a:r>
              <a:rPr sz="2400" dirty="0">
                <a:latin typeface="Times New Roman"/>
                <a:cs typeface="Times New Roman"/>
              </a:rPr>
              <a:t>Canuci Rober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-A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in 08.08.2024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3387"/>
            <a:ext cx="3759835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4.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LastName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LIKE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'M%';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08441"/>
            <a:ext cx="5311140" cy="802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5" y="2697324"/>
            <a:ext cx="558800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5.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u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50000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AND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PerformanceBonus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1000;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161028"/>
            <a:ext cx="4008119" cy="1144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5" y="4453253"/>
            <a:ext cx="51308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593585"/>
            <a:ext cx="4628509" cy="1383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05" y="6131534"/>
            <a:ext cx="39122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6.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tii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reg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AverageSalary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592568"/>
            <a:ext cx="1216023" cy="612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014" y="7208901"/>
            <a:ext cx="44450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SUM(PerformanceBonus)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TotalBonus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7493633"/>
            <a:ext cx="1216023" cy="612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9969" y="3392173"/>
            <a:ext cx="2496821" cy="2273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0" y="923387"/>
            <a:ext cx="543560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7.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tii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8000"/>
              </a:lnSpc>
              <a:spcBef>
                <a:spcPts val="1015"/>
              </a:spcBef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SUM(Salary)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TotalSalary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HAVING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SUM(Salary)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50000;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700524"/>
            <a:ext cx="1764663" cy="756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8" y="2618076"/>
            <a:ext cx="653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8.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oin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uri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8" y="3276826"/>
            <a:ext cx="2463800" cy="104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81280">
              <a:lnSpc>
                <a:spcPts val="114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e.LastName,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d.DepartmentName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</a:pP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40"/>
              </a:lnSpc>
              <a:spcBef>
                <a:spcPts val="50"/>
              </a:spcBef>
            </a:pPr>
            <a:r>
              <a:rPr sz="1000" spc="-10" dirty="0">
                <a:latin typeface="Courier New"/>
                <a:cs typeface="Courier New"/>
              </a:rPr>
              <a:t>INNER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JOIN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d.DepartmentID;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8" y="5741398"/>
            <a:ext cx="45218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ft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84328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e.LastName,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d.DepartmentName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Courier New"/>
                <a:cs typeface="Courier New"/>
              </a:rPr>
              <a:t>LEFT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JOIN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d.DepartmentID;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6492240"/>
            <a:ext cx="2496183" cy="2273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252571"/>
            <a:ext cx="45974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919480">
              <a:lnSpc>
                <a:spcPts val="114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e.LastName,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d.DepartmentName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Courier New"/>
                <a:cs typeface="Courier New"/>
              </a:rPr>
              <a:t>RIGHT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JOIN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d.DepartmentID;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002801"/>
            <a:ext cx="2496183" cy="2273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18" y="4439639"/>
            <a:ext cx="34544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Cross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e.LastName,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p.ProjectName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Courier New"/>
                <a:cs typeface="Courier New"/>
              </a:rPr>
              <a:t>CROSS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JOIN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190500"/>
            <a:ext cx="1885316" cy="3435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252571"/>
            <a:ext cx="406400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9.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imite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 Order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ORDER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DESC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LIMIT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715764"/>
            <a:ext cx="5342900" cy="114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5" y="3020000"/>
            <a:ext cx="391160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b="1" dirty="0">
                <a:latin typeface="Times New Roman"/>
                <a:cs typeface="Times New Roman"/>
              </a:rPr>
              <a:t>Subqu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spc="5" dirty="0">
                <a:latin typeface="Times New Roman"/>
                <a:cs typeface="Times New Roman"/>
              </a:rPr>
              <a:t>y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(SELECT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773173"/>
            <a:ext cx="5391790" cy="1534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5" y="5610326"/>
            <a:ext cx="4111625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tia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jatilor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onusul 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nta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$1000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966469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LastName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PerformanceBonus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1000;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6361431"/>
            <a:ext cx="1502411" cy="1939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1046"/>
            <a:ext cx="5659755" cy="368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ple de 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tiliza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un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țiilor 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gate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și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Filt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Cal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ular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Nu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ă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Angaja</a:t>
            </a:r>
            <a:r>
              <a:rPr sz="1200" b="1" spc="-5" dirty="0">
                <a:latin typeface="Times New Roman"/>
                <a:cs typeface="Times New Roman"/>
              </a:rPr>
              <a:t>ț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  <a:p>
            <a:pPr marL="12700" marR="88265" indent="76200">
              <a:lnSpc>
                <a:spcPts val="138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stă 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</a:t>
            </a:r>
            <a:r>
              <a:rPr sz="1200" spc="5" dirty="0">
                <a:latin typeface="Times New Roman"/>
                <a:cs typeface="Times New Roman"/>
              </a:rPr>
              <a:t>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numă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ul 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ți în fi</a:t>
            </a:r>
            <a:r>
              <a:rPr sz="1200" spc="-5" dirty="0">
                <a:latin typeface="Times New Roman"/>
                <a:cs typeface="Times New Roman"/>
              </a:rPr>
              <a:t>eca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folosind 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ția CO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D)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ntru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număra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â</a:t>
            </a:r>
            <a:r>
              <a:rPr sz="1200" dirty="0">
                <a:latin typeface="Times New Roman"/>
                <a:cs typeface="Times New Roman"/>
              </a:rPr>
              <a:t>ți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ți sunt în fi</a:t>
            </a:r>
            <a:r>
              <a:rPr sz="1200" spc="-5" dirty="0">
                <a:latin typeface="Times New Roman"/>
                <a:cs typeface="Times New Roman"/>
              </a:rPr>
              <a:t>eca</a:t>
            </a:r>
            <a:r>
              <a:rPr sz="1200" dirty="0">
                <a:latin typeface="Times New Roman"/>
                <a:cs typeface="Times New Roman"/>
              </a:rPr>
              <a:t>re grup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min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de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: 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ilt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lor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 </a:t>
            </a:r>
            <a:r>
              <a:rPr sz="1200" b="1" spc="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ai Mult de 3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Angaja</a:t>
            </a:r>
            <a:r>
              <a:rPr sz="1200" b="1" spc="-5" dirty="0">
                <a:latin typeface="Times New Roman"/>
                <a:cs typeface="Times New Roman"/>
              </a:rPr>
              <a:t>ț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2700" marR="5080" indent="7620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stă 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lauza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V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ntru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ntele</a:t>
            </a:r>
            <a:r>
              <a:rPr sz="1200" spc="-5" dirty="0">
                <a:latin typeface="Times New Roman"/>
                <a:cs typeface="Times New Roman"/>
              </a:rPr>
              <a:t> ca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u mai mult de 3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jați.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CO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mpl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) &gt;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sunt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înr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ist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rile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ul de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jați este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r>
              <a:rPr sz="1200" b="1" dirty="0">
                <a:latin typeface="Times New Roman"/>
                <a:cs typeface="Times New Roman"/>
              </a:rPr>
              <a:t>Cal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ular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Salariul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i M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diu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  <a:p>
            <a:pPr marL="12700" marR="115570">
              <a:lnSpc>
                <a:spcPts val="138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stă int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iul mediu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 fi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osind 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ția A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în combin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ție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P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ntru a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ru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ult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după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dirty="0">
                <a:latin typeface="Times New Roman"/>
                <a:cs typeface="Times New Roman"/>
              </a:rPr>
              <a:t>Ex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ilt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 Salariul M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diu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ai Ma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$50000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20" dirty="0">
                <a:latin typeface="Times New Roman"/>
                <a:cs typeface="Times New Roman"/>
              </a:rPr>
              <a:t>Î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stă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AV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1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000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filtr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 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ntru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iul mediu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ste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$50,000.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25" y="4771769"/>
            <a:ext cx="261683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--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Exemplul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1: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Numărul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Angajați</a:t>
            </a:r>
            <a:endParaRPr sz="1000">
              <a:latin typeface="Courier New"/>
              <a:cs typeface="Courier New"/>
            </a:endParaRPr>
          </a:p>
          <a:p>
            <a:pPr marL="12700" marR="1071880">
              <a:lnSpc>
                <a:spcPts val="1140"/>
              </a:lnSpc>
              <a:spcBef>
                <a:spcPts val="50"/>
              </a:spcBef>
            </a:pPr>
            <a:r>
              <a:rPr sz="1000" spc="-10" dirty="0">
                <a:latin typeface="Courier New"/>
                <a:cs typeface="Courier New"/>
              </a:rPr>
              <a:t>pe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Departament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70"/>
              </a:lnSpc>
            </a:pPr>
            <a:r>
              <a:rPr sz="1000" spc="-10" dirty="0">
                <a:latin typeface="Courier New"/>
                <a:cs typeface="Courier New"/>
              </a:rPr>
              <a:t>COUNT(EmployeeID)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NumEmployees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25" y="5779396"/>
            <a:ext cx="2540000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--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Exemplul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Departamentele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cu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Mai Mult de 3 Angajați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30"/>
              </a:lnSpc>
              <a:spcBef>
                <a:spcPts val="65"/>
              </a:spcBef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COUNT(EmployeeID)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NumEmployees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HAVING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COUNT(EmployeeID)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3012" y="4771764"/>
            <a:ext cx="2692400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3679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--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Exemplul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Salariul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Mediu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Departament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ts val="1130"/>
              </a:lnSpc>
              <a:spcBef>
                <a:spcPts val="10"/>
              </a:spcBef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AvgSalary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80"/>
              </a:lnSpc>
            </a:pP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3012" y="5779391"/>
            <a:ext cx="2692400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300"/>
              </a:lnSpc>
            </a:pPr>
            <a:r>
              <a:rPr sz="1000" spc="-10" dirty="0">
                <a:latin typeface="Courier New"/>
                <a:cs typeface="Courier New"/>
              </a:rPr>
              <a:t>--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Exemplul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4: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Departamentele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cu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Salariul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Mediu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$50000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AvgSalary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endParaRPr sz="1000">
              <a:latin typeface="Courier New"/>
              <a:cs typeface="Courier New"/>
            </a:endParaRPr>
          </a:p>
          <a:p>
            <a:pPr marL="12700" marR="614045">
              <a:lnSpc>
                <a:spcPts val="1130"/>
              </a:lnSpc>
              <a:spcBef>
                <a:spcPts val="65"/>
              </a:spcBef>
            </a:pP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HAVING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AVG(Salary)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&gt;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50000;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22" y="7077124"/>
            <a:ext cx="5872480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99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ste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ă</a:t>
            </a:r>
            <a:r>
              <a:rPr sz="1200" dirty="0">
                <a:latin typeface="Times New Roman"/>
                <a:cs typeface="Times New Roman"/>
              </a:rPr>
              <a:t>ri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ă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țiilor 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reg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000" spc="-10" dirty="0">
                <a:latin typeface="Courier New"/>
                <a:cs typeface="Courier New"/>
              </a:rPr>
              <a:t>COUNT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AV</a:t>
            </a:r>
            <a:r>
              <a:rPr sz="1000" spc="-5" dirty="0">
                <a:latin typeface="Courier New"/>
                <a:cs typeface="Courier New"/>
              </a:rPr>
              <a:t>G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î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preună cu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GROUP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ntru a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ru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în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ție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riu sp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ific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mplu,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</a:t>
            </a:r>
            <a:r>
              <a:rPr sz="1000" spc="-5" dirty="0">
                <a:latin typeface="Courier New"/>
                <a:cs typeface="Courier New"/>
              </a:rPr>
              <a:t>D</a:t>
            </a:r>
            <a:r>
              <a:rPr sz="1100" spc="-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Apoi, utili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lauz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HAVING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 fi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tra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ea 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upu</a:t>
            </a:r>
            <a:r>
              <a:rPr sz="1100" dirty="0">
                <a:latin typeface="Calibri"/>
                <a:cs typeface="Calibri"/>
              </a:rPr>
              <a:t>ri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</a:t>
            </a:r>
            <a:r>
              <a:rPr sz="1100" spc="-10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ate pe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5" dirty="0">
                <a:latin typeface="Calibri"/>
                <a:cs typeface="Calibri"/>
              </a:rPr>
              <a:t>zu</a:t>
            </a:r>
            <a:r>
              <a:rPr sz="1100" dirty="0">
                <a:latin typeface="Calibri"/>
                <a:cs typeface="Calibri"/>
              </a:rPr>
              <a:t>lta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un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ț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lor 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reg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3387"/>
            <a:ext cx="21120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Multumesc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ntru timpul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ord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6" y="923544"/>
            <a:ext cx="5964555" cy="801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P</a:t>
            </a:r>
            <a:r>
              <a:rPr sz="1400" b="1" spc="5" dirty="0">
                <a:solidFill>
                  <a:srgbClr val="365F90"/>
                </a:solidFill>
                <a:latin typeface="Cambria"/>
                <a:cs typeface="Cambria"/>
              </a:rPr>
              <a:t>a</a:t>
            </a:r>
            <a:r>
              <a:rPr sz="1400" b="1" spc="-5" dirty="0">
                <a:solidFill>
                  <a:srgbClr val="365F90"/>
                </a:solidFill>
                <a:latin typeface="Cambria"/>
                <a:cs typeface="Cambria"/>
              </a:rPr>
              <a:t>r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t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ea</a:t>
            </a:r>
            <a:r>
              <a:rPr sz="1400" b="1" spc="-5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spcBef>
                <a:spcPts val="1155"/>
              </a:spcBef>
              <a:buFont typeface="Times New Roman"/>
              <a:buAutoNum type="arabicPeriod"/>
              <a:tabLst>
                <a:tab pos="109220" algn="l"/>
              </a:tabLst>
            </a:pPr>
            <a:r>
              <a:rPr sz="1000" b="1" spc="-15" dirty="0">
                <a:latin typeface="Times New Roman"/>
                <a:cs typeface="Times New Roman"/>
              </a:rPr>
              <a:t>Ex</a:t>
            </a:r>
            <a:r>
              <a:rPr sz="1000" b="1" spc="-5" dirty="0">
                <a:latin typeface="Times New Roman"/>
                <a:cs typeface="Times New Roman"/>
              </a:rPr>
              <a:t>pl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pe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0" dirty="0">
                <a:latin typeface="Times New Roman"/>
                <a:cs typeface="Times New Roman"/>
              </a:rPr>
              <a:t>c</a:t>
            </a:r>
            <a:r>
              <a:rPr sz="1000" b="1" spc="-5" dirty="0">
                <a:latin typeface="Times New Roman"/>
                <a:cs typeface="Times New Roman"/>
              </a:rPr>
              <a:t>urt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su</a:t>
            </a:r>
            <a:r>
              <a:rPr sz="1000" b="1" spc="-15" dirty="0">
                <a:latin typeface="Times New Roman"/>
                <a:cs typeface="Times New Roman"/>
              </a:rPr>
              <a:t>n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0" dirty="0">
                <a:latin typeface="Times New Roman"/>
                <a:cs typeface="Times New Roman"/>
              </a:rPr>
              <a:t>c</a:t>
            </a:r>
            <a:r>
              <a:rPr sz="1000" b="1" spc="-5" dirty="0">
                <a:latin typeface="Times New Roman"/>
                <a:cs typeface="Times New Roman"/>
              </a:rPr>
              <a:t>erințele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ine</a:t>
            </a:r>
            <a:r>
              <a:rPr sz="1000" b="1" dirty="0">
                <a:latin typeface="Times New Roman"/>
                <a:cs typeface="Times New Roman"/>
              </a:rPr>
              <a:t>s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,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la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lo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esc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ș</a:t>
            </a:r>
            <a:r>
              <a:rPr sz="1000" b="1" spc="-5" dirty="0">
                <a:latin typeface="Times New Roman"/>
                <a:cs typeface="Times New Roman"/>
              </a:rPr>
              <a:t>i cine le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cree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z</a:t>
            </a:r>
            <a:r>
              <a:rPr sz="1000" b="1" dirty="0">
                <a:latin typeface="Times New Roman"/>
                <a:cs typeface="Times New Roman"/>
              </a:rPr>
              <a:t>ă</a:t>
            </a:r>
            <a:r>
              <a:rPr sz="1000" b="1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</a:pPr>
            <a:r>
              <a:rPr sz="1000" b="1" spc="-5" dirty="0">
                <a:latin typeface="Times New Roman"/>
                <a:cs typeface="Times New Roman"/>
              </a:rPr>
              <a:t>Cerințele de 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in</a:t>
            </a:r>
            <a:r>
              <a:rPr sz="1000" b="1" spc="0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s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rezi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 do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ta</a:t>
            </a:r>
            <a:r>
              <a:rPr sz="1000" spc="0" dirty="0">
                <a:latin typeface="Times New Roman"/>
                <a:cs typeface="Times New Roman"/>
              </a:rPr>
              <a:t>ț</a:t>
            </a:r>
            <a:r>
              <a:rPr sz="1000" spc="-5" dirty="0">
                <a:latin typeface="Times New Roman"/>
                <a:cs typeface="Times New Roman"/>
              </a:rPr>
              <a:t>iile ca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escriu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ile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a</a:t>
            </a:r>
            <a:r>
              <a:rPr sz="100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tările</a:t>
            </a:r>
            <a:r>
              <a:rPr sz="1000" dirty="0">
                <a:latin typeface="Times New Roman"/>
                <a:cs typeface="Times New Roman"/>
              </a:rPr>
              <a:t> 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0" dirty="0">
                <a:latin typeface="Times New Roman"/>
                <a:cs typeface="Times New Roman"/>
              </a:rPr>
              <a:t>z</a:t>
            </a:r>
            <a:r>
              <a:rPr sz="1000" spc="-5" dirty="0">
                <a:latin typeface="Times New Roman"/>
                <a:cs typeface="Times New Roman"/>
              </a:rPr>
              <a:t>ației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ață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u</a:t>
            </a:r>
            <a:r>
              <a:rPr sz="1000" spc="-5" dirty="0">
                <a:latin typeface="Times New Roman"/>
                <a:cs typeface="Times New Roman"/>
              </a:rPr>
              <a:t>n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w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u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n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iect.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lo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esc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u 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i clar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" dirty="0">
                <a:latin typeface="Times New Roman"/>
                <a:cs typeface="Times New Roman"/>
              </a:rPr>
              <a:t>iecti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ele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iect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i,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ta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ili c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iteriile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cc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s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u a</a:t>
            </a:r>
            <a:r>
              <a:rPr sz="1000" dirty="0">
                <a:latin typeface="Times New Roman"/>
                <a:cs typeface="Times New Roman"/>
              </a:rPr>
              <a:t> g</a:t>
            </a:r>
            <a:r>
              <a:rPr sz="1000" spc="-15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ida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ez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ltare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te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re.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țele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b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s 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un</a:t>
            </a:r>
            <a:r>
              <a:rPr sz="1000" spc="-5" dirty="0">
                <a:latin typeface="Times New Roman"/>
                <a:cs typeface="Times New Roman"/>
              </a:rPr>
              <a:t>t create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ta</a:t>
            </a:r>
            <a:r>
              <a:rPr sz="1000" spc="-10" dirty="0">
                <a:latin typeface="Times New Roman"/>
                <a:cs typeface="Times New Roman"/>
              </a:rPr>
              <a:t>k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lde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z</a:t>
            </a:r>
            <a:r>
              <a:rPr sz="1000" spc="5" dirty="0">
                <a:latin typeface="Times New Roman"/>
                <a:cs typeface="Times New Roman"/>
              </a:rPr>
              <a:t>â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d 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b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ss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ș</a:t>
            </a:r>
            <a:r>
              <a:rPr sz="1000" spc="-5" dirty="0">
                <a:latin typeface="Times New Roman"/>
                <a:cs typeface="Times New Roman"/>
              </a:rPr>
              <a:t>i alți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ri ai e</a:t>
            </a:r>
            <a:r>
              <a:rPr sz="1000" spc="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ipei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iect,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în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la</a:t>
            </a:r>
            <a:r>
              <a:rPr sz="1000" dirty="0">
                <a:latin typeface="Times New Roman"/>
                <a:cs typeface="Times New Roman"/>
              </a:rPr>
              <a:t>bo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cu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lizat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rii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clie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ții.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2"/>
              <a:tabLst>
                <a:tab pos="109220" algn="l"/>
              </a:tabLst>
            </a:pPr>
            <a:r>
              <a:rPr sz="1000" b="1" spc="-15" dirty="0">
                <a:latin typeface="Times New Roman"/>
                <a:cs typeface="Times New Roman"/>
              </a:rPr>
              <a:t>Ex</a:t>
            </a:r>
            <a:r>
              <a:rPr sz="1000" b="1" spc="-5" dirty="0">
                <a:latin typeface="Times New Roman"/>
                <a:cs typeface="Times New Roman"/>
              </a:rPr>
              <a:t>pl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diferența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între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spc="-15" dirty="0">
                <a:latin typeface="Times New Roman"/>
                <a:cs typeface="Times New Roman"/>
              </a:rPr>
              <a:t>d</a:t>
            </a:r>
            <a:r>
              <a:rPr sz="1000" b="1" spc="-5" dirty="0">
                <a:latin typeface="Times New Roman"/>
                <a:cs typeface="Times New Roman"/>
              </a:rPr>
              <a:t>ition și test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"/>
            </a:pPr>
            <a:endParaRPr sz="950">
              <a:latin typeface="Times New Roman"/>
              <a:cs typeface="Times New Roman"/>
            </a:endParaRPr>
          </a:p>
          <a:p>
            <a:pPr marL="12700" marR="422909">
              <a:lnSpc>
                <a:spcPct val="95600"/>
              </a:lnSpc>
            </a:pP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spc="-15" dirty="0">
                <a:latin typeface="Times New Roman"/>
                <a:cs typeface="Times New Roman"/>
              </a:rPr>
              <a:t>d</a:t>
            </a:r>
            <a:r>
              <a:rPr sz="1000" b="1" spc="-5" dirty="0">
                <a:latin typeface="Times New Roman"/>
                <a:cs typeface="Times New Roman"/>
              </a:rPr>
              <a:t>ition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rezi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tă</a:t>
            </a:r>
            <a:r>
              <a:rPr sz="1000" dirty="0">
                <a:latin typeface="Times New Roman"/>
                <a:cs typeface="Times New Roman"/>
              </a:rPr>
              <a:t> u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aspect speci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so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w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tre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acă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cți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ează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ec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ațiilor.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x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u</a:t>
            </a:r>
            <a:r>
              <a:rPr sz="1000" spc="-5" dirty="0">
                <a:latin typeface="Times New Roman"/>
                <a:cs typeface="Times New Roman"/>
              </a:rPr>
              <a:t>n test c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ition 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tea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5" dirty="0">
                <a:latin typeface="Times New Roman"/>
                <a:cs typeface="Times New Roman"/>
              </a:rPr>
              <a:t>"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ifică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ii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til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zato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i."</a:t>
            </a:r>
            <a:endParaRPr sz="1000">
              <a:latin typeface="Times New Roman"/>
              <a:cs typeface="Times New Roman"/>
            </a:endParaRPr>
          </a:p>
          <a:p>
            <a:pPr marL="12700" marR="72390">
              <a:lnSpc>
                <a:spcPts val="1150"/>
              </a:lnSpc>
              <a:spcBef>
                <a:spcPts val="30"/>
              </a:spcBef>
            </a:pP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: 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et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ași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eci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ici,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ate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ez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ltate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tate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lo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ite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u</a:t>
            </a:r>
            <a:r>
              <a:rPr sz="1000" spc="-5" dirty="0">
                <a:latin typeface="Times New Roman"/>
                <a:cs typeface="Times New Roman"/>
              </a:rPr>
              <a:t>n a</a:t>
            </a:r>
            <a:r>
              <a:rPr sz="1000" dirty="0">
                <a:latin typeface="Times New Roman"/>
                <a:cs typeface="Times New Roman"/>
              </a:rPr>
              <a:t>nu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it 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ect 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licației.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Un</a:t>
            </a:r>
            <a:r>
              <a:rPr sz="1000" spc="-5" dirty="0">
                <a:latin typeface="Times New Roman"/>
                <a:cs typeface="Times New Roman"/>
              </a:rPr>
              <a:t> test c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ivat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test 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iti</a:t>
            </a:r>
            <a:r>
              <a:rPr sz="1000" spc="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 </a:t>
            </a:r>
            <a:r>
              <a:rPr sz="1000" spc="0" dirty="0">
                <a:latin typeface="Times New Roman"/>
                <a:cs typeface="Times New Roman"/>
              </a:rPr>
              <a:t>"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ifică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ii 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lizat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i"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cl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așii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ce</a:t>
            </a:r>
            <a:r>
              <a:rPr sz="1000" dirty="0">
                <a:latin typeface="Times New Roman"/>
                <a:cs typeface="Times New Roman"/>
              </a:rPr>
              <a:t> u</a:t>
            </a:r>
            <a:r>
              <a:rPr sz="1000" spc="-5" dirty="0">
                <a:latin typeface="Times New Roman"/>
                <a:cs typeface="Times New Roman"/>
              </a:rPr>
              <a:t>n </a:t>
            </a:r>
            <a:r>
              <a:rPr sz="1000" dirty="0">
                <a:latin typeface="Times New Roman"/>
                <a:cs typeface="Times New Roman"/>
              </a:rPr>
              <a:t>nu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liz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tor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lă,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au r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zat în f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cție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itatea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țial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lor.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90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3"/>
              <a:tabLst>
                <a:tab pos="109220" algn="l"/>
              </a:tabLst>
            </a:pPr>
            <a:r>
              <a:rPr sz="1000" b="1" spc="-1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spc="-25" dirty="0">
                <a:latin typeface="Times New Roman"/>
                <a:cs typeface="Times New Roman"/>
              </a:rPr>
              <a:t>m</a:t>
            </a:r>
            <a:r>
              <a:rPr sz="1000" b="1" spc="-5" dirty="0">
                <a:latin typeface="Times New Roman"/>
                <a:cs typeface="Times New Roman"/>
              </a:rPr>
              <a:t>er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și </a:t>
            </a:r>
            <a:r>
              <a:rPr sz="1000" b="1" spc="0" dirty="0">
                <a:latin typeface="Times New Roman"/>
                <a:cs typeface="Times New Roman"/>
              </a:rPr>
              <a:t>e</a:t>
            </a:r>
            <a:r>
              <a:rPr sz="1000" b="1" spc="-15" dirty="0">
                <a:latin typeface="Times New Roman"/>
                <a:cs typeface="Times New Roman"/>
              </a:rPr>
              <a:t>x</a:t>
            </a:r>
            <a:r>
              <a:rPr sz="1000" b="1" spc="-5" dirty="0">
                <a:latin typeface="Times New Roman"/>
                <a:cs typeface="Times New Roman"/>
              </a:rPr>
              <a:t>pl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pe</a:t>
            </a:r>
            <a:r>
              <a:rPr sz="1000" b="1" dirty="0">
                <a:latin typeface="Times New Roman"/>
                <a:cs typeface="Times New Roman"/>
              </a:rPr>
              <a:t> s</a:t>
            </a:r>
            <a:r>
              <a:rPr sz="1000" b="1" spc="-5" dirty="0">
                <a:latin typeface="Times New Roman"/>
                <a:cs typeface="Times New Roman"/>
              </a:rPr>
              <a:t>curt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1000" b="1" dirty="0">
                <a:latin typeface="Times New Roman"/>
                <a:cs typeface="Times New Roman"/>
              </a:rPr>
              <a:t>ta</a:t>
            </a:r>
            <a:r>
              <a:rPr sz="1000" b="1" spc="-5" dirty="0">
                <a:latin typeface="Times New Roman"/>
                <a:cs typeface="Times New Roman"/>
              </a:rPr>
              <a:t>pele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ce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ul</a:t>
            </a:r>
            <a:r>
              <a:rPr sz="1000" b="1" spc="-15" dirty="0">
                <a:latin typeface="Times New Roman"/>
                <a:cs typeface="Times New Roman"/>
              </a:rPr>
              <a:t>u</a:t>
            </a:r>
            <a:r>
              <a:rPr sz="1000" b="1" spc="-5" dirty="0">
                <a:latin typeface="Times New Roman"/>
                <a:cs typeface="Times New Roman"/>
              </a:rPr>
              <a:t>i de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1000" b="1" spc="0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re.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3"/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Planific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rea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</a:t>
            </a:r>
            <a:r>
              <a:rPr sz="1000" b="1" dirty="0">
                <a:latin typeface="Times New Roman"/>
                <a:cs typeface="Times New Roman"/>
              </a:rPr>
              <a:t>ă</a:t>
            </a:r>
            <a:r>
              <a:rPr sz="1000" b="1" spc="-5" dirty="0">
                <a:latin typeface="Times New Roman"/>
                <a:cs typeface="Times New Roman"/>
              </a:rPr>
              <a:t>ri</a:t>
            </a:r>
            <a:r>
              <a:rPr sz="1000" b="1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-10" dirty="0">
                <a:latin typeface="Times New Roman"/>
                <a:cs typeface="Times New Roman"/>
              </a:rPr>
              <a:t>De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ir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trate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iei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" dirty="0">
                <a:latin typeface="Times New Roman"/>
                <a:cs typeface="Times New Roman"/>
              </a:rPr>
              <a:t>iecti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ecesare.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5"/>
              </a:lnSpc>
            </a:pPr>
            <a:r>
              <a:rPr sz="1000" b="1" spc="-5" dirty="0">
                <a:latin typeface="Times New Roman"/>
                <a:cs typeface="Times New Roman"/>
              </a:rPr>
              <a:t>Analiza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cerințel</a:t>
            </a:r>
            <a:r>
              <a:rPr sz="1000" b="1" dirty="0">
                <a:latin typeface="Times New Roman"/>
                <a:cs typeface="Times New Roman"/>
              </a:rPr>
              <a:t>or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dirty="0">
                <a:latin typeface="Times New Roman"/>
                <a:cs typeface="Times New Roman"/>
              </a:rPr>
              <a:t>Î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țele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e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ceri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țel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b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s </a:t>
            </a:r>
            <a:r>
              <a:rPr sz="100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te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ice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u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ide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tre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tat.</a:t>
            </a:r>
            <a:endParaRPr sz="1000">
              <a:latin typeface="Times New Roman"/>
              <a:cs typeface="Times New Roman"/>
            </a:endParaRPr>
          </a:p>
          <a:p>
            <a:pPr marL="12700" marR="465455">
              <a:lnSpc>
                <a:spcPts val="1150"/>
              </a:lnSpc>
              <a:spcBef>
                <a:spcPts val="50"/>
              </a:spcBef>
            </a:pPr>
            <a:r>
              <a:rPr sz="1000" b="1" spc="-5" dirty="0">
                <a:latin typeface="Times New Roman"/>
                <a:cs typeface="Times New Roman"/>
              </a:rPr>
              <a:t>Design</a:t>
            </a:r>
            <a:r>
              <a:rPr sz="1000" b="1" spc="-15" dirty="0">
                <a:latin typeface="Times New Roman"/>
                <a:cs typeface="Times New Roman"/>
              </a:rPr>
              <a:t>u</a:t>
            </a:r>
            <a:r>
              <a:rPr sz="1000" b="1" spc="-5" dirty="0">
                <a:latin typeface="Times New Roman"/>
                <a:cs typeface="Times New Roman"/>
              </a:rPr>
              <a:t>l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</a:t>
            </a:r>
            <a:r>
              <a:rPr sz="1000" b="1" dirty="0">
                <a:latin typeface="Times New Roman"/>
                <a:cs typeface="Times New Roman"/>
              </a:rPr>
              <a:t>ă</a:t>
            </a:r>
            <a:r>
              <a:rPr sz="1000" b="1" spc="-5" dirty="0">
                <a:latin typeface="Times New Roman"/>
                <a:cs typeface="Times New Roman"/>
              </a:rPr>
              <a:t>rii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rearea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rilor,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test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ipt</a:t>
            </a:r>
            <a:r>
              <a:rPr sz="1000" spc="5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-u</a:t>
            </a:r>
            <a:r>
              <a:rPr sz="1000" spc="-5" dirty="0">
                <a:latin typeface="Times New Roman"/>
                <a:cs typeface="Times New Roman"/>
              </a:rPr>
              <a:t>rilor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lui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eces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r. </a:t>
            </a:r>
            <a:r>
              <a:rPr sz="1000" b="1" dirty="0">
                <a:latin typeface="Times New Roman"/>
                <a:cs typeface="Times New Roman"/>
              </a:rPr>
              <a:t>I</a:t>
            </a:r>
            <a:r>
              <a:rPr sz="1000" b="1" spc="-25" dirty="0">
                <a:latin typeface="Times New Roman"/>
                <a:cs typeface="Times New Roman"/>
              </a:rPr>
              <a:t>m</a:t>
            </a:r>
            <a:r>
              <a:rPr sz="1000" b="1" spc="-5" dirty="0">
                <a:latin typeface="Times New Roman"/>
                <a:cs typeface="Times New Roman"/>
              </a:rPr>
              <a:t>pl</a:t>
            </a:r>
            <a:r>
              <a:rPr sz="1000" b="1" spc="10" dirty="0">
                <a:latin typeface="Times New Roman"/>
                <a:cs typeface="Times New Roman"/>
              </a:rPr>
              <a:t>e</a:t>
            </a:r>
            <a:r>
              <a:rPr sz="1000" b="1" spc="-25" dirty="0">
                <a:latin typeface="Times New Roman"/>
                <a:cs typeface="Times New Roman"/>
              </a:rPr>
              <a:t>m</a:t>
            </a:r>
            <a:r>
              <a:rPr sz="1000" b="1" spc="-5" dirty="0">
                <a:latin typeface="Times New Roman"/>
                <a:cs typeface="Times New Roman"/>
              </a:rPr>
              <a:t>ent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rea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</a:t>
            </a:r>
            <a:r>
              <a:rPr sz="1000" b="1" dirty="0">
                <a:latin typeface="Times New Roman"/>
                <a:cs typeface="Times New Roman"/>
              </a:rPr>
              <a:t>ă</a:t>
            </a:r>
            <a:r>
              <a:rPr sz="1000" b="1" spc="-5" dirty="0">
                <a:latin typeface="Times New Roman"/>
                <a:cs typeface="Times New Roman"/>
              </a:rPr>
              <a:t>ri</a:t>
            </a:r>
            <a:r>
              <a:rPr sz="1000" b="1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ătirea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fig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iul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tala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c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licației. </a:t>
            </a:r>
            <a:r>
              <a:rPr sz="1000" b="1" spc="-15" dirty="0">
                <a:latin typeface="Times New Roman"/>
                <a:cs typeface="Times New Roman"/>
              </a:rPr>
              <a:t>Ex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1000" b="1" spc="5" dirty="0">
                <a:latin typeface="Times New Roman"/>
                <a:cs typeface="Times New Roman"/>
              </a:rPr>
              <a:t>c</a:t>
            </a:r>
            <a:r>
              <a:rPr sz="1000" b="1" spc="-5" dirty="0">
                <a:latin typeface="Times New Roman"/>
                <a:cs typeface="Times New Roman"/>
              </a:rPr>
              <a:t>ut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rea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</a:t>
            </a:r>
            <a:r>
              <a:rPr sz="1000" b="1" dirty="0">
                <a:latin typeface="Times New Roman"/>
                <a:cs typeface="Times New Roman"/>
              </a:rPr>
              <a:t>ă</a:t>
            </a:r>
            <a:r>
              <a:rPr sz="1000" b="1" spc="-5" dirty="0">
                <a:latin typeface="Times New Roman"/>
                <a:cs typeface="Times New Roman"/>
              </a:rPr>
              <a:t>ri</a:t>
            </a:r>
            <a:r>
              <a:rPr sz="1000" b="1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-1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larea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 ca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1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-u</a:t>
            </a:r>
            <a:r>
              <a:rPr sz="1000" spc="-5" dirty="0">
                <a:latin typeface="Times New Roman"/>
                <a:cs typeface="Times New Roman"/>
              </a:rPr>
              <a:t>rilor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0" dirty="0">
                <a:latin typeface="Times New Roman"/>
                <a:cs typeface="Times New Roman"/>
              </a:rPr>
              <a:t>î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tra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rez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ltatel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00"/>
              </a:lnSpc>
            </a:pPr>
            <a:r>
              <a:rPr sz="1000" b="1" spc="-15" dirty="0">
                <a:latin typeface="Times New Roman"/>
                <a:cs typeface="Times New Roman"/>
              </a:rPr>
              <a:t>E</a:t>
            </a:r>
            <a:r>
              <a:rPr sz="1000" b="1" dirty="0">
                <a:latin typeface="Times New Roman"/>
                <a:cs typeface="Times New Roman"/>
              </a:rPr>
              <a:t>va</a:t>
            </a:r>
            <a:r>
              <a:rPr sz="1000" b="1" spc="-5" dirty="0">
                <a:latin typeface="Times New Roman"/>
                <a:cs typeface="Times New Roman"/>
              </a:rPr>
              <a:t>luarea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rezult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tel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-20" dirty="0">
                <a:latin typeface="Times New Roman"/>
                <a:cs typeface="Times New Roman"/>
              </a:rPr>
              <a:t>An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iza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rez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ltatel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ii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ru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ete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acă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ceri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țele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un</a:t>
            </a:r>
            <a:r>
              <a:rPr sz="1000" spc="-5" dirty="0">
                <a:latin typeface="Times New Roman"/>
                <a:cs typeface="Times New Roman"/>
              </a:rPr>
              <a:t>t </a:t>
            </a:r>
            <a:r>
              <a:rPr sz="1000" spc="0" dirty="0">
                <a:latin typeface="Times New Roman"/>
                <a:cs typeface="Times New Roman"/>
              </a:rPr>
              <a:t>î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linite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5"/>
              </a:lnSpc>
            </a:pPr>
            <a:r>
              <a:rPr sz="1000" spc="-5" dirty="0">
                <a:latin typeface="Times New Roman"/>
                <a:cs typeface="Times New Roman"/>
              </a:rPr>
              <a:t>ide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ectel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5"/>
              </a:lnSpc>
            </a:pPr>
            <a:r>
              <a:rPr sz="1000" b="1" spc="-10" dirty="0">
                <a:latin typeface="Times New Roman"/>
                <a:cs typeface="Times New Roman"/>
              </a:rPr>
              <a:t>R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por</a:t>
            </a:r>
            <a:r>
              <a:rPr sz="1000" b="1" dirty="0">
                <a:latin typeface="Times New Roman"/>
                <a:cs typeface="Times New Roman"/>
              </a:rPr>
              <a:t>ta</a:t>
            </a:r>
            <a:r>
              <a:rPr sz="1000" b="1" spc="-5" dirty="0">
                <a:latin typeface="Times New Roman"/>
                <a:cs typeface="Times New Roman"/>
              </a:rPr>
              <a:t>rea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defecte</a:t>
            </a:r>
            <a:r>
              <a:rPr sz="1000" b="1" spc="-20" dirty="0">
                <a:latin typeface="Times New Roman"/>
                <a:cs typeface="Times New Roman"/>
              </a:rPr>
              <a:t>l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-10" dirty="0">
                <a:latin typeface="Times New Roman"/>
                <a:cs typeface="Times New Roman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tarea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c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mu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ctel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ăsi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ipei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ez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ltare.</a:t>
            </a:r>
            <a:endParaRPr sz="1000">
              <a:latin typeface="Times New Roman"/>
              <a:cs typeface="Times New Roman"/>
            </a:endParaRPr>
          </a:p>
          <a:p>
            <a:pPr marL="12700" marR="126364">
              <a:lnSpc>
                <a:spcPts val="1150"/>
              </a:lnSpc>
              <a:spcBef>
                <a:spcPts val="50"/>
              </a:spcBef>
            </a:pPr>
            <a:r>
              <a:rPr sz="1000" b="1" spc="-10" dirty="0">
                <a:latin typeface="Times New Roman"/>
                <a:cs typeface="Times New Roman"/>
              </a:rPr>
              <a:t>Re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esting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ș</a:t>
            </a:r>
            <a:r>
              <a:rPr sz="1000" b="1" spc="-5" dirty="0">
                <a:latin typeface="Times New Roman"/>
                <a:cs typeface="Times New Roman"/>
              </a:rPr>
              <a:t>i re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b="1" spc="-5" dirty="0">
                <a:latin typeface="Times New Roman"/>
                <a:cs typeface="Times New Roman"/>
              </a:rPr>
              <a:t>re</a:t>
            </a:r>
            <a:r>
              <a:rPr sz="1000" b="1" spc="-10" dirty="0">
                <a:latin typeface="Times New Roman"/>
                <a:cs typeface="Times New Roman"/>
              </a:rPr>
              <a:t>ss</a:t>
            </a:r>
            <a:r>
              <a:rPr sz="1000" b="1" spc="-5" dirty="0">
                <a:latin typeface="Times New Roman"/>
                <a:cs typeface="Times New Roman"/>
              </a:rPr>
              <a:t>ion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</a:t>
            </a:r>
            <a:r>
              <a:rPr sz="1000" b="1" dirty="0">
                <a:latin typeface="Times New Roman"/>
                <a:cs typeface="Times New Roman"/>
              </a:rPr>
              <a:t>n</a:t>
            </a:r>
            <a:r>
              <a:rPr sz="1000" b="1" spc="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-10" dirty="0">
                <a:latin typeface="Times New Roman"/>
                <a:cs typeface="Times New Roman"/>
              </a:rPr>
              <a:t>Ve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rectării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ectel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(retesti</a:t>
            </a:r>
            <a:r>
              <a:rPr sz="1000" spc="-15" dirty="0">
                <a:latin typeface="Times New Roman"/>
                <a:cs typeface="Times New Roman"/>
              </a:rPr>
              <a:t>ng</a:t>
            </a:r>
            <a:r>
              <a:rPr sz="1000" spc="-5" dirty="0">
                <a:latin typeface="Times New Roman"/>
                <a:cs typeface="Times New Roman"/>
              </a:rPr>
              <a:t>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ig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alte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ți ale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licației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u 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u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 a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ect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0" dirty="0">
                <a:latin typeface="Times New Roman"/>
                <a:cs typeface="Times New Roman"/>
              </a:rPr>
              <a:t>ă</a:t>
            </a:r>
            <a:r>
              <a:rPr sz="1000" spc="-5" dirty="0">
                <a:latin typeface="Times New Roman"/>
                <a:cs typeface="Times New Roman"/>
              </a:rPr>
              <a:t>rile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ăc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(re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 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).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00"/>
              </a:lnSpc>
            </a:pPr>
            <a:r>
              <a:rPr sz="1000" b="1" spc="-10" dirty="0">
                <a:latin typeface="Times New Roman"/>
                <a:cs typeface="Times New Roman"/>
              </a:rPr>
              <a:t>Î</a:t>
            </a:r>
            <a:r>
              <a:rPr sz="1000" b="1" spc="-5" dirty="0">
                <a:latin typeface="Times New Roman"/>
                <a:cs typeface="Times New Roman"/>
              </a:rPr>
              <a:t>ncheierea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</a:t>
            </a:r>
            <a:r>
              <a:rPr sz="1000" b="1" dirty="0">
                <a:latin typeface="Times New Roman"/>
                <a:cs typeface="Times New Roman"/>
              </a:rPr>
              <a:t>ă</a:t>
            </a:r>
            <a:r>
              <a:rPr sz="1000" b="1" spc="-5" dirty="0">
                <a:latin typeface="Times New Roman"/>
                <a:cs typeface="Times New Roman"/>
              </a:rPr>
              <a:t>rii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-10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0" dirty="0">
                <a:latin typeface="Times New Roman"/>
                <a:cs typeface="Times New Roman"/>
              </a:rPr>
              <a:t>z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ir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po</a:t>
            </a:r>
            <a:r>
              <a:rPr sz="1000" spc="-5" dirty="0">
                <a:latin typeface="Times New Roman"/>
                <a:cs typeface="Times New Roman"/>
              </a:rPr>
              <a:t>rtarea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ităților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ez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ltat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lor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le,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0" dirty="0">
                <a:latin typeface="Times New Roman"/>
                <a:cs typeface="Times New Roman"/>
              </a:rPr>
              <a:t>î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ide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ce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e.</a:t>
            </a:r>
            <a:endParaRPr sz="1000">
              <a:latin typeface="Times New Roman"/>
              <a:cs typeface="Times New Roman"/>
            </a:endParaRPr>
          </a:p>
          <a:p>
            <a:pPr marL="12700" marR="59055">
              <a:lnSpc>
                <a:spcPct val="95500"/>
              </a:lnSpc>
              <a:spcBef>
                <a:spcPts val="30"/>
              </a:spcBef>
            </a:pPr>
            <a:r>
              <a:rPr sz="1000" b="1" spc="-5" dirty="0">
                <a:latin typeface="Times New Roman"/>
                <a:cs typeface="Times New Roman"/>
              </a:rPr>
              <a:t>Monit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riz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re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i c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ntr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cti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es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cu eta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la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cu eta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ide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lul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res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act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l cu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 caz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u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" dirty="0">
                <a:latin typeface="Times New Roman"/>
                <a:cs typeface="Times New Roman"/>
              </a:rPr>
              <a:t>iect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iau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4"/>
              <a:tabLst>
                <a:tab pos="109220" algn="l"/>
              </a:tabLst>
            </a:pPr>
            <a:r>
              <a:rPr sz="1000" b="1" spc="-15" dirty="0">
                <a:latin typeface="Times New Roman"/>
                <a:cs typeface="Times New Roman"/>
              </a:rPr>
              <a:t>Ex</a:t>
            </a:r>
            <a:r>
              <a:rPr sz="1000" b="1" spc="-5" dirty="0">
                <a:latin typeface="Times New Roman"/>
                <a:cs typeface="Times New Roman"/>
              </a:rPr>
              <a:t>pl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diferența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între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5" dirty="0">
                <a:latin typeface="Times New Roman"/>
                <a:cs typeface="Times New Roman"/>
              </a:rPr>
              <a:t>testing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ș</a:t>
            </a:r>
            <a:r>
              <a:rPr sz="1000" b="1" spc="-5" dirty="0">
                <a:latin typeface="Times New Roman"/>
                <a:cs typeface="Times New Roman"/>
              </a:rPr>
              <a:t>i re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b="1" spc="-5" dirty="0">
                <a:latin typeface="Times New Roman"/>
                <a:cs typeface="Times New Roman"/>
              </a:rPr>
              <a:t>re</a:t>
            </a:r>
            <a:r>
              <a:rPr sz="1000" b="1" spc="-10" dirty="0">
                <a:latin typeface="Times New Roman"/>
                <a:cs typeface="Times New Roman"/>
              </a:rPr>
              <a:t>ss</a:t>
            </a:r>
            <a:r>
              <a:rPr sz="1000" b="1" spc="-5" dirty="0">
                <a:latin typeface="Times New Roman"/>
                <a:cs typeface="Times New Roman"/>
              </a:rPr>
              <a:t>ion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b="1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4"/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170"/>
              </a:lnSpc>
            </a:pPr>
            <a:r>
              <a:rPr sz="1000" b="1" spc="-10" dirty="0">
                <a:latin typeface="Times New Roman"/>
                <a:cs typeface="Times New Roman"/>
              </a:rPr>
              <a:t>Re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 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ce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retestare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ect specific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aca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" dirty="0">
                <a:latin typeface="Times New Roman"/>
                <a:cs typeface="Times New Roman"/>
              </a:rPr>
              <a:t>le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0"/>
              </a:lnSpc>
            </a:pP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ez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ată.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87655">
              <a:lnSpc>
                <a:spcPts val="1150"/>
              </a:lnSpc>
            </a:pPr>
            <a:r>
              <a:rPr sz="1000" b="1" spc="-10" dirty="0">
                <a:latin typeface="Times New Roman"/>
                <a:cs typeface="Times New Roman"/>
              </a:rPr>
              <a:t>Re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b="1" spc="-5" dirty="0">
                <a:latin typeface="Times New Roman"/>
                <a:cs typeface="Times New Roman"/>
              </a:rPr>
              <a:t>re</a:t>
            </a:r>
            <a:r>
              <a:rPr sz="1000" b="1" spc="-10" dirty="0">
                <a:latin typeface="Times New Roman"/>
                <a:cs typeface="Times New Roman"/>
              </a:rPr>
              <a:t>ss</a:t>
            </a:r>
            <a:r>
              <a:rPr sz="1000" b="1" spc="-5" dirty="0">
                <a:latin typeface="Times New Roman"/>
                <a:cs typeface="Times New Roman"/>
              </a:rPr>
              <a:t>ion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 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ce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î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tre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ii 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lic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ții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au 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un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ți s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mn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icat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acesteia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u a asig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ile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h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u au 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</a:t>
            </a:r>
            <a:r>
              <a:rPr sz="1000" dirty="0">
                <a:latin typeface="Times New Roman"/>
                <a:cs typeface="Times New Roman"/>
              </a:rPr>
              <a:t>odu</a:t>
            </a:r>
            <a:r>
              <a:rPr sz="1000" spc="-5" dirty="0">
                <a:latin typeface="Times New Roman"/>
                <a:cs typeface="Times New Roman"/>
              </a:rPr>
              <a:t>s alte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ecte.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5"/>
              <a:tabLst>
                <a:tab pos="109220" algn="l"/>
              </a:tabLst>
            </a:pPr>
            <a:r>
              <a:rPr sz="1000" b="1" spc="-15" dirty="0">
                <a:latin typeface="Times New Roman"/>
                <a:cs typeface="Times New Roman"/>
              </a:rPr>
              <a:t>Ex</a:t>
            </a:r>
            <a:r>
              <a:rPr sz="1000" b="1" spc="-5" dirty="0">
                <a:latin typeface="Times New Roman"/>
                <a:cs typeface="Times New Roman"/>
              </a:rPr>
              <a:t>pl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diferența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între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functional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esting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ș</a:t>
            </a:r>
            <a:r>
              <a:rPr sz="1000" b="1" spc="-5" dirty="0">
                <a:latin typeface="Times New Roman"/>
                <a:cs typeface="Times New Roman"/>
              </a:rPr>
              <a:t>i 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5" dirty="0">
                <a:latin typeface="Times New Roman"/>
                <a:cs typeface="Times New Roman"/>
              </a:rPr>
              <a:t>n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-5" dirty="0">
                <a:latin typeface="Times New Roman"/>
                <a:cs typeface="Times New Roman"/>
              </a:rPr>
              <a:t>fu</a:t>
            </a:r>
            <a:r>
              <a:rPr sz="1000" b="1" spc="-15" dirty="0">
                <a:latin typeface="Times New Roman"/>
                <a:cs typeface="Times New Roman"/>
              </a:rPr>
              <a:t>n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0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nal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b="1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98145">
              <a:lnSpc>
                <a:spcPts val="1150"/>
              </a:lnSpc>
            </a:pPr>
            <a:r>
              <a:rPr sz="1000" b="1" spc="-10" dirty="0">
                <a:latin typeface="Times New Roman"/>
                <a:cs typeface="Times New Roman"/>
              </a:rPr>
              <a:t>Fu</a:t>
            </a:r>
            <a:r>
              <a:rPr sz="1000" b="1" spc="-15" dirty="0">
                <a:latin typeface="Times New Roman"/>
                <a:cs typeface="Times New Roman"/>
              </a:rPr>
              <a:t>n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ional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</a:t>
            </a:r>
            <a:r>
              <a:rPr sz="1000" b="1" spc="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estează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cți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alităț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 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acă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acestea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cți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ează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eci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icaț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ilor.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x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lui,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es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til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zatorilor,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etc.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15" dirty="0">
                <a:latin typeface="Times New Roman"/>
                <a:cs typeface="Times New Roman"/>
              </a:rPr>
              <a:t>n</a:t>
            </a:r>
            <a:r>
              <a:rPr sz="1000" b="1" spc="-5" dirty="0">
                <a:latin typeface="Times New Roman"/>
                <a:cs typeface="Times New Roman"/>
              </a:rPr>
              <a:t>-fu</a:t>
            </a:r>
            <a:r>
              <a:rPr sz="1000" b="1" spc="-15" dirty="0">
                <a:latin typeface="Times New Roman"/>
                <a:cs typeface="Times New Roman"/>
              </a:rPr>
              <a:t>n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ional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</a:t>
            </a:r>
            <a:r>
              <a:rPr sz="1000" b="1" spc="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 E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ează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aspecte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n-f</a:t>
            </a:r>
            <a:r>
              <a:rPr sz="1000" spc="-15" dirty="0">
                <a:latin typeface="Times New Roman"/>
                <a:cs typeface="Times New Roman"/>
              </a:rPr>
              <a:t>un</a:t>
            </a:r>
            <a:r>
              <a:rPr sz="1000" spc="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țio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ale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or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ța,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ritatea,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iliza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il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tatea,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etc.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x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cl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tarea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răsp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s 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ci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ă,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tarea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ec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ității la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atac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ri,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etc.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9" y="1210118"/>
            <a:ext cx="5936615" cy="7744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Times New Roman"/>
              <a:buAutoNum type="arabicPeriod" startAt="6"/>
              <a:tabLst>
                <a:tab pos="109220" algn="l"/>
              </a:tabLst>
            </a:pPr>
            <a:r>
              <a:rPr sz="1000" b="1" spc="-15" dirty="0">
                <a:latin typeface="Times New Roman"/>
                <a:cs typeface="Times New Roman"/>
              </a:rPr>
              <a:t>Ex</a:t>
            </a:r>
            <a:r>
              <a:rPr sz="1000" b="1" spc="-5" dirty="0">
                <a:latin typeface="Times New Roman"/>
                <a:cs typeface="Times New Roman"/>
              </a:rPr>
              <a:t>pl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diferența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între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dirty="0">
                <a:latin typeface="Times New Roman"/>
                <a:cs typeface="Times New Roman"/>
              </a:rPr>
              <a:t>la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spc="-25" dirty="0">
                <a:latin typeface="Times New Roman"/>
                <a:cs typeface="Times New Roman"/>
              </a:rPr>
              <a:t>k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spc="5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x testing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ș</a:t>
            </a:r>
            <a:r>
              <a:rPr sz="1000" b="1" spc="-5" dirty="0">
                <a:latin typeface="Times New Roman"/>
                <a:cs typeface="Times New Roman"/>
              </a:rPr>
              <a:t>i </a:t>
            </a:r>
            <a:r>
              <a:rPr sz="1000" b="1" dirty="0">
                <a:latin typeface="Times New Roman"/>
                <a:cs typeface="Times New Roman"/>
              </a:rPr>
              <a:t>w</a:t>
            </a:r>
            <a:r>
              <a:rPr sz="1000" b="1" spc="-5" dirty="0">
                <a:latin typeface="Times New Roman"/>
                <a:cs typeface="Times New Roman"/>
              </a:rPr>
              <a:t>hitebox t</a:t>
            </a:r>
            <a:r>
              <a:rPr sz="1000" b="1" spc="0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ting.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Times New Roman"/>
              <a:buAutoNum type="arabicPeriod" startAt="6"/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Blac</a:t>
            </a:r>
            <a:r>
              <a:rPr sz="1000" b="1" spc="-25" dirty="0">
                <a:latin typeface="Times New Roman"/>
                <a:cs typeface="Times New Roman"/>
              </a:rPr>
              <a:t>k</a:t>
            </a:r>
            <a:r>
              <a:rPr sz="1000" b="1" spc="-10" dirty="0">
                <a:latin typeface="Times New Roman"/>
                <a:cs typeface="Times New Roman"/>
              </a:rPr>
              <a:t>box</a:t>
            </a:r>
            <a:r>
              <a:rPr sz="1000" b="1" spc="-5" dirty="0">
                <a:latin typeface="Times New Roman"/>
                <a:cs typeface="Times New Roman"/>
              </a:rPr>
              <a:t> test</a:t>
            </a:r>
            <a:r>
              <a:rPr sz="1000" b="1" spc="0" dirty="0">
                <a:latin typeface="Times New Roman"/>
                <a:cs typeface="Times New Roman"/>
              </a:rPr>
              <a:t>i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estează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licația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aște st</a:t>
            </a:r>
            <a:r>
              <a:rPr sz="1000" spc="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ct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ter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lui.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trează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2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ri și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tp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-u</a:t>
            </a:r>
            <a:r>
              <a:rPr sz="1000" spc="-5" dirty="0">
                <a:latin typeface="Times New Roman"/>
                <a:cs typeface="Times New Roman"/>
              </a:rPr>
              <a:t>ri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ică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acă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0" dirty="0">
                <a:latin typeface="Times New Roman"/>
                <a:cs typeface="Times New Roman"/>
              </a:rPr>
              <a:t>te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dirty="0">
                <a:latin typeface="Times New Roman"/>
                <a:cs typeface="Times New Roman"/>
              </a:rPr>
              <a:t>fu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cți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ează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m 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eci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icați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lor.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b="1" spc="-10" dirty="0">
                <a:latin typeface="Times New Roman"/>
                <a:cs typeface="Times New Roman"/>
              </a:rPr>
              <a:t>Whitebox</a:t>
            </a:r>
            <a:r>
              <a:rPr sz="1000" b="1" spc="-5" dirty="0">
                <a:latin typeface="Times New Roman"/>
                <a:cs typeface="Times New Roman"/>
              </a:rPr>
              <a:t> test</a:t>
            </a:r>
            <a:r>
              <a:rPr sz="1000" b="1" spc="0" dirty="0">
                <a:latin typeface="Times New Roman"/>
                <a:cs typeface="Times New Roman"/>
              </a:rPr>
              <a:t>i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estează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licația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â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un</a:t>
            </a:r>
            <a:r>
              <a:rPr sz="1000" dirty="0">
                <a:latin typeface="Times New Roman"/>
                <a:cs typeface="Times New Roman"/>
              </a:rPr>
              <a:t>oș</a:t>
            </a:r>
            <a:r>
              <a:rPr sz="1000" spc="-5" dirty="0">
                <a:latin typeface="Times New Roman"/>
                <a:cs typeface="Times New Roman"/>
              </a:rPr>
              <a:t>ti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es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ct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ter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i.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ce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trează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icii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ter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x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rilor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b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clel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etc.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83185">
              <a:lnSpc>
                <a:spcPct val="192000"/>
              </a:lnSpc>
              <a:buFont typeface="Times New Roman"/>
              <a:buAutoNum type="arabicPeriod" startAt="7"/>
              <a:tabLst>
                <a:tab pos="109220" algn="l"/>
              </a:tabLst>
            </a:pPr>
            <a:r>
              <a:rPr sz="1000" b="1" spc="-1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spc="-25" dirty="0">
                <a:latin typeface="Times New Roman"/>
                <a:cs typeface="Times New Roman"/>
              </a:rPr>
              <a:t>m</a:t>
            </a:r>
            <a:r>
              <a:rPr sz="1000" b="1" spc="-5" dirty="0">
                <a:latin typeface="Times New Roman"/>
                <a:cs typeface="Times New Roman"/>
              </a:rPr>
              <a:t>er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ehnic</a:t>
            </a:r>
            <a:r>
              <a:rPr sz="1000" b="1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le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re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ș</a:t>
            </a:r>
            <a:r>
              <a:rPr sz="1000" b="1" spc="-5" dirty="0">
                <a:latin typeface="Times New Roman"/>
                <a:cs typeface="Times New Roman"/>
              </a:rPr>
              <a:t>i 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b="1" spc="-5" dirty="0">
                <a:latin typeface="Times New Roman"/>
                <a:cs typeface="Times New Roman"/>
              </a:rPr>
              <a:t>rupaț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-le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în fu</a:t>
            </a:r>
            <a:r>
              <a:rPr sz="1000" b="1" spc="-15" dirty="0">
                <a:latin typeface="Times New Roman"/>
                <a:cs typeface="Times New Roman"/>
              </a:rPr>
              <a:t>n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ț</a:t>
            </a:r>
            <a:r>
              <a:rPr sz="1000" b="1" spc="-5" dirty="0">
                <a:latin typeface="Times New Roman"/>
                <a:cs typeface="Times New Roman"/>
              </a:rPr>
              <a:t>ie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te</a:t>
            </a:r>
            <a:r>
              <a:rPr sz="1000" b="1" dirty="0">
                <a:latin typeface="Times New Roman"/>
                <a:cs typeface="Times New Roman"/>
              </a:rPr>
              <a:t>go</a:t>
            </a:r>
            <a:r>
              <a:rPr sz="1000" b="1" spc="-5" dirty="0">
                <a:latin typeface="Times New Roman"/>
                <a:cs typeface="Times New Roman"/>
              </a:rPr>
              <a:t>rie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(blac</a:t>
            </a:r>
            <a:r>
              <a:rPr sz="1000" b="1" spc="-25" dirty="0">
                <a:latin typeface="Times New Roman"/>
                <a:cs typeface="Times New Roman"/>
              </a:rPr>
              <a:t>k</a:t>
            </a:r>
            <a:r>
              <a:rPr sz="1000" b="1" spc="-10" dirty="0">
                <a:latin typeface="Times New Roman"/>
                <a:cs typeface="Times New Roman"/>
              </a:rPr>
              <a:t>bo</a:t>
            </a:r>
            <a:r>
              <a:rPr sz="1000" b="1" spc="-15" dirty="0">
                <a:latin typeface="Times New Roman"/>
                <a:cs typeface="Times New Roman"/>
              </a:rPr>
              <a:t>x</a:t>
            </a:r>
            <a:r>
              <a:rPr sz="1000" b="1" spc="-5" dirty="0">
                <a:latin typeface="Times New Roman"/>
                <a:cs typeface="Times New Roman"/>
              </a:rPr>
              <a:t>,</a:t>
            </a:r>
            <a:r>
              <a:rPr sz="1000" b="1" dirty="0">
                <a:latin typeface="Times New Roman"/>
                <a:cs typeface="Times New Roman"/>
              </a:rPr>
              <a:t> w</a:t>
            </a:r>
            <a:r>
              <a:rPr sz="1000" b="1" spc="-5" dirty="0">
                <a:latin typeface="Times New Roman"/>
                <a:cs typeface="Times New Roman"/>
              </a:rPr>
              <a:t>hit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bo</a:t>
            </a:r>
            <a:r>
              <a:rPr sz="1000" b="1" spc="-15" dirty="0">
                <a:latin typeface="Times New Roman"/>
                <a:cs typeface="Times New Roman"/>
              </a:rPr>
              <a:t>x</a:t>
            </a:r>
            <a:r>
              <a:rPr sz="1000" b="1" spc="-5" dirty="0">
                <a:latin typeface="Times New Roman"/>
                <a:cs typeface="Times New Roman"/>
              </a:rPr>
              <a:t>,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x</a:t>
            </a:r>
            <a:r>
              <a:rPr sz="1000" b="1" spc="-5" dirty="0">
                <a:latin typeface="Times New Roman"/>
                <a:cs typeface="Times New Roman"/>
              </a:rPr>
              <a:t>pe</a:t>
            </a:r>
            <a:r>
              <a:rPr sz="1000" b="1" spc="0" dirty="0">
                <a:latin typeface="Times New Roman"/>
                <a:cs typeface="Times New Roman"/>
              </a:rPr>
              <a:t>r</a:t>
            </a:r>
            <a:r>
              <a:rPr sz="1000" b="1" spc="-5" dirty="0">
                <a:latin typeface="Times New Roman"/>
                <a:cs typeface="Times New Roman"/>
              </a:rPr>
              <a:t>ienc</a:t>
            </a:r>
            <a:r>
              <a:rPr sz="1000" b="1" spc="20" dirty="0">
                <a:latin typeface="Times New Roman"/>
                <a:cs typeface="Times New Roman"/>
              </a:rPr>
              <a:t>e</a:t>
            </a:r>
            <a:r>
              <a:rPr sz="1000" b="1" spc="-5" dirty="0">
                <a:latin typeface="Times New Roman"/>
                <a:cs typeface="Times New Roman"/>
              </a:rPr>
              <a:t>-ba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ed). Blac</a:t>
            </a:r>
            <a:r>
              <a:rPr sz="1000" b="1" spc="-25" dirty="0">
                <a:latin typeface="Times New Roman"/>
                <a:cs typeface="Times New Roman"/>
              </a:rPr>
              <a:t>k</a:t>
            </a:r>
            <a:r>
              <a:rPr sz="1000" b="1" spc="-10" dirty="0">
                <a:latin typeface="Times New Roman"/>
                <a:cs typeface="Times New Roman"/>
              </a:rPr>
              <a:t>box</a:t>
            </a:r>
            <a:r>
              <a:rPr sz="1000" b="1" spc="-5" dirty="0">
                <a:latin typeface="Times New Roman"/>
                <a:cs typeface="Times New Roman"/>
              </a:rPr>
              <a:t> test</a:t>
            </a:r>
            <a:r>
              <a:rPr sz="1000" b="1" spc="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ng:</a:t>
            </a:r>
            <a:endParaRPr sz="1000">
              <a:latin typeface="Times New Roman"/>
              <a:cs typeface="Times New Roman"/>
            </a:endParaRPr>
          </a:p>
          <a:p>
            <a:pPr marL="12700" marR="4182110">
              <a:lnSpc>
                <a:spcPts val="1140"/>
              </a:lnSpc>
              <a:spcBef>
                <a:spcPts val="15"/>
              </a:spcBef>
            </a:pP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ec</a:t>
            </a:r>
            <a:r>
              <a:rPr sz="1000" spc="-15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ale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tiț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ilor A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aliza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rilor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tieră</a:t>
            </a:r>
            <a:endParaRPr sz="1000">
              <a:latin typeface="Times New Roman"/>
              <a:cs typeface="Times New Roman"/>
            </a:endParaRPr>
          </a:p>
          <a:p>
            <a:pPr marL="12700" marR="4449445">
              <a:lnSpc>
                <a:spcPts val="1150"/>
              </a:lnSpc>
              <a:spcBef>
                <a:spcPts val="5"/>
              </a:spcBef>
            </a:pP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tip</a:t>
            </a:r>
            <a:r>
              <a:rPr sz="1000" spc="-10" dirty="0">
                <a:latin typeface="Times New Roman"/>
                <a:cs typeface="Times New Roman"/>
              </a:rPr>
              <a:t> s</a:t>
            </a:r>
            <a:r>
              <a:rPr sz="1000" spc="-5" dirty="0">
                <a:latin typeface="Times New Roman"/>
                <a:cs typeface="Times New Roman"/>
              </a:rPr>
              <a:t>tate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</a:t>
            </a:r>
            <a:r>
              <a:rPr sz="1000" spc="-10" dirty="0">
                <a:latin typeface="Times New Roman"/>
                <a:cs typeface="Times New Roman"/>
              </a:rPr>
              <a:t>ns</a:t>
            </a:r>
            <a:r>
              <a:rPr sz="1000" spc="-5" dirty="0">
                <a:latin typeface="Times New Roman"/>
                <a:cs typeface="Times New Roman"/>
              </a:rPr>
              <a:t>iti</a:t>
            </a:r>
            <a:r>
              <a:rPr sz="1000" spc="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caz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til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zare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165"/>
              </a:lnSpc>
            </a:pPr>
            <a:r>
              <a:rPr sz="1000" b="1" spc="-10" dirty="0">
                <a:latin typeface="Times New Roman"/>
                <a:cs typeface="Times New Roman"/>
              </a:rPr>
              <a:t>Whitebox</a:t>
            </a:r>
            <a:r>
              <a:rPr sz="1000" b="1" spc="-5" dirty="0">
                <a:latin typeface="Times New Roman"/>
                <a:cs typeface="Times New Roman"/>
              </a:rPr>
              <a:t> test</a:t>
            </a:r>
            <a:r>
              <a:rPr sz="1000" b="1" spc="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ng:</a:t>
            </a:r>
            <a:endParaRPr sz="1000">
              <a:latin typeface="Times New Roman"/>
              <a:cs typeface="Times New Roman"/>
            </a:endParaRPr>
          </a:p>
          <a:p>
            <a:pPr marL="12700" marR="4388485">
              <a:lnSpc>
                <a:spcPts val="1140"/>
              </a:lnSpc>
              <a:spcBef>
                <a:spcPts val="50"/>
              </a:spcBef>
            </a:pP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cle</a:t>
            </a:r>
            <a:endParaRPr sz="1000">
              <a:latin typeface="Times New Roman"/>
              <a:cs typeface="Times New Roman"/>
            </a:endParaRPr>
          </a:p>
          <a:p>
            <a:pPr marL="12700" marR="4472305">
              <a:lnSpc>
                <a:spcPts val="1150"/>
              </a:lnSpc>
              <a:spcBef>
                <a:spcPts val="5"/>
              </a:spcBef>
            </a:pP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ra</a:t>
            </a:r>
            <a:r>
              <a:rPr sz="1000" spc="-15" dirty="0">
                <a:latin typeface="Times New Roman"/>
                <a:cs typeface="Times New Roman"/>
              </a:rPr>
              <a:t>mu</a:t>
            </a:r>
            <a:r>
              <a:rPr sz="1000" spc="-5" dirty="0">
                <a:latin typeface="Times New Roman"/>
                <a:cs typeface="Times New Roman"/>
              </a:rPr>
              <a:t>ri/decizii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uxu</a:t>
            </a:r>
            <a:r>
              <a:rPr sz="1000" spc="-5" dirty="0">
                <a:latin typeface="Times New Roman"/>
                <a:cs typeface="Times New Roman"/>
              </a:rPr>
              <a:t>ri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4523740">
              <a:lnSpc>
                <a:spcPct val="94500"/>
              </a:lnSpc>
            </a:pPr>
            <a:r>
              <a:rPr sz="1000" b="1" spc="-15" dirty="0">
                <a:latin typeface="Times New Roman"/>
                <a:cs typeface="Times New Roman"/>
              </a:rPr>
              <a:t>E</a:t>
            </a:r>
            <a:r>
              <a:rPr sz="1000" b="1" dirty="0">
                <a:latin typeface="Times New Roman"/>
                <a:cs typeface="Times New Roman"/>
              </a:rPr>
              <a:t>x</a:t>
            </a:r>
            <a:r>
              <a:rPr sz="1000" b="1" spc="-5" dirty="0">
                <a:latin typeface="Times New Roman"/>
                <a:cs typeface="Times New Roman"/>
              </a:rPr>
              <a:t>perience-ba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0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d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b="1" spc="-5" dirty="0">
                <a:latin typeface="Times New Roman"/>
                <a:cs typeface="Times New Roman"/>
              </a:rPr>
              <a:t>: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x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lorat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rie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-h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</a:t>
            </a:r>
            <a:r>
              <a:rPr sz="1000" dirty="0">
                <a:latin typeface="Times New Roman"/>
                <a:cs typeface="Times New Roman"/>
              </a:rPr>
              <a:t> b</a:t>
            </a:r>
            <a:r>
              <a:rPr sz="1000" spc="-5" dirty="0">
                <a:latin typeface="Times New Roman"/>
                <a:cs typeface="Times New Roman"/>
              </a:rPr>
              <a:t>azată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ri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trec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950">
              <a:latin typeface="Times New Roman"/>
              <a:cs typeface="Times New Roman"/>
            </a:endParaRPr>
          </a:p>
          <a:p>
            <a:pPr marL="108585" indent="-95885">
              <a:lnSpc>
                <a:spcPct val="100000"/>
              </a:lnSpc>
              <a:buFont typeface="Times New Roman"/>
              <a:buAutoNum type="arabicPeriod" startAt="8"/>
              <a:tabLst>
                <a:tab pos="109220" algn="l"/>
              </a:tabLst>
            </a:pPr>
            <a:r>
              <a:rPr sz="1000" b="1" spc="-15" dirty="0">
                <a:latin typeface="Times New Roman"/>
                <a:cs typeface="Times New Roman"/>
              </a:rPr>
              <a:t>Ex</a:t>
            </a:r>
            <a:r>
              <a:rPr sz="1000" b="1" spc="-5" dirty="0">
                <a:latin typeface="Times New Roman"/>
                <a:cs typeface="Times New Roman"/>
              </a:rPr>
              <a:t>pl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diferența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între</a:t>
            </a:r>
            <a:r>
              <a:rPr sz="1000" b="1" dirty="0">
                <a:latin typeface="Times New Roman"/>
                <a:cs typeface="Times New Roman"/>
              </a:rPr>
              <a:t> v</a:t>
            </a:r>
            <a:r>
              <a:rPr sz="1000" b="1" spc="-5" dirty="0">
                <a:latin typeface="Times New Roman"/>
                <a:cs typeface="Times New Roman"/>
              </a:rPr>
              <a:t>erific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tion și </a:t>
            </a:r>
            <a:r>
              <a:rPr sz="1000" b="1" dirty="0">
                <a:latin typeface="Times New Roman"/>
                <a:cs typeface="Times New Roman"/>
              </a:rPr>
              <a:t>va</a:t>
            </a:r>
            <a:r>
              <a:rPr sz="1000" b="1" spc="-5" dirty="0">
                <a:latin typeface="Times New Roman"/>
                <a:cs typeface="Times New Roman"/>
              </a:rPr>
              <a:t>li</a:t>
            </a:r>
            <a:r>
              <a:rPr sz="1000" b="1" spc="-15" dirty="0">
                <a:latin typeface="Times New Roman"/>
                <a:cs typeface="Times New Roman"/>
              </a:rPr>
              <a:t>d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tion.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8"/>
            </a:pPr>
            <a:endParaRPr sz="950">
              <a:latin typeface="Times New Roman"/>
              <a:cs typeface="Times New Roman"/>
            </a:endParaRPr>
          </a:p>
          <a:p>
            <a:pPr marL="12700" marR="181610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Verific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tion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ce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al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lui so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w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în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iile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ez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ltare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gu</a:t>
            </a:r>
            <a:r>
              <a:rPr sz="1000" spc="-5" dirty="0">
                <a:latin typeface="Times New Roman"/>
                <a:cs typeface="Times New Roman"/>
              </a:rPr>
              <a:t>ra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că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este 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it 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rect </a:t>
            </a:r>
            <a:r>
              <a:rPr sz="1000" dirty="0">
                <a:latin typeface="Times New Roman"/>
                <a:cs typeface="Times New Roman"/>
              </a:rPr>
              <a:t>(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nf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m 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eci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icaț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ilor).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x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lud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iz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irea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esig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ectarea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etc.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</a:pPr>
            <a:r>
              <a:rPr sz="1000" b="1" spc="-10" dirty="0">
                <a:latin typeface="Times New Roman"/>
                <a:cs typeface="Times New Roman"/>
              </a:rPr>
              <a:t>V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li</a:t>
            </a:r>
            <a:r>
              <a:rPr sz="1000" b="1" spc="-15" dirty="0">
                <a:latin typeface="Times New Roman"/>
                <a:cs typeface="Times New Roman"/>
              </a:rPr>
              <a:t>d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tion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ce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 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gu</a:t>
            </a:r>
            <a:r>
              <a:rPr sz="1000" spc="-5" dirty="0">
                <a:latin typeface="Times New Roman"/>
                <a:cs typeface="Times New Roman"/>
              </a:rPr>
              <a:t>ra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că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resp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ilor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ce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țel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til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zatorilor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ali.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x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cl</a:t>
            </a:r>
            <a:r>
              <a:rPr sz="1000" spc="-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tarea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un</a:t>
            </a:r>
            <a:r>
              <a:rPr sz="1000" spc="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țio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alit</a:t>
            </a:r>
            <a:r>
              <a:rPr sz="1000" spc="0" dirty="0">
                <a:latin typeface="Times New Roman"/>
                <a:cs typeface="Times New Roman"/>
              </a:rPr>
              <a:t>ă</a:t>
            </a:r>
            <a:r>
              <a:rPr sz="1000" spc="-5" dirty="0">
                <a:latin typeface="Times New Roman"/>
                <a:cs typeface="Times New Roman"/>
              </a:rPr>
              <a:t>ții,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iza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ili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spc="25" dirty="0">
                <a:latin typeface="Times New Roman"/>
                <a:cs typeface="Times New Roman"/>
              </a:rPr>
              <a:t>ț</a:t>
            </a:r>
            <a:r>
              <a:rPr sz="1000" spc="-5" dirty="0">
                <a:latin typeface="Times New Roman"/>
                <a:cs typeface="Times New Roman"/>
              </a:rPr>
              <a:t>ii,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etc.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90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buFont typeface="Times New Roman"/>
              <a:buAutoNum type="arabicPeriod" startAt="9"/>
              <a:tabLst>
                <a:tab pos="140970" algn="l"/>
              </a:tabLst>
            </a:pPr>
            <a:r>
              <a:rPr sz="1000" b="1" spc="-15" dirty="0">
                <a:latin typeface="Times New Roman"/>
                <a:cs typeface="Times New Roman"/>
              </a:rPr>
              <a:t>Ex</a:t>
            </a:r>
            <a:r>
              <a:rPr sz="1000" b="1" spc="-5" dirty="0">
                <a:latin typeface="Times New Roman"/>
                <a:cs typeface="Times New Roman"/>
              </a:rPr>
              <a:t>pl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diferența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între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itive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testing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ș</a:t>
            </a:r>
            <a:r>
              <a:rPr sz="1000" b="1" spc="-5" dirty="0">
                <a:latin typeface="Times New Roman"/>
                <a:cs typeface="Times New Roman"/>
              </a:rPr>
              <a:t>i ne</a:t>
            </a:r>
            <a:r>
              <a:rPr sz="1000" b="1" dirty="0">
                <a:latin typeface="Times New Roman"/>
                <a:cs typeface="Times New Roman"/>
              </a:rPr>
              <a:t>ga</a:t>
            </a:r>
            <a:r>
              <a:rPr sz="1000" b="1" spc="-5" dirty="0">
                <a:latin typeface="Times New Roman"/>
                <a:cs typeface="Times New Roman"/>
              </a:rPr>
              <a:t>tive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ing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ș</a:t>
            </a:r>
            <a:r>
              <a:rPr sz="1000" b="1" spc="-5" dirty="0">
                <a:latin typeface="Times New Roman"/>
                <a:cs typeface="Times New Roman"/>
              </a:rPr>
              <a:t>i </a:t>
            </a:r>
            <a:r>
              <a:rPr sz="1000" b="1" spc="-10" dirty="0">
                <a:latin typeface="Times New Roman"/>
                <a:cs typeface="Times New Roman"/>
              </a:rPr>
              <a:t>d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c</a:t>
            </a:r>
            <a:r>
              <a:rPr sz="1000" b="1" dirty="0">
                <a:latin typeface="Times New Roman"/>
                <a:cs typeface="Times New Roman"/>
              </a:rPr>
              <a:t>â</a:t>
            </a:r>
            <a:r>
              <a:rPr sz="1000" b="1" spc="-5" dirty="0">
                <a:latin typeface="Times New Roman"/>
                <a:cs typeface="Times New Roman"/>
              </a:rPr>
              <a:t>te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un</a:t>
            </a:r>
            <a:r>
              <a:rPr sz="1000" b="1" spc="-5" dirty="0">
                <a:latin typeface="Times New Roman"/>
                <a:cs typeface="Times New Roman"/>
              </a:rPr>
              <a:t> e</a:t>
            </a:r>
            <a:r>
              <a:rPr sz="1000" b="1" spc="-10" dirty="0">
                <a:latin typeface="Times New Roman"/>
                <a:cs typeface="Times New Roman"/>
              </a:rPr>
              <a:t>x</a:t>
            </a:r>
            <a:r>
              <a:rPr sz="1000" b="1" spc="0" dirty="0">
                <a:latin typeface="Times New Roman"/>
                <a:cs typeface="Times New Roman"/>
              </a:rPr>
              <a:t>e</a:t>
            </a:r>
            <a:r>
              <a:rPr sz="1000" b="1" spc="-25" dirty="0">
                <a:latin typeface="Times New Roman"/>
                <a:cs typeface="Times New Roman"/>
              </a:rPr>
              <a:t>m</a:t>
            </a:r>
            <a:r>
              <a:rPr sz="1000" b="1" spc="-5" dirty="0">
                <a:latin typeface="Times New Roman"/>
                <a:cs typeface="Times New Roman"/>
              </a:rPr>
              <a:t>plu </a:t>
            </a:r>
            <a:r>
              <a:rPr sz="1000" b="1" dirty="0">
                <a:latin typeface="Times New Roman"/>
                <a:cs typeface="Times New Roman"/>
              </a:rPr>
              <a:t>d</a:t>
            </a:r>
            <a:r>
              <a:rPr sz="1000" b="1" spc="-5" dirty="0">
                <a:latin typeface="Times New Roman"/>
                <a:cs typeface="Times New Roman"/>
              </a:rPr>
              <a:t>in fiec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re.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9"/>
            </a:pPr>
            <a:endParaRPr sz="1000">
              <a:latin typeface="Times New Roman"/>
              <a:cs typeface="Times New Roman"/>
            </a:endParaRPr>
          </a:p>
          <a:p>
            <a:pPr marL="12700" marR="356870">
              <a:lnSpc>
                <a:spcPts val="1150"/>
              </a:lnSpc>
            </a:pPr>
            <a:r>
              <a:rPr sz="1000" b="1" spc="-10" dirty="0">
                <a:latin typeface="Times New Roman"/>
                <a:cs typeface="Times New Roman"/>
              </a:rPr>
              <a:t>P</a:t>
            </a:r>
            <a:r>
              <a:rPr sz="1000" b="1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itive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testin</a:t>
            </a:r>
            <a:r>
              <a:rPr sz="1000" b="1" spc="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u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ri 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acă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dirty="0">
                <a:latin typeface="Times New Roman"/>
                <a:cs typeface="Times New Roman"/>
              </a:rPr>
              <a:t>fu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cți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ează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așteptărilor.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x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-u</a:t>
            </a:r>
            <a:r>
              <a:rPr sz="1000" spc="0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u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n </a:t>
            </a:r>
            <a:r>
              <a:rPr sz="1000" dirty="0">
                <a:latin typeface="Times New Roman"/>
                <a:cs typeface="Times New Roman"/>
              </a:rPr>
              <a:t>nu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u</a:t>
            </a:r>
            <a:r>
              <a:rPr sz="1000" spc="-5" dirty="0">
                <a:latin typeface="Times New Roman"/>
                <a:cs typeface="Times New Roman"/>
              </a:rPr>
              <a:t>til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zator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ro</a:t>
            </a:r>
            <a:r>
              <a:rPr sz="1000" spc="-5" dirty="0">
                <a:latin typeface="Times New Roman"/>
                <a:cs typeface="Times New Roman"/>
              </a:rPr>
              <a:t>lă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recte.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74295">
              <a:lnSpc>
                <a:spcPct val="96100"/>
              </a:lnSpc>
            </a:pPr>
            <a:r>
              <a:rPr sz="1000" b="1" spc="-10" dirty="0">
                <a:latin typeface="Times New Roman"/>
                <a:cs typeface="Times New Roman"/>
              </a:rPr>
              <a:t>Ne</a:t>
            </a:r>
            <a:r>
              <a:rPr sz="1000" b="1" dirty="0">
                <a:latin typeface="Times New Roman"/>
                <a:cs typeface="Times New Roman"/>
              </a:rPr>
              <a:t>ga</a:t>
            </a:r>
            <a:r>
              <a:rPr sz="1000" b="1" spc="-5" dirty="0">
                <a:latin typeface="Times New Roman"/>
                <a:cs typeface="Times New Roman"/>
              </a:rPr>
              <a:t>tive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testin</a:t>
            </a:r>
            <a:r>
              <a:rPr sz="1000" b="1" spc="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estarea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mu</a:t>
            </a:r>
            <a:r>
              <a:rPr sz="1000" spc="-5" dirty="0">
                <a:latin typeface="Times New Roman"/>
                <a:cs typeface="Times New Roman"/>
              </a:rPr>
              <a:t>lui cu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ri 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 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acă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mu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est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ează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rect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ții</a:t>
            </a:r>
            <a:r>
              <a:rPr sz="1000" spc="-1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ro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x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</a:t>
            </a:r>
            <a:r>
              <a:rPr sz="1000" spc="-15" dirty="0">
                <a:latin typeface="Times New Roman"/>
                <a:cs typeface="Times New Roman"/>
              </a:rPr>
              <a:t>g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-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u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til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z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tor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au 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ro</a:t>
            </a:r>
            <a:r>
              <a:rPr sz="1000" spc="-5" dirty="0">
                <a:latin typeface="Times New Roman"/>
                <a:cs typeface="Times New Roman"/>
              </a:rPr>
              <a:t>lă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recte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că acce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zat.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buFont typeface="Times New Roman"/>
              <a:buAutoNum type="arabicPeriod" startAt="10"/>
              <a:tabLst>
                <a:tab pos="172720" algn="l"/>
              </a:tabLst>
            </a:pPr>
            <a:r>
              <a:rPr sz="1000" b="1" spc="-1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spc="-25" dirty="0">
                <a:latin typeface="Times New Roman"/>
                <a:cs typeface="Times New Roman"/>
              </a:rPr>
              <a:t>m</a:t>
            </a:r>
            <a:r>
              <a:rPr sz="1000" b="1" spc="-5" dirty="0">
                <a:latin typeface="Times New Roman"/>
                <a:cs typeface="Times New Roman"/>
              </a:rPr>
              <a:t>er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și e</a:t>
            </a:r>
            <a:r>
              <a:rPr sz="1000" b="1" dirty="0">
                <a:latin typeface="Times New Roman"/>
                <a:cs typeface="Times New Roman"/>
              </a:rPr>
              <a:t>x</a:t>
            </a:r>
            <a:r>
              <a:rPr sz="1000" b="1" spc="-5" dirty="0">
                <a:latin typeface="Times New Roman"/>
                <a:cs typeface="Times New Roman"/>
              </a:rPr>
              <a:t>pl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ți pe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curt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nivelurile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test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re.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37795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Unit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</a:t>
            </a:r>
            <a:r>
              <a:rPr sz="1000" b="1" spc="0" dirty="0">
                <a:latin typeface="Times New Roman"/>
                <a:cs typeface="Times New Roman"/>
              </a:rPr>
              <a:t>i</a:t>
            </a:r>
            <a:r>
              <a:rPr sz="1000" b="1" spc="-10" dirty="0">
                <a:latin typeface="Times New Roman"/>
                <a:cs typeface="Times New Roman"/>
              </a:rPr>
              <a:t>ng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estează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ale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licației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rectit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lor. 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nte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b="1" spc="-5" dirty="0">
                <a:latin typeface="Times New Roman"/>
                <a:cs typeface="Times New Roman"/>
              </a:rPr>
              <a:t>r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tion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estează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teracț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un</a:t>
            </a:r>
            <a:r>
              <a:rPr sz="1000" spc="-5" dirty="0">
                <a:latin typeface="Times New Roman"/>
                <a:cs typeface="Times New Roman"/>
              </a:rPr>
              <a:t>ile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odu</a:t>
            </a:r>
            <a:r>
              <a:rPr sz="1000" spc="-5" dirty="0">
                <a:latin typeface="Times New Roman"/>
                <a:cs typeface="Times New Roman"/>
              </a:rPr>
              <a:t>le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 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acă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cți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ază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î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nf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eci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icaț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ilor.</a:t>
            </a:r>
            <a:endParaRPr sz="1000">
              <a:latin typeface="Times New Roman"/>
              <a:cs typeface="Times New Roman"/>
            </a:endParaRPr>
          </a:p>
          <a:p>
            <a:pPr marL="12700" marR="46355">
              <a:lnSpc>
                <a:spcPts val="1150"/>
              </a:lnSpc>
            </a:pPr>
            <a:r>
              <a:rPr sz="1000" b="1" spc="-10" dirty="0">
                <a:latin typeface="Times New Roman"/>
                <a:cs typeface="Times New Roman"/>
              </a:rPr>
              <a:t>Sys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1000" b="1" spc="0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m</a:t>
            </a:r>
            <a:r>
              <a:rPr sz="1000" b="1" spc="-15" dirty="0">
                <a:latin typeface="Times New Roman"/>
                <a:cs typeface="Times New Roman"/>
              </a:rPr>
              <a:t> T</a:t>
            </a:r>
            <a:r>
              <a:rPr sz="1000" b="1" spc="-5" dirty="0">
                <a:latin typeface="Times New Roman"/>
                <a:cs typeface="Times New Roman"/>
              </a:rPr>
              <a:t>est</a:t>
            </a:r>
            <a:r>
              <a:rPr sz="1000" b="1" spc="0" dirty="0">
                <a:latin typeface="Times New Roman"/>
                <a:cs typeface="Times New Roman"/>
              </a:rPr>
              <a:t>i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estează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0" dirty="0">
                <a:latin typeface="Times New Roman"/>
                <a:cs typeface="Times New Roman"/>
              </a:rPr>
              <a:t>te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c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spc="-10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rat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tru 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</a:t>
            </a:r>
            <a:r>
              <a:rPr sz="1000" dirty="0">
                <a:latin typeface="Times New Roman"/>
                <a:cs typeface="Times New Roman"/>
              </a:rPr>
              <a:t> d</a:t>
            </a:r>
            <a:r>
              <a:rPr sz="1000" spc="-5" dirty="0">
                <a:latin typeface="Times New Roman"/>
                <a:cs typeface="Times New Roman"/>
              </a:rPr>
              <a:t>acă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î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ește ce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țele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ec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icate. </a:t>
            </a:r>
            <a:r>
              <a:rPr sz="1000" b="1" spc="-5" dirty="0">
                <a:latin typeface="Times New Roman"/>
                <a:cs typeface="Times New Roman"/>
              </a:rPr>
              <a:t>Accept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5" dirty="0">
                <a:latin typeface="Times New Roman"/>
                <a:cs typeface="Times New Roman"/>
              </a:rPr>
              <a:t>nce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1000" b="1" spc="-5" dirty="0">
                <a:latin typeface="Times New Roman"/>
                <a:cs typeface="Times New Roman"/>
              </a:rPr>
              <a:t>estin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estează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ecti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til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zator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</a:t>
            </a:r>
            <a:r>
              <a:rPr sz="1000" spc="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 p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u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ali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că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î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oile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ș</a:t>
            </a:r>
            <a:r>
              <a:rPr sz="1000" spc="-5" dirty="0">
                <a:latin typeface="Times New Roman"/>
                <a:cs typeface="Times New Roman"/>
              </a:rPr>
              <a:t>i ceri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țele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aces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ia.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3544"/>
            <a:ext cx="5835650" cy="159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255" algn="ctr">
              <a:lnSpc>
                <a:spcPct val="100000"/>
              </a:lnSpc>
            </a:pP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P</a:t>
            </a:r>
            <a:r>
              <a:rPr sz="1400" b="1" spc="5" dirty="0">
                <a:solidFill>
                  <a:srgbClr val="365F90"/>
                </a:solidFill>
                <a:latin typeface="Cambria"/>
                <a:cs typeface="Cambria"/>
              </a:rPr>
              <a:t>a</a:t>
            </a:r>
            <a:r>
              <a:rPr sz="1400" b="1" spc="-5" dirty="0">
                <a:solidFill>
                  <a:srgbClr val="365F90"/>
                </a:solidFill>
                <a:latin typeface="Cambria"/>
                <a:cs typeface="Cambria"/>
              </a:rPr>
              <a:t>r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t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ea</a:t>
            </a:r>
            <a:r>
              <a:rPr sz="1400" b="1" spc="-5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a</a:t>
            </a:r>
            <a:r>
              <a:rPr sz="1400" b="1" spc="-5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spc="5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spc="-5" dirty="0">
                <a:solidFill>
                  <a:srgbClr val="365F90"/>
                </a:solidFill>
                <a:latin typeface="Cambria"/>
                <a:cs typeface="Cambria"/>
              </a:rPr>
              <a:t>-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a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39065" indent="-126364">
              <a:lnSpc>
                <a:spcPct val="100000"/>
              </a:lnSpc>
              <a:spcBef>
                <a:spcPts val="1120"/>
              </a:spcBef>
              <a:buFont typeface="Times New Roman"/>
              <a:buAutoNum type="romanUcPeriod"/>
              <a:tabLst>
                <a:tab pos="139700" algn="l"/>
              </a:tabLst>
            </a:pP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a ba</a:t>
            </a:r>
            <a:r>
              <a:rPr sz="1200" b="1" spc="-5" dirty="0">
                <a:latin typeface="Times New Roman"/>
                <a:cs typeface="Times New Roman"/>
              </a:rPr>
              <a:t>ze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si inst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tiuni DDL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riu: </a:t>
            </a:r>
            <a:r>
              <a:rPr sz="1200" i="1" dirty="0">
                <a:latin typeface="Times New Roman"/>
                <a:cs typeface="Times New Roman"/>
              </a:rPr>
              <a:t>Vom</a:t>
            </a:r>
            <a:r>
              <a:rPr sz="1200" i="1" spc="-5" dirty="0">
                <a:latin typeface="Times New Roman"/>
                <a:cs typeface="Times New Roman"/>
              </a:rPr>
              <a:t> c</a:t>
            </a:r>
            <a:r>
              <a:rPr sz="1200" i="1" spc="10" dirty="0">
                <a:latin typeface="Times New Roman"/>
                <a:cs typeface="Times New Roman"/>
              </a:rPr>
              <a:t>r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a o b</a:t>
            </a:r>
            <a:r>
              <a:rPr sz="1200" i="1" spc="10" dirty="0">
                <a:latin typeface="Times New Roman"/>
                <a:cs typeface="Times New Roman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za de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date </a:t>
            </a:r>
            <a:r>
              <a:rPr sz="1200" i="1" spc="-5" dirty="0">
                <a:latin typeface="Times New Roman"/>
                <a:cs typeface="Times New Roman"/>
              </a:rPr>
              <a:t>H</a:t>
            </a:r>
            <a:r>
              <a:rPr sz="1200" i="1" dirty="0">
                <a:latin typeface="Times New Roman"/>
                <a:cs typeface="Times New Roman"/>
              </a:rPr>
              <a:t>R p</a:t>
            </a:r>
            <a:r>
              <a:rPr sz="1200" i="1" spc="-10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ntru a </a:t>
            </a:r>
            <a:r>
              <a:rPr sz="1200" i="1" spc="10" dirty="0">
                <a:latin typeface="Times New Roman"/>
                <a:cs typeface="Times New Roman"/>
              </a:rPr>
              <a:t>g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stiona angajatii, d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par</a:t>
            </a:r>
            <a:r>
              <a:rPr sz="1200" i="1" spc="-10" dirty="0">
                <a:latin typeface="Times New Roman"/>
                <a:cs typeface="Times New Roman"/>
              </a:rPr>
              <a:t>t</a:t>
            </a:r>
            <a:r>
              <a:rPr sz="1200" i="1" dirty="0">
                <a:latin typeface="Times New Roman"/>
                <a:cs typeface="Times New Roman"/>
              </a:rPr>
              <a:t>am</a:t>
            </a:r>
            <a:r>
              <a:rPr sz="1200" i="1" spc="-10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ntel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, bonusurile de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rformanta, s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siunile de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training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si angajatii </a:t>
            </a:r>
            <a:r>
              <a:rPr sz="1200" i="1" spc="-20" dirty="0">
                <a:latin typeface="Times New Roman"/>
                <a:cs typeface="Times New Roman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are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participa la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siunile de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trainin</a:t>
            </a:r>
            <a:r>
              <a:rPr sz="1200" i="1" spc="5" dirty="0">
                <a:latin typeface="Times New Roman"/>
                <a:cs typeface="Times New Roman"/>
              </a:rPr>
              <a:t>g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00">
              <a:latin typeface="Times New Roman"/>
              <a:cs typeface="Times New Roman"/>
            </a:endParaRPr>
          </a:p>
          <a:p>
            <a:pPr marL="165100" lvl="1" indent="-152400">
              <a:lnSpc>
                <a:spcPct val="100000"/>
              </a:lnSpc>
              <a:buFont typeface="Times New Roman"/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1 Cr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i de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si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lelor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2663327"/>
            <a:ext cx="16719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DATABAS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HRDatab</a:t>
            </a:r>
            <a:r>
              <a:rPr sz="800" dirty="0">
                <a:latin typeface="Courier New"/>
                <a:cs typeface="Courier New"/>
              </a:rPr>
              <a:t>a</a:t>
            </a:r>
            <a:r>
              <a:rPr sz="800" spc="-5" dirty="0">
                <a:latin typeface="Courier New"/>
                <a:cs typeface="Courier New"/>
              </a:rPr>
              <a:t>se;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35"/>
              </a:lnSpc>
            </a:pPr>
            <a:r>
              <a:rPr sz="800" spc="-5" dirty="0">
                <a:latin typeface="Courier New"/>
                <a:cs typeface="Courier New"/>
              </a:rPr>
              <a:t>US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HRDatabase;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3009275"/>
            <a:ext cx="240284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080" indent="-243840">
              <a:lnSpc>
                <a:spcPct val="9450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Department</a:t>
            </a:r>
            <a:r>
              <a:rPr sz="800" dirty="0">
                <a:latin typeface="Courier New"/>
                <a:cs typeface="Courier New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   </a:t>
            </a:r>
            <a:r>
              <a:rPr sz="800" spc="-5" dirty="0">
                <a:latin typeface="Courier New"/>
                <a:cs typeface="Courier New"/>
              </a:rPr>
              <a:t>DepartmentI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KEY,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DepartmentNam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VARCHAR(50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0" y="3584205"/>
            <a:ext cx="2524760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370205" indent="-243840">
              <a:lnSpc>
                <a:spcPct val="9460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Employee</a:t>
            </a:r>
            <a:r>
              <a:rPr sz="800" dirty="0">
                <a:latin typeface="Courier New"/>
                <a:cs typeface="Courier New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   </a:t>
            </a:r>
            <a:r>
              <a:rPr sz="800" spc="-5" dirty="0">
                <a:latin typeface="Courier New"/>
                <a:cs typeface="Courier New"/>
              </a:rPr>
              <a:t>EmployeeI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KEY,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FirstNam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VARCHAR(50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LastNam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VARCHAR(50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NULL,</a:t>
            </a:r>
            <a:endParaRPr sz="800">
              <a:latin typeface="Courier New"/>
              <a:cs typeface="Courier New"/>
            </a:endParaRPr>
          </a:p>
          <a:p>
            <a:pPr marL="256540" marR="918844">
              <a:lnSpc>
                <a:spcPts val="900"/>
              </a:lnSpc>
              <a:spcBef>
                <a:spcPts val="30"/>
              </a:spcBef>
            </a:pPr>
            <a:r>
              <a:rPr sz="800" spc="-5" dirty="0">
                <a:latin typeface="Courier New"/>
                <a:cs typeface="Courier New"/>
              </a:rPr>
              <a:t>DepartmentI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Salar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DECIMAL(10</a:t>
            </a:r>
            <a:r>
              <a:rPr sz="800" dirty="0">
                <a:latin typeface="Courier New"/>
                <a:cs typeface="Courier New"/>
              </a:rPr>
              <a:t>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2),</a:t>
            </a:r>
            <a:endParaRPr sz="800">
              <a:latin typeface="Courier New"/>
              <a:cs typeface="Courier New"/>
            </a:endParaRPr>
          </a:p>
          <a:p>
            <a:pPr marL="256540" marR="5080">
              <a:lnSpc>
                <a:spcPts val="900"/>
              </a:lnSpc>
              <a:spcBef>
                <a:spcPts val="10"/>
              </a:spcBef>
            </a:pPr>
            <a:r>
              <a:rPr sz="800" spc="-5" dirty="0">
                <a:latin typeface="Courier New"/>
                <a:cs typeface="Courier New"/>
              </a:rPr>
              <a:t>PerformanceBonu</a:t>
            </a:r>
            <a:r>
              <a:rPr sz="800" dirty="0">
                <a:latin typeface="Courier New"/>
                <a:cs typeface="Courier New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DECIMAL(10</a:t>
            </a:r>
            <a:r>
              <a:rPr sz="800" dirty="0">
                <a:latin typeface="Courier New"/>
                <a:cs typeface="Courier New"/>
              </a:rPr>
              <a:t>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2),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(DepartmentID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60"/>
              </a:lnSpc>
            </a:pPr>
            <a:r>
              <a:rPr sz="800" spc="-5" dirty="0">
                <a:latin typeface="Courier New"/>
                <a:cs typeface="Courier New"/>
              </a:rPr>
              <a:t>Departments(DepartmentID)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30"/>
              </a:lnSpc>
            </a:pPr>
            <a:r>
              <a:rPr sz="800" spc="-5" dirty="0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0" y="4850650"/>
            <a:ext cx="2524760" cy="81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675005" indent="-243840">
              <a:lnSpc>
                <a:spcPts val="91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Project</a:t>
            </a:r>
            <a:r>
              <a:rPr sz="800" dirty="0">
                <a:latin typeface="Courier New"/>
                <a:cs typeface="Courier New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ProjectI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KEY,</a:t>
            </a:r>
            <a:endParaRPr sz="800">
              <a:latin typeface="Courier New"/>
              <a:cs typeface="Courier New"/>
            </a:endParaRPr>
          </a:p>
          <a:p>
            <a:pPr marL="256540">
              <a:lnSpc>
                <a:spcPts val="855"/>
              </a:lnSpc>
            </a:pPr>
            <a:r>
              <a:rPr sz="800" spc="-5" dirty="0">
                <a:latin typeface="Courier New"/>
                <a:cs typeface="Courier New"/>
              </a:rPr>
              <a:t>ProjectNam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VARCHAR(100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NULL,</a:t>
            </a:r>
            <a:endParaRPr sz="800">
              <a:latin typeface="Courier New"/>
              <a:cs typeface="Courier New"/>
            </a:endParaRPr>
          </a:p>
          <a:p>
            <a:pPr marL="25654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DepartmentI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INT,</a:t>
            </a:r>
            <a:endParaRPr sz="800">
              <a:latin typeface="Courier New"/>
              <a:cs typeface="Courier New"/>
            </a:endParaRPr>
          </a:p>
          <a:p>
            <a:pPr marL="25654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(DepartmentID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Departments(DepartmentID)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30"/>
              </a:lnSpc>
            </a:pPr>
            <a:r>
              <a:rPr sz="800" spc="-5" dirty="0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997" y="2663322"/>
            <a:ext cx="2463800" cy="104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53085" indent="-243840">
              <a:lnSpc>
                <a:spcPts val="91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EmployeeProject</a:t>
            </a:r>
            <a:r>
              <a:rPr sz="800" dirty="0">
                <a:latin typeface="Courier New"/>
                <a:cs typeface="Courier New"/>
              </a:rPr>
              <a:t>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EmployeeI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INT,</a:t>
            </a:r>
            <a:endParaRPr sz="800">
              <a:latin typeface="Courier New"/>
              <a:cs typeface="Courier New"/>
            </a:endParaRPr>
          </a:p>
          <a:p>
            <a:pPr marL="256540">
              <a:lnSpc>
                <a:spcPts val="855"/>
              </a:lnSpc>
            </a:pPr>
            <a:r>
              <a:rPr sz="800" spc="-5" dirty="0">
                <a:latin typeface="Courier New"/>
                <a:cs typeface="Courier New"/>
              </a:rPr>
              <a:t>ProjectI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INT,</a:t>
            </a:r>
            <a:endParaRPr sz="800">
              <a:latin typeface="Courier New"/>
              <a:cs typeface="Courier New"/>
            </a:endParaRPr>
          </a:p>
          <a:p>
            <a:pPr marL="256540" marR="5080">
              <a:lnSpc>
                <a:spcPts val="900"/>
              </a:lnSpc>
              <a:spcBef>
                <a:spcPts val="55"/>
              </a:spcBef>
            </a:pP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(EmployeeID</a:t>
            </a:r>
            <a:r>
              <a:rPr sz="800" dirty="0">
                <a:latin typeface="Courier New"/>
                <a:cs typeface="Courier New"/>
              </a:rPr>
              <a:t>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ProjectID),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(EmployeeID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60"/>
              </a:lnSpc>
            </a:pPr>
            <a:r>
              <a:rPr sz="800" spc="-5" dirty="0">
                <a:latin typeface="Courier New"/>
                <a:cs typeface="Courier New"/>
              </a:rPr>
              <a:t>Employees(EmployeeID),</a:t>
            </a:r>
            <a:endParaRPr sz="800">
              <a:latin typeface="Courier New"/>
              <a:cs typeface="Courier New"/>
            </a:endParaRPr>
          </a:p>
          <a:p>
            <a:pPr marL="25654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(ProjectID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Projects(ProjectID)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30"/>
              </a:lnSpc>
            </a:pPr>
            <a:r>
              <a:rPr sz="800" spc="-5" dirty="0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997" y="3930148"/>
            <a:ext cx="222123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492759" indent="-60960">
              <a:lnSpc>
                <a:spcPts val="91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Trainin</a:t>
            </a:r>
            <a:r>
              <a:rPr sz="800" dirty="0">
                <a:latin typeface="Courier New"/>
                <a:cs typeface="Courier New"/>
              </a:rPr>
              <a:t>g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TrainingI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KEY,</a:t>
            </a:r>
            <a:endParaRPr sz="800">
              <a:latin typeface="Courier New"/>
              <a:cs typeface="Courier New"/>
            </a:endParaRPr>
          </a:p>
          <a:p>
            <a:pPr marL="73660">
              <a:lnSpc>
                <a:spcPts val="855"/>
              </a:lnSpc>
            </a:pPr>
            <a:r>
              <a:rPr sz="800" spc="-5" dirty="0">
                <a:latin typeface="Courier New"/>
                <a:cs typeface="Courier New"/>
              </a:rPr>
              <a:t>TrainingNam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</a:t>
            </a:r>
            <a:r>
              <a:rPr sz="800" dirty="0">
                <a:latin typeface="Courier New"/>
                <a:cs typeface="Courier New"/>
              </a:rPr>
              <a:t>R</a:t>
            </a:r>
            <a:r>
              <a:rPr sz="800" spc="-5" dirty="0">
                <a:latin typeface="Courier New"/>
                <a:cs typeface="Courier New"/>
              </a:rPr>
              <a:t>(100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</a:t>
            </a:r>
            <a:r>
              <a:rPr sz="800" dirty="0"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73660" marR="187960">
              <a:lnSpc>
                <a:spcPts val="900"/>
              </a:lnSpc>
              <a:spcBef>
                <a:spcPts val="55"/>
              </a:spcBef>
            </a:pPr>
            <a:r>
              <a:rPr sz="800" spc="-5" dirty="0">
                <a:latin typeface="Courier New"/>
                <a:cs typeface="Courier New"/>
              </a:rPr>
              <a:t>DateConducte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</a:t>
            </a:r>
            <a:r>
              <a:rPr sz="800" dirty="0">
                <a:latin typeface="Courier New"/>
                <a:cs typeface="Courier New"/>
              </a:rPr>
              <a:t>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TrainerNam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VARCHA</a:t>
            </a:r>
            <a:r>
              <a:rPr sz="800" dirty="0">
                <a:latin typeface="Courier New"/>
                <a:cs typeface="Courier New"/>
              </a:rPr>
              <a:t>R</a:t>
            </a:r>
            <a:r>
              <a:rPr sz="800" spc="-5" dirty="0">
                <a:latin typeface="Courier New"/>
                <a:cs typeface="Courier New"/>
              </a:rPr>
              <a:t>(50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800" spc="-5" dirty="0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997" y="4736345"/>
            <a:ext cx="2341880" cy="104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431165" indent="-60960">
              <a:lnSpc>
                <a:spcPts val="900"/>
              </a:lnSpc>
            </a:pPr>
            <a:r>
              <a:rPr sz="800" spc="-5" dirty="0">
                <a:latin typeface="Courier New"/>
                <a:cs typeface="Courier New"/>
              </a:rPr>
              <a:t>CREAT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TABL</a:t>
            </a:r>
            <a:r>
              <a:rPr sz="800" dirty="0">
                <a:latin typeface="Courier New"/>
                <a:cs typeface="Courier New"/>
              </a:rPr>
              <a:t>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EmployeeTrainin</a:t>
            </a:r>
            <a:r>
              <a:rPr sz="800" dirty="0">
                <a:latin typeface="Courier New"/>
                <a:cs typeface="Courier New"/>
              </a:rPr>
              <a:t>g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ourier New"/>
                <a:cs typeface="Courier New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EmployeeI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</a:t>
            </a:r>
            <a:r>
              <a:rPr sz="800" dirty="0"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73660">
              <a:lnSpc>
                <a:spcPts val="860"/>
              </a:lnSpc>
            </a:pPr>
            <a:r>
              <a:rPr sz="800" spc="-5" dirty="0">
                <a:latin typeface="Courier New"/>
                <a:cs typeface="Courier New"/>
              </a:rPr>
              <a:t>TrainingI</a:t>
            </a:r>
            <a:r>
              <a:rPr sz="800" dirty="0">
                <a:latin typeface="Courier New"/>
                <a:cs typeface="Courier New"/>
              </a:rPr>
              <a:t>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INT</a:t>
            </a:r>
            <a:r>
              <a:rPr sz="800" dirty="0">
                <a:latin typeface="Courier New"/>
                <a:cs typeface="Courier New"/>
              </a:rPr>
              <a:t>,</a:t>
            </a:r>
            <a:endParaRPr sz="800">
              <a:latin typeface="Courier New"/>
              <a:cs typeface="Courier New"/>
            </a:endParaRPr>
          </a:p>
          <a:p>
            <a:pPr marL="73660" marR="5080">
              <a:lnSpc>
                <a:spcPts val="910"/>
              </a:lnSpc>
              <a:spcBef>
                <a:spcPts val="40"/>
              </a:spcBef>
            </a:pPr>
            <a:r>
              <a:rPr sz="800" spc="-5" dirty="0">
                <a:latin typeface="Courier New"/>
                <a:cs typeface="Courier New"/>
              </a:rPr>
              <a:t>PRIMAR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(EmployeeID</a:t>
            </a:r>
            <a:r>
              <a:rPr sz="800" dirty="0">
                <a:latin typeface="Courier New"/>
                <a:cs typeface="Courier New"/>
              </a:rPr>
              <a:t>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TrainingID),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(EmployeeID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855"/>
              </a:lnSpc>
            </a:pPr>
            <a:r>
              <a:rPr sz="800" spc="-5" dirty="0">
                <a:latin typeface="Courier New"/>
                <a:cs typeface="Courier New"/>
              </a:rPr>
              <a:t>Employees(EmployeeID),</a:t>
            </a:r>
            <a:endParaRPr sz="800">
              <a:latin typeface="Courier New"/>
              <a:cs typeface="Courier New"/>
            </a:endParaRPr>
          </a:p>
          <a:p>
            <a:pPr marL="7366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FOREIG</a:t>
            </a:r>
            <a:r>
              <a:rPr sz="800" dirty="0">
                <a:latin typeface="Courier New"/>
                <a:cs typeface="Courier New"/>
              </a:rPr>
              <a:t>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KE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(TrainingID</a:t>
            </a:r>
            <a:r>
              <a:rPr sz="800" dirty="0">
                <a:latin typeface="Courier New"/>
                <a:cs typeface="Courier New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REFERENCES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Training(TrainingID)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35"/>
              </a:lnSpc>
            </a:pPr>
            <a:r>
              <a:rPr sz="800" spc="-5" dirty="0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10" y="5774104"/>
            <a:ext cx="5936615" cy="298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1.2 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lații între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 și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mploy</a:t>
            </a:r>
            <a:r>
              <a:rPr sz="1000" b="1" spc="-5" dirty="0">
                <a:latin typeface="Calibri"/>
                <a:cs typeface="Calibri"/>
              </a:rPr>
              <a:t>ees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0" dirty="0">
                <a:latin typeface="Calibri"/>
                <a:cs typeface="Calibri"/>
              </a:rPr>
              <a:t>ș</a:t>
            </a:r>
            <a:r>
              <a:rPr sz="1000" b="1" spc="-5" dirty="0">
                <a:latin typeface="Calibri"/>
                <a:cs typeface="Calibri"/>
              </a:rPr>
              <a:t>i</a:t>
            </a:r>
            <a:r>
              <a:rPr sz="1000" b="1" spc="-10" dirty="0">
                <a:latin typeface="Calibri"/>
                <a:cs typeface="Calibri"/>
              </a:rPr>
              <a:t> De</a:t>
            </a:r>
            <a:r>
              <a:rPr sz="1000" b="1" spc="-5" dirty="0">
                <a:latin typeface="Calibri"/>
                <a:cs typeface="Calibri"/>
              </a:rPr>
              <a:t>pa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tam</a:t>
            </a:r>
            <a:r>
              <a:rPr sz="1000" b="1" spc="-10" dirty="0">
                <a:latin typeface="Calibri"/>
                <a:cs typeface="Calibri"/>
              </a:rPr>
              <a:t>en</a:t>
            </a:r>
            <a:r>
              <a:rPr sz="1000" b="1" spc="0" dirty="0">
                <a:latin typeface="Calibri"/>
                <a:cs typeface="Calibri"/>
              </a:rPr>
              <a:t>t</a:t>
            </a:r>
            <a:r>
              <a:rPr sz="1000" b="1" spc="-5" dirty="0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-10" dirty="0">
                <a:latin typeface="Calibri"/>
                <a:cs typeface="Calibri"/>
              </a:rPr>
              <a:t>Tabel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(Angaj</a:t>
            </a:r>
            <a:r>
              <a:rPr sz="1000" spc="5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ți),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(D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part</a:t>
            </a:r>
            <a:r>
              <a:rPr sz="1000" spc="5" dirty="0">
                <a:latin typeface="Calibri"/>
                <a:cs typeface="Calibri"/>
              </a:rPr>
              <a:t>a</a:t>
            </a:r>
            <a:r>
              <a:rPr sz="1000" spc="-15" dirty="0">
                <a:latin typeface="Calibri"/>
                <a:cs typeface="Calibri"/>
              </a:rPr>
              <a:t>me</a:t>
            </a:r>
            <a:r>
              <a:rPr sz="1000" spc="-5" dirty="0">
                <a:latin typeface="Calibri"/>
                <a:cs typeface="Calibri"/>
              </a:rPr>
              <a:t>nte)</a:t>
            </a:r>
            <a:endParaRPr sz="1000">
              <a:latin typeface="Calibri"/>
              <a:cs typeface="Calibri"/>
            </a:endParaRPr>
          </a:p>
          <a:p>
            <a:pPr marL="12700" marR="3283585">
              <a:lnSpc>
                <a:spcPct val="103499"/>
              </a:lnSpc>
              <a:spcBef>
                <a:spcPts val="5"/>
              </a:spcBef>
            </a:pPr>
            <a:r>
              <a:rPr sz="1000" b="1" spc="-10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he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dirty="0">
                <a:latin typeface="Calibri"/>
                <a:cs typeface="Calibri"/>
              </a:rPr>
              <a:t> pr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ma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ă în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De</a:t>
            </a:r>
            <a:r>
              <a:rPr sz="1000" b="1" spc="-5" dirty="0">
                <a:latin typeface="Calibri"/>
                <a:cs typeface="Calibri"/>
              </a:rPr>
              <a:t>pa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tam</a:t>
            </a: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n</a:t>
            </a:r>
            <a:r>
              <a:rPr sz="1000" b="1" spc="5" dirty="0">
                <a:latin typeface="Calibri"/>
                <a:cs typeface="Calibri"/>
              </a:rPr>
              <a:t>t</a:t>
            </a: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he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secunda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ă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în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mploy</a:t>
            </a:r>
            <a:r>
              <a:rPr sz="1000" b="1" spc="-5" dirty="0">
                <a:latin typeface="Calibri"/>
                <a:cs typeface="Calibri"/>
              </a:rPr>
              <a:t>ee</a:t>
            </a:r>
            <a:r>
              <a:rPr sz="1000" b="1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Rel</a:t>
            </a:r>
            <a:r>
              <a:rPr sz="1000" b="1" spc="-5" dirty="0">
                <a:latin typeface="Calibri"/>
                <a:cs typeface="Calibri"/>
              </a:rPr>
              <a:t>ație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(1</a:t>
            </a:r>
            <a:r>
              <a:rPr sz="1000" spc="-5" dirty="0">
                <a:latin typeface="Calibri"/>
                <a:cs typeface="Calibri"/>
              </a:rPr>
              <a:t>,n)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103800"/>
              </a:lnSpc>
            </a:pP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5" dirty="0">
                <a:latin typeface="Calibri"/>
                <a:cs typeface="Calibri"/>
              </a:rPr>
              <a:t>xp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cație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lul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</a:t>
            </a:r>
            <a:r>
              <a:rPr sz="1000" dirty="0">
                <a:latin typeface="Courier New"/>
                <a:cs typeface="Courier New"/>
              </a:rPr>
              <a:t>m</a:t>
            </a:r>
            <a:r>
              <a:rPr sz="1000" spc="-10" dirty="0">
                <a:latin typeface="Courier New"/>
                <a:cs typeface="Courier New"/>
              </a:rPr>
              <a:t>ents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are 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ie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ară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</a:t>
            </a:r>
            <a:r>
              <a:rPr sz="1000" spc="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partmentI</a:t>
            </a:r>
            <a:r>
              <a:rPr sz="1000" spc="-5" dirty="0">
                <a:latin typeface="Courier New"/>
                <a:cs typeface="Courier New"/>
              </a:rPr>
              <a:t>D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care id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ntif</a:t>
            </a:r>
            <a:r>
              <a:rPr sz="1000" spc="-1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că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în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mod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unic 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care </a:t>
            </a:r>
            <a:r>
              <a:rPr sz="1000" spc="-10" dirty="0">
                <a:latin typeface="Calibri"/>
                <a:cs typeface="Calibri"/>
              </a:rPr>
              <a:t>de</a:t>
            </a:r>
            <a:r>
              <a:rPr sz="1000" spc="-5" dirty="0">
                <a:latin typeface="Calibri"/>
                <a:cs typeface="Calibri"/>
              </a:rPr>
              <a:t>parta</a:t>
            </a:r>
            <a:r>
              <a:rPr sz="1000" spc="-15" dirty="0">
                <a:latin typeface="Calibri"/>
                <a:cs typeface="Calibri"/>
              </a:rPr>
              <a:t>me</a:t>
            </a:r>
            <a:r>
              <a:rPr sz="1000" spc="-5" dirty="0">
                <a:latin typeface="Calibri"/>
                <a:cs typeface="Calibri"/>
              </a:rPr>
              <a:t>nt.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Ta</a:t>
            </a:r>
            <a:r>
              <a:rPr sz="1000" spc="-5" dirty="0">
                <a:latin typeface="Calibri"/>
                <a:cs typeface="Calibri"/>
              </a:rPr>
              <a:t>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lul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yees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ch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ie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cunda</a:t>
            </a:r>
            <a:r>
              <a:rPr sz="100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ă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fa</a:t>
            </a:r>
            <a:r>
              <a:rPr sz="1000" spc="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fe</a:t>
            </a:r>
            <a:r>
              <a:rPr sz="1000" spc="-5" dirty="0">
                <a:latin typeface="Calibri"/>
                <a:cs typeface="Calibri"/>
              </a:rPr>
              <a:t>ri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la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din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lul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</a:t>
            </a: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Ac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astă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lație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15" dirty="0">
                <a:latin typeface="Calibri"/>
                <a:cs typeface="Calibri"/>
              </a:rPr>
              <a:t>em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ică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aptul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că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fi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ca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e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ngajat</a:t>
            </a:r>
            <a:r>
              <a:rPr sz="1000" dirty="0">
                <a:latin typeface="Calibri"/>
                <a:cs typeface="Calibri"/>
              </a:rPr>
              <a:t> a</a:t>
            </a:r>
            <a:r>
              <a:rPr sz="1000" spc="-5" dirty="0">
                <a:latin typeface="Calibri"/>
                <a:cs typeface="Calibri"/>
              </a:rPr>
              <a:t>parți</a:t>
            </a:r>
            <a:r>
              <a:rPr sz="1000" spc="2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u</a:t>
            </a:r>
            <a:r>
              <a:rPr sz="1000" spc="-5" dirty="0">
                <a:latin typeface="Calibri"/>
                <a:cs typeface="Calibri"/>
              </a:rPr>
              <a:t>nui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ingur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de</a:t>
            </a:r>
            <a:r>
              <a:rPr sz="1000" spc="-5" dirty="0">
                <a:latin typeface="Calibri"/>
                <a:cs typeface="Calibri"/>
              </a:rPr>
              <a:t>parta</a:t>
            </a:r>
            <a:r>
              <a:rPr sz="1000" spc="-15" dirty="0">
                <a:latin typeface="Calibri"/>
                <a:cs typeface="Calibri"/>
              </a:rPr>
              <a:t>me</a:t>
            </a:r>
            <a:r>
              <a:rPr sz="1000" spc="-5" dirty="0">
                <a:latin typeface="Calibri"/>
                <a:cs typeface="Calibri"/>
              </a:rPr>
              <a:t>nt,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dar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fi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care d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part</a:t>
            </a:r>
            <a:r>
              <a:rPr sz="1000" spc="5" dirty="0">
                <a:latin typeface="Calibri"/>
                <a:cs typeface="Calibri"/>
              </a:rPr>
              <a:t>a</a:t>
            </a:r>
            <a:r>
              <a:rPr sz="1000" spc="-15" dirty="0">
                <a:latin typeface="Calibri"/>
                <a:cs typeface="Calibri"/>
              </a:rPr>
              <a:t>me</a:t>
            </a:r>
            <a:r>
              <a:rPr sz="1000" spc="-5" dirty="0">
                <a:latin typeface="Calibri"/>
                <a:cs typeface="Calibri"/>
              </a:rPr>
              <a:t>nt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poate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ulți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angajați.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mploy</a:t>
            </a:r>
            <a:r>
              <a:rPr sz="1000" b="1" spc="-5" dirty="0">
                <a:latin typeface="Calibri"/>
                <a:cs typeface="Calibri"/>
              </a:rPr>
              <a:t>ees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0" dirty="0">
                <a:latin typeface="Calibri"/>
                <a:cs typeface="Calibri"/>
              </a:rPr>
              <a:t>ș</a:t>
            </a:r>
            <a:r>
              <a:rPr sz="1000" b="1" spc="-5" dirty="0">
                <a:latin typeface="Calibri"/>
                <a:cs typeface="Calibri"/>
              </a:rPr>
              <a:t>i</a:t>
            </a:r>
            <a:r>
              <a:rPr sz="1000" b="1" spc="-10" dirty="0">
                <a:latin typeface="Calibri"/>
                <a:cs typeface="Calibri"/>
              </a:rPr>
              <a:t> P</a:t>
            </a:r>
            <a:r>
              <a:rPr sz="1000" b="1" dirty="0">
                <a:latin typeface="Calibri"/>
                <a:cs typeface="Calibri"/>
              </a:rPr>
              <a:t>ro</a:t>
            </a:r>
            <a:r>
              <a:rPr sz="1000" b="1" spc="-10" dirty="0">
                <a:latin typeface="Calibri"/>
                <a:cs typeface="Calibri"/>
              </a:rPr>
              <a:t>j</a:t>
            </a:r>
            <a:r>
              <a:rPr sz="1000" b="1" spc="-5" dirty="0">
                <a:latin typeface="Calibri"/>
                <a:cs typeface="Calibri"/>
              </a:rPr>
              <a:t>ects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-10" dirty="0">
                <a:latin typeface="Calibri"/>
                <a:cs typeface="Calibri"/>
              </a:rPr>
              <a:t>Tabel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(Angaj</a:t>
            </a:r>
            <a:r>
              <a:rPr sz="1000" spc="5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ți),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(Pro</a:t>
            </a:r>
            <a:r>
              <a:rPr sz="1000" spc="-5" dirty="0">
                <a:latin typeface="Calibri"/>
                <a:cs typeface="Calibri"/>
              </a:rPr>
              <a:t>ie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EmployeeProjects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(Proie</a:t>
            </a:r>
            <a:r>
              <a:rPr sz="1000" spc="-10" dirty="0">
                <a:latin typeface="Calibri"/>
                <a:cs typeface="Calibri"/>
              </a:rPr>
              <a:t>c</a:t>
            </a:r>
            <a:r>
              <a:rPr sz="1000" spc="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Angajați)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-10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he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dirty="0">
                <a:latin typeface="Calibri"/>
                <a:cs typeface="Calibri"/>
              </a:rPr>
              <a:t> pr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ma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ă în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mploy</a:t>
            </a:r>
            <a:r>
              <a:rPr sz="1000" b="1" spc="-5" dirty="0">
                <a:latin typeface="Calibri"/>
                <a:cs typeface="Calibri"/>
              </a:rPr>
              <a:t>ee</a:t>
            </a:r>
            <a:r>
              <a:rPr sz="1000" b="1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EmployeeID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b="1" spc="-10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he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dirty="0">
                <a:latin typeface="Calibri"/>
                <a:cs typeface="Calibri"/>
              </a:rPr>
              <a:t> pr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ma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ă în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P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0" dirty="0">
                <a:latin typeface="Calibri"/>
                <a:cs typeface="Calibri"/>
              </a:rPr>
              <a:t>o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cts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ProjectID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-15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hei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secundare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în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mploy</a:t>
            </a:r>
            <a:r>
              <a:rPr sz="1000" b="1" spc="-5" dirty="0">
                <a:latin typeface="Calibri"/>
                <a:cs typeface="Calibri"/>
              </a:rPr>
              <a:t>ees</a:t>
            </a:r>
            <a:r>
              <a:rPr sz="1000" b="1" spc="-15" dirty="0">
                <a:latin typeface="Calibri"/>
                <a:cs typeface="Calibri"/>
              </a:rPr>
              <a:t>P</a:t>
            </a:r>
            <a:r>
              <a:rPr sz="1000" b="1" spc="-5" dirty="0">
                <a:latin typeface="Calibri"/>
                <a:cs typeface="Calibri"/>
              </a:rPr>
              <a:t>ro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EmployeeID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ProjectID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10" dirty="0">
                <a:latin typeface="Calibri"/>
                <a:cs typeface="Calibri"/>
              </a:rPr>
              <a:t>Rel</a:t>
            </a:r>
            <a:r>
              <a:rPr sz="1000" b="1" spc="-5" dirty="0">
                <a:latin typeface="Calibri"/>
                <a:cs typeface="Calibri"/>
              </a:rPr>
              <a:t>ație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spc="-5" dirty="0">
                <a:latin typeface="Calibri"/>
                <a:cs typeface="Calibri"/>
              </a:rPr>
              <a:t>n,n)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96" y="930521"/>
            <a:ext cx="5965825" cy="3472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9375">
              <a:lnSpc>
                <a:spcPct val="103699"/>
              </a:lnSpc>
            </a:pP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5" dirty="0">
                <a:latin typeface="Calibri"/>
                <a:cs typeface="Calibri"/>
              </a:rPr>
              <a:t>xp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cație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lul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are 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ie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ară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</a:t>
            </a:r>
            <a:r>
              <a:rPr sz="1000" spc="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oyeeI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iar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lul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are 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ie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ară </a:t>
            </a:r>
            <a:r>
              <a:rPr sz="1000" spc="-10" dirty="0">
                <a:latin typeface="Courier New"/>
                <a:cs typeface="Courier New"/>
              </a:rPr>
              <a:t>ProjectID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lul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yeeProjects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es</a:t>
            </a:r>
            <a:r>
              <a:rPr sz="1000" spc="-5" dirty="0">
                <a:latin typeface="Calibri"/>
                <a:cs typeface="Calibri"/>
              </a:rPr>
              <a:t>te u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 le</a:t>
            </a:r>
            <a:r>
              <a:rPr sz="1000" spc="-10" dirty="0">
                <a:latin typeface="Calibri"/>
                <a:cs typeface="Calibri"/>
              </a:rPr>
              <a:t>g</a:t>
            </a:r>
            <a:r>
              <a:rPr sz="1000" spc="-5" dirty="0">
                <a:latin typeface="Calibri"/>
                <a:cs typeface="Calibri"/>
              </a:rPr>
              <a:t>ătură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cu</a:t>
            </a:r>
            <a:r>
              <a:rPr sz="1000" spc="5" dirty="0">
                <a:latin typeface="Calibri"/>
                <a:cs typeface="Calibri"/>
              </a:rPr>
              <a:t> d</a:t>
            </a:r>
            <a:r>
              <a:rPr sz="1000" spc="-10" dirty="0">
                <a:latin typeface="Calibri"/>
                <a:cs typeface="Calibri"/>
              </a:rPr>
              <a:t>ouă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</a:t>
            </a:r>
            <a:r>
              <a:rPr sz="1000" dirty="0">
                <a:latin typeface="Calibri"/>
                <a:cs typeface="Calibri"/>
              </a:rPr>
              <a:t>u</a:t>
            </a:r>
            <a:r>
              <a:rPr sz="1000" spc="-5" dirty="0">
                <a:latin typeface="Calibri"/>
                <a:cs typeface="Calibri"/>
              </a:rPr>
              <a:t>ndare: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EmployeeID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ș</a:t>
            </a:r>
            <a:r>
              <a:rPr sz="1000" spc="-5" dirty="0">
                <a:latin typeface="Calibri"/>
                <a:cs typeface="Calibri"/>
              </a:rPr>
              <a:t>i </a:t>
            </a:r>
            <a:r>
              <a:rPr sz="1000" spc="-10" dirty="0">
                <a:latin typeface="Courier New"/>
                <a:cs typeface="Courier New"/>
              </a:rPr>
              <a:t>ProjectID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Ac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spc="5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bil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ș</a:t>
            </a:r>
            <a:r>
              <a:rPr sz="1000" spc="-5" dirty="0">
                <a:latin typeface="Calibri"/>
                <a:cs typeface="Calibri"/>
              </a:rPr>
              <a:t>te 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lație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 tip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spc="-5" dirty="0">
                <a:latin typeface="Calibri"/>
                <a:cs typeface="Calibri"/>
              </a:rPr>
              <a:t>n,n)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între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ș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indicând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aptul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că 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ca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e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ngajat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poate lucra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ulte pro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cte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ș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care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proi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poate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ulți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angajați.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mploy</a:t>
            </a:r>
            <a:r>
              <a:rPr sz="1000" b="1" spc="-5" dirty="0">
                <a:latin typeface="Calibri"/>
                <a:cs typeface="Calibri"/>
              </a:rPr>
              <a:t>ees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0" dirty="0">
                <a:latin typeface="Calibri"/>
                <a:cs typeface="Calibri"/>
              </a:rPr>
              <a:t>ș</a:t>
            </a:r>
            <a:r>
              <a:rPr sz="1000" b="1" spc="-5" dirty="0">
                <a:latin typeface="Calibri"/>
                <a:cs typeface="Calibri"/>
              </a:rPr>
              <a:t>i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T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a</a:t>
            </a:r>
            <a:r>
              <a:rPr sz="1000" b="1" spc="-10" dirty="0">
                <a:latin typeface="Calibri"/>
                <a:cs typeface="Calibri"/>
              </a:rPr>
              <a:t>ini</a:t>
            </a:r>
            <a:r>
              <a:rPr sz="1000" b="1" spc="-5" dirty="0">
                <a:latin typeface="Calibri"/>
                <a:cs typeface="Calibri"/>
              </a:rPr>
              <a:t>ng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10" dirty="0">
                <a:latin typeface="Calibri"/>
                <a:cs typeface="Calibri"/>
              </a:rPr>
              <a:t>Tabel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(Angaj</a:t>
            </a:r>
            <a:r>
              <a:rPr sz="1000" spc="5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ți),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raining),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</a:t>
            </a:r>
            <a:r>
              <a:rPr sz="1000" spc="0" dirty="0">
                <a:latin typeface="Courier New"/>
                <a:cs typeface="Courier New"/>
              </a:rPr>
              <a:t>m</a:t>
            </a:r>
            <a:r>
              <a:rPr sz="1000" spc="-10" dirty="0">
                <a:latin typeface="Courier New"/>
                <a:cs typeface="Courier New"/>
              </a:rPr>
              <a:t>ployeeTraining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(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rainin</a:t>
            </a:r>
            <a:r>
              <a:rPr sz="1000" spc="0" dirty="0">
                <a:latin typeface="Calibri"/>
                <a:cs typeface="Calibri"/>
              </a:rPr>
              <a:t>g</a:t>
            </a:r>
            <a:r>
              <a:rPr sz="1000" spc="-5" dirty="0">
                <a:latin typeface="Calibri"/>
                <a:cs typeface="Calibri"/>
              </a:rPr>
              <a:t>Angajați)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b="1" spc="-10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he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dirty="0">
                <a:latin typeface="Calibri"/>
                <a:cs typeface="Calibri"/>
              </a:rPr>
              <a:t> pr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ma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ă în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mploy</a:t>
            </a:r>
            <a:r>
              <a:rPr sz="1000" b="1" spc="-5" dirty="0">
                <a:latin typeface="Calibri"/>
                <a:cs typeface="Calibri"/>
              </a:rPr>
              <a:t>ee</a:t>
            </a:r>
            <a:r>
              <a:rPr sz="1000" b="1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EmployeeID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-10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he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dirty="0">
                <a:latin typeface="Calibri"/>
                <a:cs typeface="Calibri"/>
              </a:rPr>
              <a:t> pr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ma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ă în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T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a</a:t>
            </a:r>
            <a:r>
              <a:rPr sz="1000" b="1" spc="-10" dirty="0">
                <a:latin typeface="Calibri"/>
                <a:cs typeface="Calibri"/>
              </a:rPr>
              <a:t>inin</a:t>
            </a:r>
            <a:r>
              <a:rPr sz="1000" b="1" spc="0" dirty="0">
                <a:latin typeface="Calibri"/>
                <a:cs typeface="Calibri"/>
              </a:rPr>
              <a:t>g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</a:t>
            </a:r>
            <a:r>
              <a:rPr sz="1000" spc="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ainingID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-15" dirty="0">
                <a:latin typeface="Calibri"/>
                <a:cs typeface="Calibri"/>
              </a:rPr>
              <a:t>C</a:t>
            </a:r>
            <a:r>
              <a:rPr sz="1000" b="1" spc="-5" dirty="0">
                <a:latin typeface="Calibri"/>
                <a:cs typeface="Calibri"/>
              </a:rPr>
              <a:t>hei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alibri"/>
                <a:cs typeface="Calibri"/>
              </a:rPr>
              <a:t>secundare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în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a</a:t>
            </a:r>
            <a:r>
              <a:rPr sz="1000" b="1" spc="-10" dirty="0">
                <a:latin typeface="Calibri"/>
                <a:cs typeface="Calibri"/>
              </a:rPr>
              <a:t>ini</a:t>
            </a:r>
            <a:r>
              <a:rPr sz="1000" b="1" spc="-5" dirty="0">
                <a:latin typeface="Calibri"/>
                <a:cs typeface="Calibri"/>
              </a:rPr>
              <a:t>ng</a:t>
            </a: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mploy</a:t>
            </a:r>
            <a:r>
              <a:rPr sz="1000" b="1" spc="-5" dirty="0">
                <a:latin typeface="Calibri"/>
                <a:cs typeface="Calibri"/>
              </a:rPr>
              <a:t>ees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EmployeeID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iningID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10" dirty="0">
                <a:latin typeface="Calibri"/>
                <a:cs typeface="Calibri"/>
              </a:rPr>
              <a:t>Rel</a:t>
            </a:r>
            <a:r>
              <a:rPr sz="1000" b="1" spc="-5" dirty="0">
                <a:latin typeface="Calibri"/>
                <a:cs typeface="Calibri"/>
              </a:rPr>
              <a:t>ație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spc="-5" dirty="0">
                <a:latin typeface="Calibri"/>
                <a:cs typeface="Calibri"/>
              </a:rPr>
              <a:t>n,n)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sz="1000" b="1" spc="-15" dirty="0">
                <a:latin typeface="Calibri"/>
                <a:cs typeface="Calibri"/>
              </a:rPr>
              <a:t>E</a:t>
            </a:r>
            <a:r>
              <a:rPr sz="1000" b="1" spc="-5" dirty="0">
                <a:latin typeface="Calibri"/>
                <a:cs typeface="Calibri"/>
              </a:rPr>
              <a:t>xp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5" dirty="0">
                <a:latin typeface="Calibri"/>
                <a:cs typeface="Calibri"/>
              </a:rPr>
              <a:t>cație</a:t>
            </a:r>
            <a:r>
              <a:rPr sz="1000" spc="-5" dirty="0">
                <a:latin typeface="Calibri"/>
                <a:cs typeface="Calibri"/>
              </a:rPr>
              <a:t>: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lul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are 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ie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ară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</a:t>
            </a:r>
            <a:r>
              <a:rPr sz="1000" spc="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oyeeI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iar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tab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lul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are 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ie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ară </a:t>
            </a:r>
            <a:r>
              <a:rPr sz="1000" spc="-10" dirty="0">
                <a:latin typeface="Courier New"/>
                <a:cs typeface="Courier New"/>
              </a:rPr>
              <a:t>TrainingID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lul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</a:t>
            </a:r>
            <a:r>
              <a:rPr sz="1000" spc="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oyeeTraining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es</a:t>
            </a:r>
            <a:r>
              <a:rPr sz="1000" spc="-5" dirty="0">
                <a:latin typeface="Calibri"/>
                <a:cs typeface="Calibri"/>
              </a:rPr>
              <a:t>te u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 le</a:t>
            </a:r>
            <a:r>
              <a:rPr sz="1000" spc="-10" dirty="0">
                <a:latin typeface="Calibri"/>
                <a:cs typeface="Calibri"/>
              </a:rPr>
              <a:t>g</a:t>
            </a:r>
            <a:r>
              <a:rPr sz="1000" spc="-5" dirty="0">
                <a:latin typeface="Calibri"/>
                <a:cs typeface="Calibri"/>
              </a:rPr>
              <a:t>ătură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cu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</a:t>
            </a:r>
            <a:r>
              <a:rPr sz="1000" spc="-10" dirty="0">
                <a:latin typeface="Calibri"/>
                <a:cs typeface="Calibri"/>
              </a:rPr>
              <a:t>ouă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0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cundare: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EmployeeID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ș</a:t>
            </a:r>
            <a:r>
              <a:rPr sz="1000" spc="-5" dirty="0">
                <a:latin typeface="Calibri"/>
                <a:cs typeface="Calibri"/>
              </a:rPr>
              <a:t>i </a:t>
            </a:r>
            <a:r>
              <a:rPr sz="1000" spc="-10" dirty="0">
                <a:latin typeface="Courier New"/>
                <a:cs typeface="Courier New"/>
              </a:rPr>
              <a:t>TrainingID</a:t>
            </a:r>
            <a:r>
              <a:rPr sz="1000" spc="-5" dirty="0">
                <a:latin typeface="Calibri"/>
                <a:cs typeface="Calibri"/>
              </a:rPr>
              <a:t>.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Ac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tab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spc="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abil</a:t>
            </a:r>
            <a:r>
              <a:rPr sz="1000" spc="-15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ș</a:t>
            </a:r>
            <a:r>
              <a:rPr sz="1000" spc="-5" dirty="0">
                <a:latin typeface="Calibri"/>
                <a:cs typeface="Calibri"/>
              </a:rPr>
              <a:t>te 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lație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 tip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(</a:t>
            </a:r>
            <a:r>
              <a:rPr sz="1000" spc="-5" dirty="0">
                <a:latin typeface="Calibri"/>
                <a:cs typeface="Calibri"/>
              </a:rPr>
              <a:t>n,n)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Calibri"/>
                <a:cs typeface="Calibri"/>
              </a:rPr>
              <a:t>î</a:t>
            </a:r>
            <a:r>
              <a:rPr sz="1000" spc="-5" dirty="0">
                <a:latin typeface="Calibri"/>
                <a:cs typeface="Calibri"/>
              </a:rPr>
              <a:t>ntre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ș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</a:t>
            </a:r>
            <a:r>
              <a:rPr sz="1000" spc="0" dirty="0">
                <a:latin typeface="Courier New"/>
                <a:cs typeface="Courier New"/>
              </a:rPr>
              <a:t>i</a:t>
            </a:r>
            <a:r>
              <a:rPr sz="1000" spc="-10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5" dirty="0">
                <a:latin typeface="Calibri"/>
                <a:cs typeface="Calibri"/>
              </a:rPr>
              <a:t>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indicând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aptul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că </a:t>
            </a:r>
            <a:r>
              <a:rPr sz="1000" spc="-1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ca</a:t>
            </a:r>
            <a:r>
              <a:rPr sz="1000" spc="0" dirty="0">
                <a:latin typeface="Calibri"/>
                <a:cs typeface="Calibri"/>
              </a:rPr>
              <a:t>r</a:t>
            </a:r>
            <a:r>
              <a:rPr sz="1000" spc="-5" dirty="0">
                <a:latin typeface="Calibri"/>
                <a:cs typeface="Calibri"/>
              </a:rPr>
              <a:t>e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ngajat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poate participa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ulte 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iuni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 training </a:t>
            </a:r>
            <a:r>
              <a:rPr sz="1000" spc="-10" dirty="0">
                <a:latin typeface="Calibri"/>
                <a:cs typeface="Calibri"/>
              </a:rPr>
              <a:t>ș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care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</a:t>
            </a:r>
            <a:r>
              <a:rPr sz="1000" dirty="0">
                <a:latin typeface="Calibri"/>
                <a:cs typeface="Calibri"/>
              </a:rPr>
              <a:t>e</a:t>
            </a:r>
            <a:r>
              <a:rPr sz="1000" spc="-10" dirty="0">
                <a:latin typeface="Calibri"/>
                <a:cs typeface="Calibri"/>
              </a:rPr>
              <a:t>siune</a:t>
            </a:r>
            <a:r>
              <a:rPr sz="1000" spc="-5" dirty="0">
                <a:latin typeface="Calibri"/>
                <a:cs typeface="Calibri"/>
              </a:rPr>
              <a:t> de train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-5" dirty="0">
                <a:latin typeface="Calibri"/>
                <a:cs typeface="Calibri"/>
              </a:rPr>
              <a:t>ng poate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15" dirty="0">
                <a:latin typeface="Calibri"/>
                <a:cs typeface="Calibri"/>
              </a:rPr>
              <a:t>v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ai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ulți participanți.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2. Alter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ALTER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ADD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DateHired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DATE;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4540239"/>
            <a:ext cx="443929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5297158"/>
            <a:ext cx="5088879" cy="1041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5" y="6497294"/>
            <a:ext cx="2463800" cy="1096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Font typeface="Times New Roman"/>
              <a:buAutoNum type="arabicPeriod" startAt="3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Times New Roman"/>
              <a:buAutoNum type="arabicPeriod" startAt="3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DROP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EmployeeProjects;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95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buFont typeface="Times New Roman"/>
              <a:buAutoNum type="arabicPeriod" startAt="4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TRUNCATE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EmployeeProjects;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1070"/>
            <a:ext cx="5817235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buFont typeface="Times New Roman"/>
              <a:buAutoNum type="romanUcPeriod" startAt="2"/>
              <a:tabLst>
                <a:tab pos="189865" algn="l"/>
              </a:tabLst>
            </a:pPr>
            <a:r>
              <a:rPr sz="1200" b="1" dirty="0">
                <a:latin typeface="Times New Roman"/>
                <a:cs typeface="Times New Roman"/>
              </a:rPr>
              <a:t>Inst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tiuni D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Times New Roman"/>
              <a:buAutoNum type="romanUcPeriod" startAt="2"/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riu: </a:t>
            </a:r>
            <a:r>
              <a:rPr sz="1200" i="1" dirty="0">
                <a:latin typeface="Times New Roman"/>
                <a:cs typeface="Times New Roman"/>
              </a:rPr>
              <a:t>Adaugar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a, m</a:t>
            </a:r>
            <a:r>
              <a:rPr sz="1200" i="1" spc="5" dirty="0">
                <a:latin typeface="Times New Roman"/>
                <a:cs typeface="Times New Roman"/>
              </a:rPr>
              <a:t>o</a:t>
            </a:r>
            <a:r>
              <a:rPr sz="1200" i="1" dirty="0">
                <a:latin typeface="Times New Roman"/>
                <a:cs typeface="Times New Roman"/>
              </a:rPr>
              <a:t>dificar</a:t>
            </a:r>
            <a:r>
              <a:rPr sz="1200" i="1" spc="-10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a si sterg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r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a datelor din tabel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950">
              <a:latin typeface="Times New Roman"/>
              <a:cs typeface="Times New Roman"/>
            </a:endParaRPr>
          </a:p>
          <a:p>
            <a:pPr marL="165100" lvl="1" indent="-152400">
              <a:lnSpc>
                <a:spcPct val="100000"/>
              </a:lnSpc>
              <a:buFont typeface="Times New Roman"/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Ad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(DepartmentID,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DepartmentName)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'HR'),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'IT'),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'Finance');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88198"/>
            <a:ext cx="5940430" cy="1224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5" y="3703445"/>
            <a:ext cx="5892800" cy="245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(EmployeeID,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LastName,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PerformanceBonus,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DateHired)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070"/>
              </a:lnSpc>
            </a:pPr>
            <a:r>
              <a:rPr sz="1000" spc="-10" dirty="0">
                <a:latin typeface="Courier New"/>
                <a:cs typeface="Courier New"/>
              </a:rPr>
              <a:t>VALUES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'Marian',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'Mihai',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50000,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1200,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</a:t>
            </a:r>
            <a:r>
              <a:rPr sz="1000" spc="-5" dirty="0">
                <a:latin typeface="Courier New"/>
                <a:cs typeface="Courier New"/>
              </a:rPr>
              <a:t>2</a:t>
            </a:r>
            <a:r>
              <a:rPr sz="1000" spc="-10" dirty="0">
                <a:latin typeface="Courier New"/>
                <a:cs typeface="Courier New"/>
              </a:rPr>
              <a:t>-01-15'),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'Alina',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'Andreiescu',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60000,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900,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'2021-03-20'),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(3,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'Vasile',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'Cazacu',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55000,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1500,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</a:t>
            </a:r>
            <a:r>
              <a:rPr sz="1000" spc="-5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-06-10'),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(4,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'Alexandru',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'Popescu',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47000,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1100,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'2022-02-12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(5,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'Ioana',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'Marinescu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52000,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950,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'2021-07-22'),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(6,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'Andrei',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'Ionescu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58000,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1300,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'2023-01-11'),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(7,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'Elena',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'Georgescu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60000,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1050,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'2023-03-30'),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(8,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'Mihai',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'Dumitrescu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49000,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800,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'2022-05-14'),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(9,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'Ana',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'Popa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53000,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1200,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'2021-08-19'),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(10,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'George',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'Stan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54000,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1400,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'2022-09-07'),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(11,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'Maria',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'Tudor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61000,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1600,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'2023-04-24'),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(12,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'Vlad',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'Luca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57000,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1150,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'2021-10-13'),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latin typeface="Courier New"/>
                <a:cs typeface="Courier New"/>
              </a:rPr>
              <a:t>(13,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'Adriana',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'Nedelcu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62000,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1800,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'2023-05-18'),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</a:pPr>
            <a:r>
              <a:rPr sz="1000" spc="-10" dirty="0">
                <a:latin typeface="Courier New"/>
                <a:cs typeface="Courier New"/>
              </a:rPr>
              <a:t>(14,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'Florin',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'Manea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65000,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1250,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'2022-11-11');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289673"/>
            <a:ext cx="5350520" cy="2449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7189"/>
            <a:ext cx="536067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3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(ProjectID,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'Project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'Project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02688"/>
            <a:ext cx="5940430" cy="113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5" y="2485387"/>
            <a:ext cx="574040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EmployeeProjects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(EmployeeID,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ProjectID)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0"/>
              </a:lnSpc>
            </a:pPr>
            <a:r>
              <a:rPr sz="1000" spc="-10" dirty="0">
                <a:latin typeface="Courier New"/>
                <a:cs typeface="Courier New"/>
              </a:rPr>
              <a:t>(3,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770494"/>
            <a:ext cx="5940430" cy="1137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5" y="3912233"/>
            <a:ext cx="574167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30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(TrainingID,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TrainingName,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DateConducted,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TrainerName)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'Leadership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Training</a:t>
            </a:r>
            <a:r>
              <a:rPr sz="1000" spc="-5" dirty="0">
                <a:latin typeface="Courier New"/>
                <a:cs typeface="Courier New"/>
              </a:rPr>
              <a:t>'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'2023-05-10',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'Alice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Vasilesc</a:t>
            </a:r>
            <a:r>
              <a:rPr sz="1000" spc="-5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'),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'Project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Management',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'2023-06-15',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'Marian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Ivan'),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(3,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'Technical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Skills',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'2023-07-20',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'Claudia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Ionesc</a:t>
            </a:r>
            <a:r>
              <a:rPr sz="1000" spc="-5" dirty="0">
                <a:latin typeface="Courier New"/>
                <a:cs typeface="Courier New"/>
              </a:rPr>
              <a:t>u</a:t>
            </a:r>
            <a:r>
              <a:rPr sz="1000" spc="-10" dirty="0">
                <a:latin typeface="Courier New"/>
                <a:cs typeface="Courier New"/>
              </a:rPr>
              <a:t>');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4626598"/>
            <a:ext cx="4134490" cy="1391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05" y="6021704"/>
            <a:ext cx="581787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000" spc="-10" dirty="0">
                <a:latin typeface="Courier New"/>
                <a:cs typeface="Courier New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EmployeeTraining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(EmployeeID,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TrainingID)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VALUES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(2,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2),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0"/>
              </a:lnSpc>
            </a:pPr>
            <a:r>
              <a:rPr sz="1000" spc="-10" dirty="0">
                <a:latin typeface="Courier New"/>
                <a:cs typeface="Courier New"/>
              </a:rPr>
              <a:t>(3,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3),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(1,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450967"/>
            <a:ext cx="5940430" cy="1589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024" y="7976234"/>
            <a:ext cx="4357359" cy="1994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0" y="923387"/>
            <a:ext cx="436880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2. Modifi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telor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UPDATE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58000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5325345"/>
            <a:ext cx="1212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3. Ste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telor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645148"/>
            <a:ext cx="3976359" cy="1821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5" y="7622287"/>
            <a:ext cx="3302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DELETE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3;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3450" y="1408419"/>
            <a:ext cx="3255782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3450" y="3157728"/>
            <a:ext cx="3259714" cy="2009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19546"/>
            <a:ext cx="304609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tiuni DQL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riu: </a:t>
            </a:r>
            <a:r>
              <a:rPr sz="1200" i="1" dirty="0">
                <a:latin typeface="Times New Roman"/>
                <a:cs typeface="Times New Roman"/>
              </a:rPr>
              <a:t>S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r>
              <a:rPr sz="1200" i="1" spc="5" dirty="0">
                <a:latin typeface="Times New Roman"/>
                <a:cs typeface="Times New Roman"/>
              </a:rPr>
              <a:t>e</a:t>
            </a:r>
            <a:r>
              <a:rPr sz="1200" i="1" spc="-5" dirty="0">
                <a:latin typeface="Times New Roman"/>
                <a:cs typeface="Times New Roman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tia si analiza dat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lor din tabel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latin typeface="Times New Roman"/>
                <a:cs typeface="Times New Roman"/>
              </a:rPr>
              <a:t>1. 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isa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tuturor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din tab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ul Empl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55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908179"/>
            <a:ext cx="4062740" cy="1860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5" y="4255235"/>
            <a:ext cx="383540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2. 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isa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numitor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FirstName,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LastName,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Salary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865994"/>
            <a:ext cx="4062740" cy="1861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5" y="6885915"/>
            <a:ext cx="360680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3.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u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SELECT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Employees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DepartmentID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1;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7494906"/>
            <a:ext cx="5327660" cy="1193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2533</Words>
  <Application>Microsoft Office PowerPoint</Application>
  <PresentationFormat>Benutzerdefiniert</PresentationFormat>
  <Paragraphs>268</Paragraphs>
  <Slides>15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Proiect Final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Online2PDF.com</dc:creator>
  <cp:lastModifiedBy>Online2PDF.com</cp:lastModifiedBy>
  <cp:revision>1</cp:revision>
  <dcterms:created xsi:type="dcterms:W3CDTF">2024-07-07T18:17:14Z</dcterms:created>
  <dcterms:modified xsi:type="dcterms:W3CDTF">2024-07-07T16:17:15Z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2024-07-07T00:00:00Z</vt:filetime>
  </property>
  <property fmtid="{D5CDD505-2E9C-101B-9397-08002B2CF9AE}" pid="3" name="LastSaved">
    <vt:filetime>2024-07-07T00:00:00Z</vt:filetime>
  </property>
</Properties>
</file>