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0058400" cy="7772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96" y="-108"/>
      </p:cViewPr>
      <p:guideLst>
        <p:guide orient="horz" pos="2225"/>
        <p:guide pos="2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2125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5"/>
            <a:ext cx="8549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1" y="4352544"/>
            <a:ext cx="70408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3597" y="2895668"/>
            <a:ext cx="465120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1" y="1787652"/>
            <a:ext cx="90525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7" y="7228332"/>
            <a:ext cx="3218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895600"/>
            <a:ext cx="46512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Pro</a:t>
            </a:r>
            <a:r>
              <a:rPr spc="-5" dirty="0"/>
              <a:t>iec</a:t>
            </a:r>
            <a:r>
              <a:rPr dirty="0"/>
              <a:t>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" dirty="0"/>
              <a:t>Fin</a:t>
            </a:r>
            <a:r>
              <a:rPr spc="-15" dirty="0"/>
              <a:t>a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6019800"/>
            <a:ext cx="8610600" cy="1606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4600"/>
              </a:lnSpc>
            </a:pPr>
            <a:r>
              <a:rPr sz="2400" dirty="0" err="1">
                <a:latin typeface="Times New Roman"/>
                <a:cs typeface="Times New Roman"/>
              </a:rPr>
              <a:t>Canuci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Rober</a:t>
            </a:r>
            <a:r>
              <a:rPr sz="2400" spc="10" dirty="0" smtClean="0">
                <a:latin typeface="Times New Roman"/>
                <a:cs typeface="Times New Roman"/>
              </a:rPr>
              <a:t>t</a:t>
            </a:r>
            <a:r>
              <a:rPr sz="2400" dirty="0" smtClean="0">
                <a:latin typeface="Times New Roman"/>
                <a:cs typeface="Times New Roman"/>
              </a:rPr>
              <a:t>-</a:t>
            </a:r>
            <a:r>
              <a:rPr sz="2400" dirty="0" err="1" smtClean="0">
                <a:latin typeface="Times New Roman"/>
                <a:cs typeface="Times New Roman"/>
              </a:rPr>
              <a:t>A</a:t>
            </a:r>
            <a:r>
              <a:rPr sz="2400" spc="-15" dirty="0" err="1" smtClean="0">
                <a:latin typeface="Times New Roman"/>
                <a:cs typeface="Times New Roman"/>
              </a:rPr>
              <a:t>l</a:t>
            </a:r>
            <a:r>
              <a:rPr sz="2400" dirty="0" err="1" smtClean="0">
                <a:latin typeface="Times New Roman"/>
                <a:cs typeface="Times New Roman"/>
              </a:rPr>
              <a:t>in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446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Link </a:t>
            </a:r>
            <a:r>
              <a:rPr lang="en-US" sz="2400" dirty="0" err="1" smtClean="0">
                <a:latin typeface="Times New Roman"/>
                <a:cs typeface="Times New Roman"/>
              </a:rPr>
              <a:t>Github</a:t>
            </a:r>
            <a:r>
              <a:rPr lang="en-US" sz="2400" dirty="0" smtClean="0">
                <a:latin typeface="Times New Roman"/>
                <a:cs typeface="Times New Roman"/>
              </a:rPr>
              <a:t>: https://github.com/harkonenn-git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44600"/>
              </a:lnSpc>
            </a:pP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08.08.2024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838200"/>
            <a:ext cx="571500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4.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 err="1" smtClean="0">
                <a:latin typeface="Times New Roman"/>
                <a:cs typeface="Times New Roman"/>
              </a:rPr>
              <a:t>L</a:t>
            </a:r>
            <a:r>
              <a:rPr sz="1200" spc="-20" dirty="0" err="1" smtClean="0">
                <a:latin typeface="Times New Roman"/>
                <a:cs typeface="Times New Roman"/>
              </a:rPr>
              <a:t>I</a:t>
            </a:r>
            <a:r>
              <a:rPr sz="1200" spc="5" dirty="0" err="1" smtClean="0">
                <a:latin typeface="Times New Roman"/>
                <a:cs typeface="Times New Roman"/>
              </a:rPr>
              <a:t>K</a:t>
            </a:r>
            <a:r>
              <a:rPr sz="1200" dirty="0" err="1" smtClean="0">
                <a:latin typeface="Times New Roman"/>
                <a:cs typeface="Times New Roman"/>
              </a:rPr>
              <a:t>E</a:t>
            </a:r>
            <a:r>
              <a:rPr lang="en-US" sz="1200" b="1" i="1" dirty="0" err="1" smtClean="0">
                <a:latin typeface="Times New Roman"/>
                <a:cs typeface="Times New Roman"/>
              </a:rPr>
              <a:t>,"Afisarea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tuturor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angajatilor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carora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numele</a:t>
            </a:r>
            <a:r>
              <a:rPr lang="en-US" sz="1200" b="1" i="1" dirty="0" smtClean="0">
                <a:latin typeface="Times New Roman"/>
                <a:cs typeface="Times New Roman"/>
              </a:rPr>
              <a:t> de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familie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incepe</a:t>
            </a:r>
            <a:r>
              <a:rPr lang="en-US" sz="1200" b="1" i="1" dirty="0" smtClean="0">
                <a:latin typeface="Times New Roman"/>
                <a:cs typeface="Times New Roman"/>
              </a:rPr>
              <a:t> cu M"</a:t>
            </a:r>
            <a:endParaRPr sz="1200" b="1" i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LastName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LIKE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'M%';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524000"/>
            <a:ext cx="6873240" cy="62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2286000"/>
            <a:ext cx="7231529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5.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u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 err="1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 err="1" smtClean="0">
                <a:latin typeface="Times New Roman"/>
                <a:cs typeface="Times New Roman"/>
              </a:rPr>
              <a:t>O</a:t>
            </a:r>
            <a:r>
              <a:rPr sz="1200" dirty="0" err="1" smtClean="0">
                <a:latin typeface="Times New Roman"/>
                <a:cs typeface="Times New Roman"/>
              </a:rPr>
              <a:t>R</a:t>
            </a:r>
            <a:r>
              <a:rPr lang="en-US" sz="1200" b="1" i="1" dirty="0" err="1" smtClean="0">
                <a:latin typeface="Times New Roman"/>
                <a:cs typeface="Times New Roman"/>
              </a:rPr>
              <a:t>,"Afisarea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angajatilor</a:t>
            </a:r>
            <a:r>
              <a:rPr lang="en-US" sz="1200" b="1" i="1" dirty="0" smtClean="0">
                <a:latin typeface="Times New Roman"/>
                <a:cs typeface="Times New Roman"/>
              </a:rPr>
              <a:t> care au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salariul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mai</a:t>
            </a:r>
            <a:r>
              <a:rPr lang="en-US" sz="1200" b="1" i="1" dirty="0" smtClean="0">
                <a:latin typeface="Times New Roman"/>
                <a:cs typeface="Times New Roman"/>
              </a:rPr>
              <a:t> mare de 50000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si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bonusul</a:t>
            </a:r>
            <a:r>
              <a:rPr lang="en-US" sz="1200" b="1" i="1" dirty="0" smtClean="0">
                <a:latin typeface="Times New Roman"/>
                <a:cs typeface="Times New Roman"/>
              </a:rPr>
              <a:t> de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performanta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mai</a:t>
            </a:r>
            <a:r>
              <a:rPr lang="en-US" sz="1200" b="1" i="1" dirty="0" smtClean="0">
                <a:latin typeface="Times New Roman"/>
                <a:cs typeface="Times New Roman"/>
              </a:rPr>
              <a:t> mare de 1000"</a:t>
            </a:r>
            <a:endParaRPr sz="1200" b="1" i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50000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AND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PerformanceBonus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1000;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971800"/>
            <a:ext cx="5186978" cy="8842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3886200"/>
            <a:ext cx="7391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i="1" spc="-1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200" b="1" i="1" spc="-10" dirty="0" err="1" smtClean="0">
                <a:latin typeface="Times New Roman" pitchFamily="18" charset="0"/>
                <a:cs typeface="Times New Roman" pitchFamily="18" charset="0"/>
              </a:rPr>
              <a:t>Afisarea</a:t>
            </a:r>
            <a:r>
              <a:rPr lang="en-US" sz="1200" b="1" i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spc="-10" dirty="0" err="1" smtClean="0">
                <a:latin typeface="Times New Roman" pitchFamily="18" charset="0"/>
                <a:cs typeface="Times New Roman" pitchFamily="18" charset="0"/>
              </a:rPr>
              <a:t>angajatilor</a:t>
            </a:r>
            <a:r>
              <a:rPr lang="en-US" sz="1200" b="1" i="1" spc="-10" dirty="0" smtClean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200" b="1" i="1" spc="-10" dirty="0" err="1" smtClean="0">
                <a:latin typeface="Times New Roman" pitchFamily="18" charset="0"/>
                <a:cs typeface="Times New Roman" pitchFamily="18" charset="0"/>
              </a:rPr>
              <a:t>departamentele</a:t>
            </a:r>
            <a:r>
              <a:rPr lang="en-US" sz="1200" b="1" i="1" spc="-1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200" b="1" i="1" spc="-1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200" b="1" i="1" spc="-10" dirty="0" smtClean="0">
                <a:latin typeface="Times New Roman" pitchFamily="18" charset="0"/>
                <a:cs typeface="Times New Roman" pitchFamily="18" charset="0"/>
              </a:rPr>
              <a:t> 3"</a:t>
            </a:r>
          </a:p>
          <a:p>
            <a:pPr marL="12700">
              <a:lnSpc>
                <a:spcPct val="100000"/>
              </a:lnSpc>
            </a:pPr>
            <a:r>
              <a:rPr sz="1000" spc="-10" dirty="0" smtClean="0">
                <a:latin typeface="Courier New"/>
                <a:cs typeface="Courier New"/>
              </a:rPr>
              <a:t>SELECT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4267200"/>
            <a:ext cx="5989835" cy="10691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200" y="5410200"/>
            <a:ext cx="506289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6. </a:t>
            </a:r>
            <a:r>
              <a:rPr sz="1200" spc="-10" dirty="0" err="1">
                <a:latin typeface="Times New Roman"/>
                <a:cs typeface="Times New Roman"/>
              </a:rPr>
              <a:t>F</a:t>
            </a:r>
            <a:r>
              <a:rPr sz="1200" dirty="0" err="1">
                <a:latin typeface="Times New Roman"/>
                <a:cs typeface="Times New Roman"/>
              </a:rPr>
              <a:t>un</a:t>
            </a:r>
            <a:r>
              <a:rPr sz="1200" spc="-5" dirty="0" err="1">
                <a:latin typeface="Times New Roman"/>
                <a:cs typeface="Times New Roman"/>
              </a:rPr>
              <a:t>c</a:t>
            </a:r>
            <a:r>
              <a:rPr sz="1200" dirty="0" err="1">
                <a:latin typeface="Times New Roman"/>
                <a:cs typeface="Times New Roman"/>
              </a:rPr>
              <a:t>tii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 err="1" smtClean="0">
                <a:latin typeface="Times New Roman"/>
                <a:cs typeface="Times New Roman"/>
              </a:rPr>
              <a:t>a</a:t>
            </a:r>
            <a:r>
              <a:rPr sz="1200" spc="-15" dirty="0" err="1" smtClean="0">
                <a:latin typeface="Times New Roman"/>
                <a:cs typeface="Times New Roman"/>
              </a:rPr>
              <a:t>g</a:t>
            </a:r>
            <a:r>
              <a:rPr sz="1200" dirty="0" err="1" smtClean="0">
                <a:latin typeface="Times New Roman"/>
                <a:cs typeface="Times New Roman"/>
              </a:rPr>
              <a:t>reg</a:t>
            </a:r>
            <a:r>
              <a:rPr sz="1200" spc="-5" dirty="0" err="1" smtClean="0">
                <a:latin typeface="Times New Roman"/>
                <a:cs typeface="Times New Roman"/>
              </a:rPr>
              <a:t>a</a:t>
            </a:r>
            <a:r>
              <a:rPr sz="1200" dirty="0" err="1" smtClean="0">
                <a:latin typeface="Times New Roman"/>
                <a:cs typeface="Times New Roman"/>
              </a:rPr>
              <a:t>te</a:t>
            </a:r>
            <a:r>
              <a:rPr lang="en-US" sz="1200" dirty="0" smtClean="0">
                <a:latin typeface="Times New Roman"/>
                <a:cs typeface="Times New Roman"/>
              </a:rPr>
              <a:t> "</a:t>
            </a:r>
            <a:r>
              <a:rPr lang="en-US" sz="1200" b="1" i="1" dirty="0" err="1" smtClean="0">
                <a:latin typeface="Times New Roman"/>
                <a:cs typeface="Times New Roman"/>
              </a:rPr>
              <a:t>Afisarea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salariului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mediu</a:t>
            </a:r>
            <a:r>
              <a:rPr lang="en-US" sz="1200" b="1" i="1" dirty="0" smtClean="0">
                <a:latin typeface="Times New Roman"/>
                <a:cs typeface="Times New Roman"/>
              </a:rPr>
              <a:t>"</a:t>
            </a:r>
            <a:endParaRPr sz="1200" b="1" i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AverageSalary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5867400"/>
            <a:ext cx="1573677" cy="473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200" y="6553200"/>
            <a:ext cx="575235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i="1" spc="-10" dirty="0" err="1" smtClean="0">
                <a:latin typeface="Times New Roman" pitchFamily="18" charset="0"/>
                <a:cs typeface="Times New Roman" pitchFamily="18" charset="0"/>
              </a:rPr>
              <a:t>Afisarea</a:t>
            </a:r>
            <a:r>
              <a:rPr lang="en-US" sz="1200" b="1" i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spc="-10" dirty="0" err="1" smtClean="0">
                <a:latin typeface="Times New Roman" pitchFamily="18" charset="0"/>
                <a:cs typeface="Times New Roman" pitchFamily="18" charset="0"/>
              </a:rPr>
              <a:t>bonusului</a:t>
            </a:r>
            <a:r>
              <a:rPr lang="en-US" sz="1200" b="1" i="1" spc="-1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200" b="1" i="1" spc="-10" dirty="0" err="1" smtClean="0">
                <a:latin typeface="Times New Roman" pitchFamily="18" charset="0"/>
                <a:cs typeface="Times New Roman" pitchFamily="18" charset="0"/>
              </a:rPr>
              <a:t>perfomanta</a:t>
            </a:r>
            <a:r>
              <a:rPr lang="en-US" sz="1200" b="1" i="1" spc="-10" dirty="0" smtClean="0">
                <a:latin typeface="Times New Roman" pitchFamily="18" charset="0"/>
                <a:cs typeface="Times New Roman" pitchFamily="18" charset="0"/>
              </a:rPr>
              <a:t> total</a:t>
            </a:r>
          </a:p>
          <a:p>
            <a:pPr marL="12700">
              <a:lnSpc>
                <a:spcPct val="100000"/>
              </a:lnSpc>
            </a:pPr>
            <a:r>
              <a:rPr lang="en-US" sz="1000" spc="-10" dirty="0" smtClean="0">
                <a:latin typeface="Courier New"/>
                <a:cs typeface="Courier New"/>
              </a:rPr>
              <a:t> </a:t>
            </a:r>
            <a:r>
              <a:rPr sz="1000" spc="-10" dirty="0" smtClean="0">
                <a:latin typeface="Courier New"/>
                <a:cs typeface="Courier New"/>
              </a:rPr>
              <a:t>SELECT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SUM(PerformanceBonus)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TotalBonus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7010400"/>
            <a:ext cx="1573677" cy="473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2667000"/>
            <a:ext cx="3231180" cy="1757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304800"/>
            <a:ext cx="7034306" cy="829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7.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 err="1">
                <a:latin typeface="Times New Roman"/>
                <a:cs typeface="Times New Roman"/>
              </a:rPr>
              <a:t>fu</a:t>
            </a:r>
            <a:r>
              <a:rPr sz="1200" spc="5" dirty="0" err="1">
                <a:latin typeface="Times New Roman"/>
                <a:cs typeface="Times New Roman"/>
              </a:rPr>
              <a:t>n</a:t>
            </a:r>
            <a:r>
              <a:rPr sz="1200" spc="-5" dirty="0" err="1">
                <a:latin typeface="Times New Roman"/>
                <a:cs typeface="Times New Roman"/>
              </a:rPr>
              <a:t>c</a:t>
            </a:r>
            <a:r>
              <a:rPr sz="1200" dirty="0" err="1">
                <a:latin typeface="Times New Roman"/>
                <a:cs typeface="Times New Roman"/>
              </a:rPr>
              <a:t>tii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 err="1" smtClean="0">
                <a:latin typeface="Times New Roman"/>
                <a:cs typeface="Times New Roman"/>
              </a:rPr>
              <a:t>a</a:t>
            </a:r>
            <a:r>
              <a:rPr sz="1200" spc="-15" dirty="0" err="1" smtClean="0">
                <a:latin typeface="Times New Roman"/>
                <a:cs typeface="Times New Roman"/>
              </a:rPr>
              <a:t>g</a:t>
            </a:r>
            <a:r>
              <a:rPr sz="1200" spc="5" dirty="0" err="1" smtClean="0">
                <a:latin typeface="Times New Roman"/>
                <a:cs typeface="Times New Roman"/>
              </a:rPr>
              <a:t>r</a:t>
            </a:r>
            <a:r>
              <a:rPr sz="1200" spc="-5" dirty="0" err="1" smtClean="0">
                <a:latin typeface="Times New Roman"/>
                <a:cs typeface="Times New Roman"/>
              </a:rPr>
              <a:t>e</a:t>
            </a:r>
            <a:r>
              <a:rPr sz="1200" dirty="0" err="1" smtClean="0">
                <a:latin typeface="Times New Roman"/>
                <a:cs typeface="Times New Roman"/>
              </a:rPr>
              <a:t>g</a:t>
            </a:r>
            <a:r>
              <a:rPr sz="1200" spc="-5" dirty="0" err="1" smtClean="0">
                <a:latin typeface="Times New Roman"/>
                <a:cs typeface="Times New Roman"/>
              </a:rPr>
              <a:t>a</a:t>
            </a:r>
            <a:r>
              <a:rPr sz="1200" dirty="0" err="1" smtClean="0">
                <a:latin typeface="Times New Roman"/>
                <a:cs typeface="Times New Roman"/>
              </a:rPr>
              <a:t>te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200" b="1" i="1" dirty="0" err="1" smtClean="0">
                <a:latin typeface="Times New Roman"/>
                <a:cs typeface="Times New Roman"/>
              </a:rPr>
              <a:t>Afisarea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totalului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salariilor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pe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departamente</a:t>
            </a:r>
            <a:endParaRPr sz="1200" b="1" i="1" dirty="0">
              <a:latin typeface="Times New Roman"/>
              <a:cs typeface="Times New Roman"/>
            </a:endParaRPr>
          </a:p>
          <a:p>
            <a:pPr marL="12700" marR="5080">
              <a:lnSpc>
                <a:spcPct val="108000"/>
              </a:lnSpc>
              <a:spcBef>
                <a:spcPts val="1015"/>
              </a:spcBef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SUM(Salary)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TotalSalary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HAVING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SUM(Salary)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50000;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219200"/>
            <a:ext cx="2283682" cy="584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981200"/>
            <a:ext cx="84559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8.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uri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2514600"/>
            <a:ext cx="3188447" cy="902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81280">
              <a:lnSpc>
                <a:spcPts val="114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e.LastName,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d.DepartmentName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</a:pP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 smtClean="0">
                <a:latin typeface="Courier New"/>
                <a:cs typeface="Courier New"/>
              </a:rPr>
              <a:t>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sz="1000" spc="-10" dirty="0" smtClean="0">
                <a:latin typeface="Courier New"/>
                <a:cs typeface="Courier New"/>
              </a:rPr>
              <a:t>INNER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JOIN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d.DepartmentID;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5105400"/>
            <a:ext cx="6004186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ft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 marR="84328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d.DepartmentName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Courier New"/>
                <a:cs typeface="Courier New"/>
              </a:rPr>
              <a:t>LEFT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JOIN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d.DepartmentID;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600" y="5334000"/>
            <a:ext cx="3230354" cy="1757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62000"/>
            <a:ext cx="5867399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919480">
              <a:lnSpc>
                <a:spcPts val="114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d.DepartmentName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 smtClean="0">
                <a:latin typeface="Courier New"/>
                <a:cs typeface="Courier New"/>
              </a:rPr>
              <a:t>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sz="1000" spc="-10" dirty="0" smtClean="0">
                <a:latin typeface="Courier New"/>
                <a:cs typeface="Courier New"/>
              </a:rPr>
              <a:t>RIGHT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JOIN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d.DepartmentID;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24600" y="1143000"/>
            <a:ext cx="25146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3429000"/>
            <a:ext cx="5385883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Cross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 marR="508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p.ProjectName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Courier New"/>
                <a:cs typeface="Courier New"/>
              </a:rPr>
              <a:t>CROSS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JOIN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3810000"/>
            <a:ext cx="2516021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533400"/>
            <a:ext cx="525929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9.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imite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 Order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r>
              <a:rPr lang="en-US" sz="1100" b="1" i="1" dirty="0" err="1" smtClean="0">
                <a:latin typeface="Times New Roman"/>
                <a:cs typeface="Times New Roman"/>
              </a:rPr>
              <a:t>Afisarea</a:t>
            </a:r>
            <a:r>
              <a:rPr lang="en-US" sz="1100" b="1" i="1" dirty="0" smtClean="0">
                <a:latin typeface="Times New Roman"/>
                <a:cs typeface="Times New Roman"/>
              </a:rPr>
              <a:t> 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primilor</a:t>
            </a:r>
            <a:r>
              <a:rPr lang="en-US" sz="1100" b="1" i="1" dirty="0" smtClean="0">
                <a:latin typeface="Times New Roman"/>
                <a:cs typeface="Times New Roman"/>
              </a:rPr>
              <a:t> 5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angajati</a:t>
            </a:r>
            <a:r>
              <a:rPr lang="en-US" sz="1100" b="1" i="1" dirty="0" smtClean="0">
                <a:latin typeface="Times New Roman"/>
                <a:cs typeface="Times New Roman"/>
              </a:rPr>
              <a:t> cu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cele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mai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mari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salarii</a:t>
            </a:r>
            <a:r>
              <a:rPr lang="en-US" sz="1100" b="1" i="1" dirty="0" smtClean="0">
                <a:latin typeface="Times New Roman"/>
                <a:cs typeface="Times New Roman"/>
              </a:rPr>
              <a:t> in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ordine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descrescatoare</a:t>
            </a:r>
            <a:endParaRPr sz="1100" b="1" i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000" spc="-1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 smtClean="0">
                <a:latin typeface="Courier New"/>
                <a:cs typeface="Courier New"/>
              </a:rPr>
              <a:t>SELECT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ORDER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DESC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LIMIT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371600"/>
            <a:ext cx="6914341" cy="884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2438400"/>
            <a:ext cx="69342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b="1" dirty="0" err="1" smtClean="0">
                <a:latin typeface="Times New Roman"/>
                <a:cs typeface="Times New Roman"/>
              </a:rPr>
              <a:t>Subqu</a:t>
            </a:r>
            <a:r>
              <a:rPr sz="1200" b="1" spc="-5" dirty="0" err="1" smtClean="0">
                <a:latin typeface="Times New Roman"/>
                <a:cs typeface="Times New Roman"/>
              </a:rPr>
              <a:t>er</a:t>
            </a:r>
            <a:r>
              <a:rPr sz="1200" b="1" spc="5" dirty="0" err="1" smtClean="0">
                <a:latin typeface="Times New Roman"/>
                <a:cs typeface="Times New Roman"/>
              </a:rPr>
              <a:t>y</a:t>
            </a:r>
            <a:r>
              <a:rPr sz="1200" b="1" spc="-5" dirty="0" err="1" smtClean="0">
                <a:latin typeface="Times New Roman"/>
                <a:cs typeface="Times New Roman"/>
              </a:rPr>
              <a:t>-</a:t>
            </a:r>
            <a:r>
              <a:rPr sz="1200" b="1" dirty="0" err="1" smtClean="0">
                <a:latin typeface="Times New Roman"/>
                <a:cs typeface="Times New Roman"/>
              </a:rPr>
              <a:t>u</a:t>
            </a:r>
            <a:r>
              <a:rPr sz="1200" b="1" spc="-5" dirty="0" err="1" smtClean="0">
                <a:latin typeface="Times New Roman"/>
                <a:cs typeface="Times New Roman"/>
              </a:rPr>
              <a:t>r</a:t>
            </a:r>
            <a:r>
              <a:rPr sz="1200" b="1" dirty="0" err="1" smtClean="0">
                <a:latin typeface="Times New Roman"/>
                <a:cs typeface="Times New Roman"/>
              </a:rPr>
              <a:t>i</a:t>
            </a:r>
            <a:endParaRPr lang="en-US" sz="12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r>
              <a:rPr lang="en-US" sz="1100" b="1" i="1" dirty="0" err="1" smtClean="0">
                <a:latin typeface="Times New Roman"/>
                <a:cs typeface="Times New Roman"/>
              </a:rPr>
              <a:t>Afisarea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angajatilor</a:t>
            </a:r>
            <a:r>
              <a:rPr lang="en-US" sz="1100" b="1" i="1" dirty="0" smtClean="0">
                <a:latin typeface="Times New Roman"/>
                <a:cs typeface="Times New Roman"/>
              </a:rPr>
              <a:t> care au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salariul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mai</a:t>
            </a:r>
            <a:r>
              <a:rPr lang="en-US" sz="1100" b="1" i="1" dirty="0" smtClean="0">
                <a:latin typeface="Times New Roman"/>
                <a:cs typeface="Times New Roman"/>
              </a:rPr>
              <a:t> mare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decat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salariul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mediu</a:t>
            </a:r>
            <a:endParaRPr lang="en-US" sz="1100" b="1" i="1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lang="en-US" sz="1100" b="1" i="1" dirty="0" smtClean="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sz="1000" spc="-10" dirty="0" smtClean="0">
                <a:latin typeface="Courier New"/>
                <a:cs typeface="Courier New"/>
              </a:rPr>
              <a:t>SELECT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(SELECT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3657600"/>
            <a:ext cx="6977611" cy="1185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00" y="4953000"/>
            <a:ext cx="6934200" cy="671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endParaRPr lang="en-US" sz="1200" b="1" i="1" dirty="0" smtClean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lang="en-US" sz="1200" b="1" i="1" dirty="0" err="1" smtClean="0">
                <a:latin typeface="Times New Roman"/>
                <a:cs typeface="Times New Roman"/>
              </a:rPr>
              <a:t>Afisarea</a:t>
            </a:r>
            <a:r>
              <a:rPr sz="1200" b="1" i="1" spc="-5" dirty="0" smtClean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</a:t>
            </a:r>
            <a:r>
              <a:rPr sz="1200" b="1" i="1" spc="10" dirty="0">
                <a:latin typeface="Times New Roman"/>
                <a:cs typeface="Times New Roman"/>
              </a:rPr>
              <a:t>n</a:t>
            </a:r>
            <a:r>
              <a:rPr sz="1200" b="1" i="1" spc="-15" dirty="0">
                <a:latin typeface="Times New Roman"/>
                <a:cs typeface="Times New Roman"/>
              </a:rPr>
              <a:t>g</a:t>
            </a:r>
            <a:r>
              <a:rPr sz="1200" b="1" i="1" spc="-5" dirty="0">
                <a:latin typeface="Times New Roman"/>
                <a:cs typeface="Times New Roman"/>
              </a:rPr>
              <a:t>a</a:t>
            </a:r>
            <a:r>
              <a:rPr sz="1200" b="1" i="1" dirty="0">
                <a:latin typeface="Times New Roman"/>
                <a:cs typeface="Times New Roman"/>
              </a:rPr>
              <a:t>jatilor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</a:t>
            </a:r>
            <a:r>
              <a:rPr sz="1200" b="1" i="1" dirty="0">
                <a:latin typeface="Times New Roman"/>
                <a:cs typeface="Times New Roman"/>
              </a:rPr>
              <a:t>u </a:t>
            </a:r>
            <a:r>
              <a:rPr sz="1200" b="1" i="1" spc="10" dirty="0">
                <a:latin typeface="Times New Roman"/>
                <a:cs typeface="Times New Roman"/>
              </a:rPr>
              <a:t>b</a:t>
            </a:r>
            <a:r>
              <a:rPr sz="1200" b="1" i="1" dirty="0">
                <a:latin typeface="Times New Roman"/>
                <a:cs typeface="Times New Roman"/>
              </a:rPr>
              <a:t>onusul de</a:t>
            </a:r>
            <a:r>
              <a:rPr sz="1200" b="1" i="1" spc="-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p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r</a:t>
            </a:r>
            <a:r>
              <a:rPr sz="1200" b="1" i="1" spc="-10" dirty="0">
                <a:latin typeface="Times New Roman"/>
                <a:cs typeface="Times New Roman"/>
              </a:rPr>
              <a:t>f</a:t>
            </a:r>
            <a:r>
              <a:rPr sz="1200" b="1" i="1" dirty="0">
                <a:latin typeface="Times New Roman"/>
                <a:cs typeface="Times New Roman"/>
              </a:rPr>
              <a:t>or</a:t>
            </a:r>
            <a:r>
              <a:rPr sz="1200" b="1" i="1" spc="5" dirty="0">
                <a:latin typeface="Times New Roman"/>
                <a:cs typeface="Times New Roman"/>
              </a:rPr>
              <a:t>m</a:t>
            </a:r>
            <a:r>
              <a:rPr sz="1200" b="1" i="1" spc="-5" dirty="0">
                <a:latin typeface="Times New Roman"/>
                <a:cs typeface="Times New Roman"/>
              </a:rPr>
              <a:t>a</a:t>
            </a:r>
            <a:r>
              <a:rPr sz="1200" b="1" i="1" dirty="0">
                <a:latin typeface="Times New Roman"/>
                <a:cs typeface="Times New Roman"/>
              </a:rPr>
              <a:t>nta </a:t>
            </a:r>
            <a:r>
              <a:rPr sz="1200" b="1" i="1" spc="10" dirty="0">
                <a:latin typeface="Times New Roman"/>
                <a:cs typeface="Times New Roman"/>
              </a:rPr>
              <a:t>m</a:t>
            </a:r>
            <a:r>
              <a:rPr sz="1200" b="1" i="1" spc="-5" dirty="0">
                <a:latin typeface="Times New Roman"/>
                <a:cs typeface="Times New Roman"/>
              </a:rPr>
              <a:t>a</a:t>
            </a:r>
            <a:r>
              <a:rPr sz="1200" b="1" i="1" dirty="0">
                <a:latin typeface="Times New Roman"/>
                <a:cs typeface="Times New Roman"/>
              </a:rPr>
              <a:t>i m</a:t>
            </a:r>
            <a:r>
              <a:rPr sz="1200" b="1" i="1" spc="-5" dirty="0">
                <a:latin typeface="Times New Roman"/>
                <a:cs typeface="Times New Roman"/>
              </a:rPr>
              <a:t>a</a:t>
            </a:r>
            <a:r>
              <a:rPr sz="1200" b="1" i="1" dirty="0">
                <a:latin typeface="Times New Roman"/>
                <a:cs typeface="Times New Roman"/>
              </a:rPr>
              <a:t>re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de</a:t>
            </a:r>
            <a:r>
              <a:rPr sz="1200" b="1" i="1" spc="-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$1000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 marR="966469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LastName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PerformanceBonus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1000;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5791200"/>
            <a:ext cx="1944297" cy="1499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086389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ple de 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tiliza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un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țiilor 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gate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și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Filt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dirty="0" err="1" smtClean="0">
                <a:latin typeface="Times New Roman"/>
                <a:cs typeface="Times New Roman"/>
              </a:rPr>
              <a:t>Ex</a:t>
            </a:r>
            <a:r>
              <a:rPr sz="1200" b="1" spc="-5" dirty="0" err="1" smtClean="0">
                <a:latin typeface="Times New Roman"/>
                <a:cs typeface="Times New Roman"/>
              </a:rPr>
              <a:t>e</a:t>
            </a:r>
            <a:r>
              <a:rPr sz="1200" b="1" spc="-20" dirty="0" err="1" smtClean="0">
                <a:latin typeface="Times New Roman"/>
                <a:cs typeface="Times New Roman"/>
              </a:rPr>
              <a:t>m</a:t>
            </a:r>
            <a:r>
              <a:rPr sz="1200" b="1" dirty="0" err="1" smtClean="0">
                <a:latin typeface="Times New Roman"/>
                <a:cs typeface="Times New Roman"/>
              </a:rPr>
              <a:t>pl</a:t>
            </a:r>
            <a:r>
              <a:rPr sz="1200" b="1" spc="5" dirty="0" err="1" smtClean="0">
                <a:latin typeface="Times New Roman"/>
                <a:cs typeface="Times New Roman"/>
              </a:rPr>
              <a:t>u</a:t>
            </a:r>
            <a:r>
              <a:rPr sz="1200" b="1" dirty="0" err="1" smtClean="0">
                <a:latin typeface="Times New Roman"/>
                <a:cs typeface="Times New Roman"/>
              </a:rPr>
              <a:t>l</a:t>
            </a:r>
            <a:r>
              <a:rPr sz="1200" b="1" spc="5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Cal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ular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Nu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ă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Angaja</a:t>
            </a:r>
            <a:r>
              <a:rPr sz="1200" b="1" spc="-5" dirty="0">
                <a:latin typeface="Times New Roman"/>
                <a:cs typeface="Times New Roman"/>
              </a:rPr>
              <a:t>ț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endParaRPr sz="1200" dirty="0">
              <a:latin typeface="Times New Roman"/>
              <a:cs typeface="Times New Roman"/>
            </a:endParaRPr>
          </a:p>
          <a:p>
            <a:pPr marL="12700" marR="88265" indent="76200">
              <a:lnSpc>
                <a:spcPts val="138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stă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</a:t>
            </a:r>
            <a:r>
              <a:rPr sz="1200" spc="5" dirty="0">
                <a:latin typeface="Times New Roman"/>
                <a:cs typeface="Times New Roman"/>
              </a:rPr>
              <a:t>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numă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ul 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ți în fi</a:t>
            </a:r>
            <a:r>
              <a:rPr sz="1200" spc="-5" dirty="0">
                <a:latin typeface="Times New Roman"/>
                <a:cs typeface="Times New Roman"/>
              </a:rPr>
              <a:t>eca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folosind 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ția CO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D)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număra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â</a:t>
            </a:r>
            <a:r>
              <a:rPr sz="1200" dirty="0">
                <a:latin typeface="Times New Roman"/>
                <a:cs typeface="Times New Roman"/>
              </a:rPr>
              <a:t>ți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ți sunt în fi</a:t>
            </a:r>
            <a:r>
              <a:rPr sz="1200" spc="-5" dirty="0">
                <a:latin typeface="Times New Roman"/>
                <a:cs typeface="Times New Roman"/>
              </a:rPr>
              <a:t>eca</a:t>
            </a:r>
            <a:r>
              <a:rPr sz="1200" dirty="0">
                <a:latin typeface="Times New Roman"/>
                <a:cs typeface="Times New Roman"/>
              </a:rPr>
              <a:t>re grup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de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: 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ilt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lor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 </a:t>
            </a:r>
            <a:r>
              <a:rPr sz="1200" b="1" spc="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ai Mult de 3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Angaja</a:t>
            </a:r>
            <a:r>
              <a:rPr sz="1200" b="1" spc="-5" dirty="0">
                <a:latin typeface="Times New Roman"/>
                <a:cs typeface="Times New Roman"/>
              </a:rPr>
              <a:t>ț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7620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stă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lauza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V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ntele</a:t>
            </a:r>
            <a:r>
              <a:rPr sz="1200" spc="-5" dirty="0">
                <a:latin typeface="Times New Roman"/>
                <a:cs typeface="Times New Roman"/>
              </a:rPr>
              <a:t> ca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u mai mult de 3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jați.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CO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) &gt;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sunt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înr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ist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rile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ul de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jați este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r>
              <a:rPr sz="1200" b="1" dirty="0">
                <a:latin typeface="Times New Roman"/>
                <a:cs typeface="Times New Roman"/>
              </a:rPr>
              <a:t>Cal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ular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Salariul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i M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diu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endParaRPr sz="1200" dirty="0">
              <a:latin typeface="Times New Roman"/>
              <a:cs typeface="Times New Roman"/>
            </a:endParaRPr>
          </a:p>
          <a:p>
            <a:pPr marL="12700" marR="115570">
              <a:lnSpc>
                <a:spcPts val="138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stă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iul mediu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 fi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osind 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ția A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în combin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ție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P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a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ru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ult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după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ilt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 Salariul M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diu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ai Ma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$50000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20" dirty="0">
                <a:latin typeface="Times New Roman"/>
                <a:cs typeface="Times New Roman"/>
              </a:rPr>
              <a:t>Î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stă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AV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1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000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 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iul mediu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ste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$50,000.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3581400"/>
            <a:ext cx="6376474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--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Exemplul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1: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Numărul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Angajați</a:t>
            </a:r>
            <a:endParaRPr sz="1000" dirty="0">
              <a:latin typeface="Courier New"/>
              <a:cs typeface="Courier New"/>
            </a:endParaRPr>
          </a:p>
          <a:p>
            <a:pPr marL="12700" marR="1071880">
              <a:lnSpc>
                <a:spcPts val="1140"/>
              </a:lnSpc>
              <a:spcBef>
                <a:spcPts val="50"/>
              </a:spcBef>
            </a:pPr>
            <a:r>
              <a:rPr sz="1000" spc="-10" dirty="0">
                <a:latin typeface="Courier New"/>
                <a:cs typeface="Courier New"/>
              </a:rPr>
              <a:t>pe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 err="1">
                <a:latin typeface="Courier New"/>
                <a:cs typeface="Courier New"/>
              </a:rPr>
              <a:t>Departament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endParaRPr lang="en-US" sz="1000" spc="-5" dirty="0" smtClean="0">
              <a:latin typeface="Times New Roman"/>
              <a:cs typeface="Times New Roman"/>
            </a:endParaRPr>
          </a:p>
          <a:p>
            <a:pPr marL="12700" marR="1071880">
              <a:lnSpc>
                <a:spcPts val="1140"/>
              </a:lnSpc>
              <a:spcBef>
                <a:spcPts val="50"/>
              </a:spcBef>
            </a:pPr>
            <a:endParaRPr lang="en-US" sz="1000" spc="-5" dirty="0" smtClean="0">
              <a:latin typeface="Times New Roman"/>
              <a:cs typeface="Times New Roman"/>
            </a:endParaRPr>
          </a:p>
          <a:p>
            <a:pPr marL="12700" marR="1071880">
              <a:lnSpc>
                <a:spcPts val="1140"/>
              </a:lnSpc>
              <a:spcBef>
                <a:spcPts val="50"/>
              </a:spcBef>
            </a:pPr>
            <a:r>
              <a:rPr sz="1000" spc="-10" dirty="0" smtClean="0">
                <a:latin typeface="Courier New"/>
                <a:cs typeface="Courier New"/>
              </a:rPr>
              <a:t>SELECT</a:t>
            </a:r>
            <a:r>
              <a:rPr sz="1000" dirty="0" smtClean="0">
                <a:latin typeface="Times New Roman"/>
                <a:cs typeface="Times New Roman"/>
              </a:rPr>
              <a:t> 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-10" dirty="0" err="1" smtClean="0">
                <a:latin typeface="Courier New"/>
                <a:cs typeface="Courier New"/>
              </a:rPr>
              <a:t>DepartmentID</a:t>
            </a:r>
            <a:r>
              <a:rPr sz="1000" spc="-10" dirty="0" smtClean="0">
                <a:latin typeface="Courier New"/>
                <a:cs typeface="Courier New"/>
              </a:rPr>
              <a:t>,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sz="1000" spc="-10" dirty="0" smtClean="0">
                <a:latin typeface="Courier New"/>
                <a:cs typeface="Courier New"/>
              </a:rPr>
              <a:t>COUNT(</a:t>
            </a:r>
            <a:r>
              <a:rPr sz="1000" spc="-10" dirty="0" err="1" smtClean="0">
                <a:latin typeface="Courier New"/>
                <a:cs typeface="Courier New"/>
              </a:rPr>
              <a:t>EmployeeID</a:t>
            </a:r>
            <a:r>
              <a:rPr sz="1000" spc="-10" dirty="0">
                <a:latin typeface="Courier New"/>
                <a:cs typeface="Courier New"/>
              </a:rPr>
              <a:t>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 smtClean="0">
                <a:latin typeface="Courier New"/>
                <a:cs typeface="Courier New"/>
              </a:rPr>
              <a:t>AS</a:t>
            </a:r>
            <a:r>
              <a:rPr lang="en-US" sz="1000" dirty="0" smtClean="0">
                <a:latin typeface="Times New Roman"/>
                <a:cs typeface="Times New Roman"/>
              </a:rPr>
              <a:t> </a:t>
            </a:r>
            <a:r>
              <a:rPr sz="1000" spc="-10" dirty="0" err="1" smtClean="0">
                <a:latin typeface="Courier New"/>
                <a:cs typeface="Courier New"/>
              </a:rPr>
              <a:t>NumEmployees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4648200"/>
            <a:ext cx="3287059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--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Exemplul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Departamentele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cu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Mai Mult de 3 </a:t>
            </a:r>
            <a:r>
              <a:rPr sz="1000" spc="-10" dirty="0" err="1" smtClean="0">
                <a:latin typeface="Courier New"/>
                <a:cs typeface="Courier New"/>
              </a:rPr>
              <a:t>Angajați</a:t>
            </a:r>
            <a:endParaRPr lang="en-US" sz="1000" spc="-10" dirty="0" smtClean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endParaRPr sz="1000" dirty="0">
              <a:latin typeface="Courier New"/>
              <a:cs typeface="Courier New"/>
            </a:endParaRPr>
          </a:p>
          <a:p>
            <a:pPr marL="12700" marR="5080">
              <a:lnSpc>
                <a:spcPts val="1130"/>
              </a:lnSpc>
              <a:spcBef>
                <a:spcPts val="65"/>
              </a:spcBef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COUNT(EmployeeID)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NumEmployees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HAVING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COUNT(EmployeeID)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0" y="3581400"/>
            <a:ext cx="3484282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679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--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Exemplul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Salariul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Mediu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 err="1">
                <a:latin typeface="Courier New"/>
                <a:cs typeface="Courier New"/>
              </a:rPr>
              <a:t>pe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 err="1" smtClean="0">
                <a:latin typeface="Courier New"/>
                <a:cs typeface="Courier New"/>
              </a:rPr>
              <a:t>Departament</a:t>
            </a:r>
            <a:endParaRPr lang="en-US" sz="1000" spc="-10" dirty="0" smtClean="0">
              <a:latin typeface="Courier New"/>
              <a:cs typeface="Courier New"/>
            </a:endParaRPr>
          </a:p>
          <a:p>
            <a:pPr marL="12700" marR="233679">
              <a:lnSpc>
                <a:spcPts val="1130"/>
              </a:lnSpc>
            </a:pPr>
            <a:endParaRPr sz="1000" dirty="0">
              <a:latin typeface="Courier New"/>
              <a:cs typeface="Courier New"/>
            </a:endParaRPr>
          </a:p>
          <a:p>
            <a:pPr marL="12700" marR="5080">
              <a:lnSpc>
                <a:spcPts val="1130"/>
              </a:lnSpc>
              <a:spcBef>
                <a:spcPts val="10"/>
              </a:spcBef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AvgSalary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7800" y="4724400"/>
            <a:ext cx="3484282" cy="1017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300"/>
              </a:lnSpc>
            </a:pPr>
            <a:r>
              <a:rPr sz="1000" spc="-10" dirty="0">
                <a:latin typeface="Courier New"/>
                <a:cs typeface="Courier New"/>
              </a:rPr>
              <a:t>--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Exemplul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4: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Departamentele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cu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Salariul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Mediu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$</a:t>
            </a:r>
            <a:r>
              <a:rPr sz="1000" spc="-10" dirty="0" smtClean="0">
                <a:latin typeface="Courier New"/>
                <a:cs typeface="Courier New"/>
              </a:rPr>
              <a:t>50000</a:t>
            </a:r>
            <a:endParaRPr lang="en-US" sz="1000" spc="-10" dirty="0" smtClean="0">
              <a:latin typeface="Courier New"/>
              <a:cs typeface="Courier New"/>
            </a:endParaRPr>
          </a:p>
          <a:p>
            <a:pPr marL="12700" marR="5080">
              <a:lnSpc>
                <a:spcPct val="94300"/>
              </a:lnSpc>
            </a:pPr>
            <a:endParaRPr lang="en-US" sz="1000" spc="-10" dirty="0" smtClean="0">
              <a:latin typeface="Courier New"/>
              <a:cs typeface="Courier New"/>
            </a:endParaRPr>
          </a:p>
          <a:p>
            <a:pPr marL="12700" marR="5080">
              <a:lnSpc>
                <a:spcPct val="94300"/>
              </a:lnSpc>
            </a:pP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AvgSalary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 dirty="0">
              <a:latin typeface="Courier New"/>
              <a:cs typeface="Courier New"/>
            </a:endParaRPr>
          </a:p>
          <a:p>
            <a:pPr marL="12700" marR="614045">
              <a:lnSpc>
                <a:spcPts val="1130"/>
              </a:lnSpc>
              <a:spcBef>
                <a:spcPts val="65"/>
              </a:spcBef>
            </a:pP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HAVING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50000;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6019800"/>
            <a:ext cx="7599680" cy="60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99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ste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ri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țiilor 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reg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000" spc="-10" dirty="0">
                <a:latin typeface="Courier New"/>
                <a:cs typeface="Courier New"/>
              </a:rPr>
              <a:t>COUNT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</a:t>
            </a:r>
            <a:r>
              <a:rPr sz="1000" spc="-5" dirty="0">
                <a:latin typeface="Courier New"/>
                <a:cs typeface="Courier New"/>
              </a:rPr>
              <a:t>G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î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preună cu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lang="en-US" sz="1000" spc="-5" dirty="0" smtClean="0">
                <a:latin typeface="Times New Roman"/>
                <a:cs typeface="Times New Roman"/>
              </a:rPr>
              <a:t> </a:t>
            </a:r>
            <a:r>
              <a:rPr sz="1200" dirty="0" err="1" smtClean="0">
                <a:latin typeface="Times New Roman"/>
                <a:cs typeface="Times New Roman"/>
              </a:rPr>
              <a:t>p</a:t>
            </a:r>
            <a:r>
              <a:rPr sz="1200" spc="-5" dirty="0" err="1" smtClean="0">
                <a:latin typeface="Times New Roman"/>
                <a:cs typeface="Times New Roman"/>
              </a:rPr>
              <a:t>e</a:t>
            </a:r>
            <a:r>
              <a:rPr sz="1200" dirty="0" err="1" smtClean="0">
                <a:latin typeface="Times New Roman"/>
                <a:cs typeface="Times New Roman"/>
              </a:rPr>
              <a:t>ntru</a:t>
            </a: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ru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în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ție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riu sp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ific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mplu,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100" spc="-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Apoi, utili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lauz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HAVING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 fi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tra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ea 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upu</a:t>
            </a:r>
            <a:r>
              <a:rPr sz="1100" dirty="0">
                <a:latin typeface="Calibri"/>
                <a:cs typeface="Calibri"/>
              </a:rPr>
              <a:t>ri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</a:t>
            </a:r>
            <a:r>
              <a:rPr sz="1100" spc="-10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ate pe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5" dirty="0">
                <a:latin typeface="Calibri"/>
                <a:cs typeface="Calibri"/>
              </a:rPr>
              <a:t>zu</a:t>
            </a:r>
            <a:r>
              <a:rPr sz="1100" dirty="0">
                <a:latin typeface="Calibri"/>
                <a:cs typeface="Calibri"/>
              </a:rPr>
              <a:t>lta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un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ț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lor 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reg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600" y="685800"/>
            <a:ext cx="73670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Multumesc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ntru timpul </a:t>
            </a:r>
            <a:r>
              <a:rPr sz="2800" spc="-5" dirty="0">
                <a:latin typeface="Times New Roman"/>
                <a:cs typeface="Times New Roman"/>
              </a:rPr>
              <a:t>ac</a:t>
            </a:r>
            <a:r>
              <a:rPr sz="2800" dirty="0">
                <a:latin typeface="Times New Roman"/>
                <a:cs typeface="Times New Roman"/>
              </a:rPr>
              <a:t>ord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400"/>
            <a:ext cx="7718836" cy="7246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endParaRPr lang="en-US" sz="1400" b="1" dirty="0" smtClean="0">
              <a:solidFill>
                <a:srgbClr val="365F90"/>
              </a:solidFill>
              <a:latin typeface="Cambria"/>
              <a:cs typeface="Cambria"/>
            </a:endParaRPr>
          </a:p>
          <a:p>
            <a:pPr marL="4445" algn="ctr">
              <a:lnSpc>
                <a:spcPct val="100000"/>
              </a:lnSpc>
            </a:pPr>
            <a:r>
              <a:rPr sz="1400" b="1" dirty="0" err="1" smtClean="0">
                <a:latin typeface="Cambria"/>
                <a:cs typeface="Cambria"/>
              </a:rPr>
              <a:t>P</a:t>
            </a:r>
            <a:r>
              <a:rPr sz="1400" b="1" spc="5" dirty="0" err="1" smtClean="0">
                <a:latin typeface="Cambria"/>
                <a:cs typeface="Cambria"/>
              </a:rPr>
              <a:t>a</a:t>
            </a:r>
            <a:r>
              <a:rPr sz="1400" b="1" spc="-5" dirty="0" err="1" smtClean="0">
                <a:latin typeface="Cambria"/>
                <a:cs typeface="Cambria"/>
              </a:rPr>
              <a:t>r</a:t>
            </a:r>
            <a:r>
              <a:rPr sz="1400" b="1" spc="-10" dirty="0" err="1" smtClean="0">
                <a:latin typeface="Cambria"/>
                <a:cs typeface="Cambria"/>
              </a:rPr>
              <a:t>t</a:t>
            </a:r>
            <a:r>
              <a:rPr sz="1400" b="1" dirty="0" err="1" smtClean="0">
                <a:latin typeface="Cambria"/>
                <a:cs typeface="Cambria"/>
              </a:rPr>
              <a:t>ea</a:t>
            </a:r>
            <a:r>
              <a:rPr sz="1400" b="1" spc="-50" dirty="0" smtClean="0">
                <a:latin typeface="Times New Roman"/>
                <a:cs typeface="Times New Roman"/>
              </a:rPr>
              <a:t> </a:t>
            </a:r>
            <a:r>
              <a:rPr sz="1400" b="1" dirty="0" smtClean="0">
                <a:latin typeface="Cambria"/>
                <a:cs typeface="Cambria"/>
              </a:rPr>
              <a:t>I</a:t>
            </a:r>
            <a:endParaRPr sz="140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spcBef>
                <a:spcPts val="1155"/>
              </a:spcBef>
              <a:buFont typeface="Times New Roman"/>
              <a:buAutoNum type="arabicPeriod"/>
              <a:tabLst>
                <a:tab pos="10922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pl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pe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0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urt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su</a:t>
            </a:r>
            <a:r>
              <a:rPr sz="1200" b="1" spc="-1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erințele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ine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,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lo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esc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ș</a:t>
            </a:r>
            <a:r>
              <a:rPr sz="1200" b="1" spc="-5" dirty="0">
                <a:latin typeface="Times New Roman"/>
                <a:cs typeface="Times New Roman"/>
              </a:rPr>
              <a:t>i cine le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 err="1">
                <a:latin typeface="Times New Roman"/>
                <a:cs typeface="Times New Roman"/>
              </a:rPr>
              <a:t>cree</a:t>
            </a:r>
            <a:r>
              <a:rPr sz="1200" b="1" dirty="0" err="1">
                <a:latin typeface="Times New Roman"/>
                <a:cs typeface="Times New Roman"/>
              </a:rPr>
              <a:t>a</a:t>
            </a:r>
            <a:r>
              <a:rPr sz="1200" b="1" spc="-5" dirty="0" err="1">
                <a:latin typeface="Times New Roman"/>
                <a:cs typeface="Times New Roman"/>
              </a:rPr>
              <a:t>z</a:t>
            </a:r>
            <a:r>
              <a:rPr sz="1200" b="1" dirty="0" err="1">
                <a:latin typeface="Times New Roman"/>
                <a:cs typeface="Times New Roman"/>
              </a:rPr>
              <a:t>ă</a:t>
            </a:r>
            <a:r>
              <a:rPr sz="1200" b="1" spc="-5" dirty="0" smtClean="0">
                <a:latin typeface="Times New Roman"/>
                <a:cs typeface="Times New Roman"/>
              </a:rPr>
              <a:t>.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spcBef>
                <a:spcPts val="1155"/>
              </a:spcBef>
              <a:tabLst>
                <a:tab pos="10922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sz="1200" b="1" spc="-5" dirty="0" err="1" smtClean="0">
                <a:latin typeface="Times New Roman"/>
                <a:cs typeface="Times New Roman"/>
              </a:rPr>
              <a:t>Cerințele</a:t>
            </a:r>
            <a:r>
              <a:rPr sz="1200" b="1" spc="-5" dirty="0" smtClean="0">
                <a:latin typeface="Times New Roman"/>
                <a:cs typeface="Times New Roman"/>
              </a:rPr>
              <a:t> de </a:t>
            </a:r>
            <a:r>
              <a:rPr sz="1200" b="1" spc="-10" dirty="0" smtClean="0">
                <a:latin typeface="Times New Roman"/>
                <a:cs typeface="Times New Roman"/>
              </a:rPr>
              <a:t>b</a:t>
            </a:r>
            <a:r>
              <a:rPr sz="1200" b="1" spc="-5" dirty="0" smtClean="0">
                <a:latin typeface="Times New Roman"/>
                <a:cs typeface="Times New Roman"/>
              </a:rPr>
              <a:t>u</a:t>
            </a:r>
            <a:r>
              <a:rPr sz="1200" b="1" spc="-10" dirty="0" smtClean="0">
                <a:latin typeface="Times New Roman"/>
                <a:cs typeface="Times New Roman"/>
              </a:rPr>
              <a:t>s</a:t>
            </a:r>
            <a:r>
              <a:rPr sz="1200" b="1" spc="-5" dirty="0" smtClean="0">
                <a:latin typeface="Times New Roman"/>
                <a:cs typeface="Times New Roman"/>
              </a:rPr>
              <a:t>in</a:t>
            </a:r>
            <a:r>
              <a:rPr sz="1200" b="1" spc="0" dirty="0" smtClean="0">
                <a:latin typeface="Times New Roman"/>
                <a:cs typeface="Times New Roman"/>
              </a:rPr>
              <a:t>e</a:t>
            </a:r>
            <a:r>
              <a:rPr sz="1200" b="1" spc="-10" dirty="0" smtClean="0">
                <a:latin typeface="Times New Roman"/>
                <a:cs typeface="Times New Roman"/>
              </a:rPr>
              <a:t>s</a:t>
            </a:r>
            <a:r>
              <a:rPr sz="1200" b="1" spc="-5" dirty="0" smtClean="0">
                <a:latin typeface="Times New Roman"/>
                <a:cs typeface="Times New Roman"/>
              </a:rPr>
              <a:t>s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spc="-5" dirty="0" err="1" smtClean="0">
                <a:latin typeface="+mj-lt"/>
                <a:cs typeface="Times New Roman"/>
              </a:rPr>
              <a:t>re</a:t>
            </a:r>
            <a:r>
              <a:rPr sz="1200" dirty="0" err="1" smtClean="0">
                <a:latin typeface="+mj-lt"/>
                <a:cs typeface="Times New Roman"/>
              </a:rPr>
              <a:t>p</a:t>
            </a:r>
            <a:r>
              <a:rPr sz="1200" spc="-5" dirty="0" err="1" smtClean="0">
                <a:latin typeface="+mj-lt"/>
                <a:cs typeface="Times New Roman"/>
              </a:rPr>
              <a:t>rezi</a:t>
            </a:r>
            <a:r>
              <a:rPr sz="1200" spc="-15" dirty="0" err="1" smtClean="0">
                <a:latin typeface="+mj-lt"/>
                <a:cs typeface="Times New Roman"/>
              </a:rPr>
              <a:t>n</a:t>
            </a:r>
            <a:r>
              <a:rPr sz="1200" dirty="0" err="1" smtClean="0">
                <a:latin typeface="+mj-lt"/>
                <a:cs typeface="Times New Roman"/>
              </a:rPr>
              <a:t>t</a:t>
            </a:r>
            <a:r>
              <a:rPr sz="1200" spc="-5" dirty="0" err="1" smtClean="0">
                <a:latin typeface="+mj-lt"/>
                <a:cs typeface="Times New Roman"/>
              </a:rPr>
              <a:t>ă</a:t>
            </a:r>
            <a:r>
              <a:rPr sz="1200" dirty="0" smtClean="0">
                <a:latin typeface="+mj-lt"/>
                <a:cs typeface="Times New Roman"/>
              </a:rPr>
              <a:t> </a:t>
            </a:r>
            <a:r>
              <a:rPr lang="vi-VN" sz="1200" dirty="0" smtClean="0">
                <a:solidFill>
                  <a:schemeClr val="lt1"/>
                </a:solidFill>
                <a:latin typeface="+mj-lt"/>
              </a:rPr>
              <a:t>documente </a:t>
            </a:r>
            <a:r>
              <a:rPr lang="vi-VN" sz="1200" dirty="0" smtClean="0">
                <a:solidFill>
                  <a:schemeClr val="lt1"/>
                </a:solidFill>
                <a:latin typeface="+mj-lt"/>
              </a:rPr>
              <a:t>care conțin felul în care produsul ar trebui să funcționeze conform</a:t>
            </a:r>
          </a:p>
          <a:p>
            <a:pPr lvl="0"/>
            <a:r>
              <a:rPr lang="vi-VN" sz="1200" dirty="0" smtClean="0">
                <a:solidFill>
                  <a:schemeClr val="lt1"/>
                </a:solidFill>
                <a:latin typeface="+mj-lt"/>
              </a:rPr>
              <a:t>dorințelor </a:t>
            </a:r>
            <a:r>
              <a:rPr lang="vi-VN" sz="1200" dirty="0" smtClean="0">
                <a:solidFill>
                  <a:schemeClr val="lt1"/>
                </a:solidFill>
                <a:latin typeface="+mj-lt"/>
              </a:rPr>
              <a:t>clientului și care vor sta la baza felului în care produsul este dezvoltat și </a:t>
            </a:r>
            <a:r>
              <a:rPr lang="vi-VN" sz="1200" dirty="0" smtClean="0">
                <a:solidFill>
                  <a:schemeClr val="lt1"/>
                </a:solidFill>
                <a:latin typeface="+mj-lt"/>
              </a:rPr>
              <a:t>testat</a:t>
            </a:r>
            <a:r>
              <a:rPr lang="en-US" sz="1200" dirty="0" smtClean="0">
                <a:solidFill>
                  <a:schemeClr val="lt1"/>
                </a:solidFill>
                <a:latin typeface="+mj-lt"/>
              </a:rPr>
              <a:t>.</a:t>
            </a:r>
            <a:endParaRPr lang="vi-VN" sz="1200" dirty="0" smtClean="0">
              <a:solidFill>
                <a:schemeClr val="lt1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2"/>
              <a:tabLst>
                <a:tab pos="10922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pl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diferența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între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1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ition și test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5" dirty="0" smtClean="0">
                <a:latin typeface="Times New Roman"/>
                <a:cs typeface="Times New Roman"/>
              </a:rPr>
              <a:t>.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2"/>
              <a:tabLst>
                <a:tab pos="10922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 marR="422909">
              <a:lnSpc>
                <a:spcPct val="95600"/>
              </a:lnSpc>
            </a:pPr>
            <a:r>
              <a:rPr sz="1200" b="1" spc="-15" dirty="0" smtClean="0">
                <a:latin typeface="Times New Roman"/>
                <a:cs typeface="Times New Roman"/>
              </a:rPr>
              <a:t>T</a:t>
            </a:r>
            <a:r>
              <a:rPr sz="1200" b="1" spc="-5" dirty="0" smtClean="0">
                <a:latin typeface="Times New Roman"/>
                <a:cs typeface="Times New Roman"/>
              </a:rPr>
              <a:t>est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1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ition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rezi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tă</a:t>
            </a:r>
            <a:r>
              <a:rPr sz="1200" dirty="0">
                <a:latin typeface="Times New Roman"/>
                <a:cs typeface="Times New Roman"/>
              </a:rPr>
              <a:t> u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 speci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acă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cți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ează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ațiilor.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x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u</a:t>
            </a:r>
            <a:r>
              <a:rPr sz="1200" spc="-5" dirty="0">
                <a:latin typeface="Times New Roman"/>
                <a:cs typeface="Times New Roman"/>
              </a:rPr>
              <a:t>n test c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ition 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tea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spc="5" dirty="0">
                <a:latin typeface="Times New Roman"/>
                <a:cs typeface="Times New Roman"/>
              </a:rPr>
              <a:t>"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ifică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ii </a:t>
            </a:r>
            <a:r>
              <a:rPr sz="1200" spc="-15" dirty="0" err="1">
                <a:latin typeface="Times New Roman"/>
                <a:cs typeface="Times New Roman"/>
              </a:rPr>
              <a:t>u</a:t>
            </a:r>
            <a:r>
              <a:rPr sz="1200" spc="-5" dirty="0" err="1">
                <a:latin typeface="Times New Roman"/>
                <a:cs typeface="Times New Roman"/>
              </a:rPr>
              <a:t>til</a:t>
            </a:r>
            <a:r>
              <a:rPr sz="1200" spc="-10" dirty="0" err="1">
                <a:latin typeface="Times New Roman"/>
                <a:cs typeface="Times New Roman"/>
              </a:rPr>
              <a:t>i</a:t>
            </a:r>
            <a:r>
              <a:rPr sz="1200" spc="-5" dirty="0" err="1">
                <a:latin typeface="Times New Roman"/>
                <a:cs typeface="Times New Roman"/>
              </a:rPr>
              <a:t>zato</a:t>
            </a:r>
            <a:r>
              <a:rPr sz="1200" spc="5" dirty="0" err="1">
                <a:latin typeface="Times New Roman"/>
                <a:cs typeface="Times New Roman"/>
              </a:rPr>
              <a:t>r</a:t>
            </a:r>
            <a:r>
              <a:rPr sz="1200" spc="-15" dirty="0" err="1">
                <a:latin typeface="Times New Roman"/>
                <a:cs typeface="Times New Roman"/>
              </a:rPr>
              <a:t>u</a:t>
            </a:r>
            <a:r>
              <a:rPr sz="1200" spc="-5" dirty="0" err="1">
                <a:latin typeface="Times New Roman"/>
                <a:cs typeface="Times New Roman"/>
              </a:rPr>
              <a:t>l</a:t>
            </a:r>
            <a:r>
              <a:rPr sz="1200" spc="-15" dirty="0" err="1">
                <a:latin typeface="Times New Roman"/>
                <a:cs typeface="Times New Roman"/>
              </a:rPr>
              <a:t>u</a:t>
            </a:r>
            <a:r>
              <a:rPr sz="1200" spc="-5" dirty="0" err="1">
                <a:latin typeface="Times New Roman"/>
                <a:cs typeface="Times New Roman"/>
              </a:rPr>
              <a:t>i</a:t>
            </a:r>
            <a:r>
              <a:rPr sz="1200" spc="-5" dirty="0" smtClean="0">
                <a:latin typeface="Times New Roman"/>
                <a:cs typeface="Times New Roman"/>
              </a:rPr>
              <a:t>."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 marR="422909">
              <a:lnSpc>
                <a:spcPct val="956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72390">
              <a:lnSpc>
                <a:spcPts val="1150"/>
              </a:lnSpc>
              <a:spcBef>
                <a:spcPts val="30"/>
              </a:spcBef>
            </a:pPr>
            <a:r>
              <a:rPr sz="1200" b="1" spc="-1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: 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ași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ici,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ate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ez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ltate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tate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lo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ite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u</a:t>
            </a:r>
            <a:r>
              <a:rPr sz="1200" spc="-5" dirty="0">
                <a:latin typeface="Times New Roman"/>
                <a:cs typeface="Times New Roman"/>
              </a:rPr>
              <a:t>n a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it a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ect 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licației.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 test 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ivat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 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iti</a:t>
            </a:r>
            <a:r>
              <a:rPr sz="1200" spc="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n </a:t>
            </a:r>
            <a:r>
              <a:rPr sz="1200" spc="0" dirty="0">
                <a:latin typeface="Times New Roman"/>
                <a:cs typeface="Times New Roman"/>
              </a:rPr>
              <a:t>"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ifică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ii 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lizat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i"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cl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așii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 u</a:t>
            </a:r>
            <a:r>
              <a:rPr sz="1200" spc="-5" dirty="0">
                <a:latin typeface="Times New Roman"/>
                <a:cs typeface="Times New Roman"/>
              </a:rPr>
              <a:t>n 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liz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lă,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au r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zat în 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cție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ali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itatea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 err="1">
                <a:latin typeface="Times New Roman"/>
                <a:cs typeface="Times New Roman"/>
              </a:rPr>
              <a:t>c</a:t>
            </a:r>
            <a:r>
              <a:rPr sz="1200" dirty="0" err="1">
                <a:latin typeface="Times New Roman"/>
                <a:cs typeface="Times New Roman"/>
              </a:rPr>
              <a:t>r</a:t>
            </a:r>
            <a:r>
              <a:rPr sz="1200" spc="-5" dirty="0" err="1">
                <a:latin typeface="Times New Roman"/>
                <a:cs typeface="Times New Roman"/>
              </a:rPr>
              <a:t>e</a:t>
            </a:r>
            <a:r>
              <a:rPr sz="1200" dirty="0" err="1">
                <a:latin typeface="Times New Roman"/>
                <a:cs typeface="Times New Roman"/>
              </a:rPr>
              <a:t>d</a:t>
            </a:r>
            <a:r>
              <a:rPr sz="1200" spc="-5" dirty="0" err="1">
                <a:latin typeface="Times New Roman"/>
                <a:cs typeface="Times New Roman"/>
              </a:rPr>
              <a:t>e</a:t>
            </a:r>
            <a:r>
              <a:rPr sz="1200" spc="-10" dirty="0" err="1">
                <a:latin typeface="Times New Roman"/>
                <a:cs typeface="Times New Roman"/>
              </a:rPr>
              <a:t>n</a:t>
            </a:r>
            <a:r>
              <a:rPr sz="1200" spc="-5" dirty="0" err="1">
                <a:latin typeface="Times New Roman"/>
                <a:cs typeface="Times New Roman"/>
              </a:rPr>
              <a:t>țial</a:t>
            </a:r>
            <a:r>
              <a:rPr sz="1200" spc="0" dirty="0" err="1">
                <a:latin typeface="Times New Roman"/>
                <a:cs typeface="Times New Roman"/>
              </a:rPr>
              <a:t>e</a:t>
            </a:r>
            <a:r>
              <a:rPr sz="1200" spc="-5" dirty="0" err="1">
                <a:latin typeface="Times New Roman"/>
                <a:cs typeface="Times New Roman"/>
              </a:rPr>
              <a:t>lor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 marR="72390">
              <a:lnSpc>
                <a:spcPts val="115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3"/>
              <a:tabLst>
                <a:tab pos="10922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spc="-2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și </a:t>
            </a:r>
            <a:r>
              <a:rPr sz="1200" b="1" spc="0" dirty="0">
                <a:latin typeface="Times New Roman"/>
                <a:cs typeface="Times New Roman"/>
              </a:rPr>
              <a:t>e</a:t>
            </a:r>
            <a:r>
              <a:rPr sz="1200" b="1" spc="-15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pl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pe</a:t>
            </a:r>
            <a:r>
              <a:rPr sz="1200" b="1" dirty="0">
                <a:latin typeface="Times New Roman"/>
                <a:cs typeface="Times New Roman"/>
              </a:rPr>
              <a:t> s</a:t>
            </a:r>
            <a:r>
              <a:rPr sz="1200" b="1" spc="-5" dirty="0">
                <a:latin typeface="Times New Roman"/>
                <a:cs typeface="Times New Roman"/>
              </a:rPr>
              <a:t>curt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ta</a:t>
            </a:r>
            <a:r>
              <a:rPr sz="1200" b="1" spc="-5" dirty="0">
                <a:latin typeface="Times New Roman"/>
                <a:cs typeface="Times New Roman"/>
              </a:rPr>
              <a:t>pele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ul</a:t>
            </a:r>
            <a:r>
              <a:rPr sz="1200" b="1" spc="-15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i de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 err="1">
                <a:latin typeface="Times New Roman"/>
                <a:cs typeface="Times New Roman"/>
              </a:rPr>
              <a:t>t</a:t>
            </a:r>
            <a:r>
              <a:rPr sz="1200" b="1" spc="0" dirty="0" err="1">
                <a:latin typeface="Times New Roman"/>
                <a:cs typeface="Times New Roman"/>
              </a:rPr>
              <a:t>e</a:t>
            </a:r>
            <a:r>
              <a:rPr sz="1200" b="1" spc="-10" dirty="0" err="1">
                <a:latin typeface="Times New Roman"/>
                <a:cs typeface="Times New Roman"/>
              </a:rPr>
              <a:t>s</a:t>
            </a:r>
            <a:r>
              <a:rPr sz="1200" b="1" spc="-5" dirty="0" err="1">
                <a:latin typeface="Times New Roman"/>
                <a:cs typeface="Times New Roman"/>
              </a:rPr>
              <a:t>t</a:t>
            </a:r>
            <a:r>
              <a:rPr sz="1200" b="1" dirty="0" err="1">
                <a:latin typeface="Times New Roman"/>
                <a:cs typeface="Times New Roman"/>
              </a:rPr>
              <a:t>a</a:t>
            </a:r>
            <a:r>
              <a:rPr sz="1200" b="1" spc="-5" dirty="0" err="1">
                <a:latin typeface="Times New Roman"/>
                <a:cs typeface="Times New Roman"/>
              </a:rPr>
              <a:t>re</a:t>
            </a:r>
            <a:r>
              <a:rPr sz="1200" b="1" spc="-5" dirty="0" smtClean="0">
                <a:latin typeface="Times New Roman"/>
                <a:cs typeface="Times New Roman"/>
              </a:rPr>
              <a:t>.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3"/>
              <a:tabLst>
                <a:tab pos="10922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200" b="1" spc="-5" dirty="0" err="1" smtClean="0">
                <a:latin typeface="Times New Roman"/>
                <a:cs typeface="Times New Roman"/>
              </a:rPr>
              <a:t>Planific</a:t>
            </a:r>
            <a:r>
              <a:rPr sz="1200" b="1" dirty="0" err="1" smtClean="0">
                <a:latin typeface="Times New Roman"/>
                <a:cs typeface="Times New Roman"/>
              </a:rPr>
              <a:t>a</a:t>
            </a:r>
            <a:r>
              <a:rPr sz="1200" b="1" spc="-5" dirty="0" err="1" smtClean="0">
                <a:latin typeface="Times New Roman"/>
                <a:cs typeface="Times New Roman"/>
              </a:rPr>
              <a:t>rea</a:t>
            </a:r>
            <a:r>
              <a:rPr sz="1200" b="1" spc="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</a:t>
            </a:r>
            <a:r>
              <a:rPr sz="1200" b="1" dirty="0">
                <a:latin typeface="Times New Roman"/>
                <a:cs typeface="Times New Roman"/>
              </a:rPr>
              <a:t>ă</a:t>
            </a:r>
            <a:r>
              <a:rPr sz="1200" b="1" spc="-5" dirty="0">
                <a:latin typeface="Times New Roman"/>
                <a:cs typeface="Times New Roman"/>
              </a:rPr>
              <a:t>ri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-10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ir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trate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iei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</a:t>
            </a:r>
            <a:r>
              <a:rPr sz="1200" spc="-5" dirty="0">
                <a:latin typeface="Times New Roman"/>
                <a:cs typeface="Times New Roman"/>
              </a:rPr>
              <a:t>iecti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ecesare.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45"/>
              </a:lnSpc>
            </a:pPr>
            <a:r>
              <a:rPr sz="1200" b="1" spc="-5" dirty="0">
                <a:latin typeface="Times New Roman"/>
                <a:cs typeface="Times New Roman"/>
              </a:rPr>
              <a:t>Analiza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cerințel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Î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țele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e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țel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b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te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ice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u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tat.</a:t>
            </a:r>
            <a:endParaRPr sz="1200" dirty="0">
              <a:latin typeface="Times New Roman"/>
              <a:cs typeface="Times New Roman"/>
            </a:endParaRPr>
          </a:p>
          <a:p>
            <a:pPr marL="12700" marR="465455">
              <a:lnSpc>
                <a:spcPts val="1150"/>
              </a:lnSpc>
              <a:spcBef>
                <a:spcPts val="50"/>
              </a:spcBef>
            </a:pPr>
            <a:r>
              <a:rPr sz="1200" b="1" spc="-5" dirty="0" smtClean="0">
                <a:latin typeface="Times New Roman"/>
                <a:cs typeface="Times New Roman"/>
              </a:rPr>
              <a:t>Design</a:t>
            </a:r>
            <a:r>
              <a:rPr lang="en-US" sz="1200" b="1" spc="-5" dirty="0" smtClean="0">
                <a:latin typeface="Times New Roman"/>
                <a:cs typeface="Times New Roman"/>
              </a:rPr>
              <a:t>-</a:t>
            </a:r>
            <a:r>
              <a:rPr sz="1200" b="1" spc="-15" dirty="0" err="1" smtClean="0">
                <a:latin typeface="Times New Roman"/>
                <a:cs typeface="Times New Roman"/>
              </a:rPr>
              <a:t>u</a:t>
            </a:r>
            <a:r>
              <a:rPr sz="1200" b="1" spc="-5" dirty="0" err="1" smtClean="0">
                <a:latin typeface="Times New Roman"/>
                <a:cs typeface="Times New Roman"/>
              </a:rPr>
              <a:t>l</a:t>
            </a:r>
            <a:r>
              <a:rPr sz="1200" b="1" spc="-5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</a:t>
            </a:r>
            <a:r>
              <a:rPr sz="1200" b="1" dirty="0">
                <a:latin typeface="Times New Roman"/>
                <a:cs typeface="Times New Roman"/>
              </a:rPr>
              <a:t>ă</a:t>
            </a:r>
            <a:r>
              <a:rPr sz="1200" b="1" spc="-5" dirty="0">
                <a:latin typeface="Times New Roman"/>
                <a:cs typeface="Times New Roman"/>
              </a:rPr>
              <a:t>rii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rearea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rilor,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ipt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-u</a:t>
            </a:r>
            <a:r>
              <a:rPr sz="1200" spc="-5" dirty="0">
                <a:latin typeface="Times New Roman"/>
                <a:cs typeface="Times New Roman"/>
              </a:rPr>
              <a:t>rilor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 err="1">
                <a:latin typeface="Times New Roman"/>
                <a:cs typeface="Times New Roman"/>
              </a:rPr>
              <a:t>ș</a:t>
            </a:r>
            <a:r>
              <a:rPr sz="1200" spc="-5" dirty="0" err="1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lang="en-US" sz="1200" spc="-5" dirty="0" err="1" smtClean="0">
                <a:latin typeface="Times New Roman"/>
                <a:cs typeface="Times New Roman"/>
              </a:rPr>
              <a:t>identificarea</a:t>
            </a:r>
            <a:r>
              <a:rPr sz="1200" spc="15" dirty="0" smtClean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lui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 err="1" smtClean="0">
                <a:latin typeface="Times New Roman"/>
                <a:cs typeface="Times New Roman"/>
              </a:rPr>
              <a:t>tes</a:t>
            </a:r>
            <a:r>
              <a:rPr sz="1200" spc="-10" dirty="0" err="1" smtClean="0">
                <a:latin typeface="Times New Roman"/>
                <a:cs typeface="Times New Roman"/>
              </a:rPr>
              <a:t>t</a:t>
            </a:r>
            <a:r>
              <a:rPr sz="1200" spc="-5" dirty="0" err="1" smtClean="0">
                <a:latin typeface="Times New Roman"/>
                <a:cs typeface="Times New Roman"/>
              </a:rPr>
              <a:t>a</a:t>
            </a:r>
            <a:r>
              <a:rPr sz="1200" dirty="0" err="1" smtClean="0">
                <a:latin typeface="Times New Roman"/>
                <a:cs typeface="Times New Roman"/>
              </a:rPr>
              <a:t>r</a:t>
            </a:r>
            <a:r>
              <a:rPr sz="1200" spc="-5" dirty="0" err="1" smtClean="0">
                <a:latin typeface="Times New Roman"/>
                <a:cs typeface="Times New Roman"/>
              </a:rPr>
              <a:t>e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err="1" smtClean="0">
                <a:latin typeface="Times New Roman"/>
                <a:cs typeface="Times New Roman"/>
              </a:rPr>
              <a:t>necesar</a:t>
            </a:r>
            <a:r>
              <a:rPr sz="1200" spc="-5" dirty="0" smtClean="0">
                <a:latin typeface="Times New Roman"/>
                <a:cs typeface="Times New Roman"/>
              </a:rPr>
              <a:t>. 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 marR="465455">
              <a:lnSpc>
                <a:spcPts val="1150"/>
              </a:lnSpc>
              <a:spcBef>
                <a:spcPts val="50"/>
              </a:spcBef>
            </a:pPr>
            <a:r>
              <a:rPr sz="1200" b="1" dirty="0" err="1" smtClean="0">
                <a:latin typeface="Times New Roman"/>
                <a:cs typeface="Times New Roman"/>
              </a:rPr>
              <a:t>I</a:t>
            </a:r>
            <a:r>
              <a:rPr sz="1200" b="1" spc="-25" dirty="0" err="1" smtClean="0">
                <a:latin typeface="Times New Roman"/>
                <a:cs typeface="Times New Roman"/>
              </a:rPr>
              <a:t>m</a:t>
            </a:r>
            <a:r>
              <a:rPr sz="1200" b="1" spc="-5" dirty="0" err="1" smtClean="0">
                <a:latin typeface="Times New Roman"/>
                <a:cs typeface="Times New Roman"/>
              </a:rPr>
              <a:t>pl</a:t>
            </a:r>
            <a:r>
              <a:rPr sz="1200" b="1" spc="10" dirty="0" err="1" smtClean="0">
                <a:latin typeface="Times New Roman"/>
                <a:cs typeface="Times New Roman"/>
              </a:rPr>
              <a:t>e</a:t>
            </a:r>
            <a:r>
              <a:rPr sz="1200" b="1" spc="-25" dirty="0" err="1" smtClean="0">
                <a:latin typeface="Times New Roman"/>
                <a:cs typeface="Times New Roman"/>
              </a:rPr>
              <a:t>m</a:t>
            </a:r>
            <a:r>
              <a:rPr sz="1200" b="1" spc="-5" dirty="0" err="1" smtClean="0">
                <a:latin typeface="Times New Roman"/>
                <a:cs typeface="Times New Roman"/>
              </a:rPr>
              <a:t>ent</a:t>
            </a:r>
            <a:r>
              <a:rPr sz="1200" b="1" dirty="0" err="1" smtClean="0">
                <a:latin typeface="Times New Roman"/>
                <a:cs typeface="Times New Roman"/>
              </a:rPr>
              <a:t>a</a:t>
            </a:r>
            <a:r>
              <a:rPr sz="1200" b="1" spc="-5" dirty="0" err="1" smtClean="0">
                <a:latin typeface="Times New Roman"/>
                <a:cs typeface="Times New Roman"/>
              </a:rPr>
              <a:t>rea</a:t>
            </a:r>
            <a:r>
              <a:rPr sz="1200" b="1" spc="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</a:t>
            </a:r>
            <a:r>
              <a:rPr sz="1200" b="1" dirty="0">
                <a:latin typeface="Times New Roman"/>
                <a:cs typeface="Times New Roman"/>
              </a:rPr>
              <a:t>ă</a:t>
            </a:r>
            <a:r>
              <a:rPr sz="1200" b="1" spc="-5" dirty="0">
                <a:latin typeface="Times New Roman"/>
                <a:cs typeface="Times New Roman"/>
              </a:rPr>
              <a:t>ri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ătirea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fig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iul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 err="1" smtClean="0">
                <a:latin typeface="Times New Roman"/>
                <a:cs typeface="Times New Roman"/>
              </a:rPr>
              <a:t>i</a:t>
            </a:r>
            <a:r>
              <a:rPr sz="1200" spc="-15" dirty="0" err="1" smtClean="0">
                <a:latin typeface="Times New Roman"/>
                <a:cs typeface="Times New Roman"/>
              </a:rPr>
              <a:t>n</a:t>
            </a:r>
            <a:r>
              <a:rPr sz="1200" spc="-10" dirty="0" err="1" smtClean="0">
                <a:latin typeface="Times New Roman"/>
                <a:cs typeface="Times New Roman"/>
              </a:rPr>
              <a:t>s</a:t>
            </a:r>
            <a:r>
              <a:rPr sz="1200" spc="-5" dirty="0" err="1" smtClean="0">
                <a:latin typeface="Times New Roman"/>
                <a:cs typeface="Times New Roman"/>
              </a:rPr>
              <a:t>tala</a:t>
            </a:r>
            <a:r>
              <a:rPr sz="1200" dirty="0" err="1" smtClean="0">
                <a:latin typeface="Times New Roman"/>
                <a:cs typeface="Times New Roman"/>
              </a:rPr>
              <a:t>r</a:t>
            </a:r>
            <a:r>
              <a:rPr sz="1200" spc="-5" dirty="0" err="1" smtClean="0">
                <a:latin typeface="Times New Roman"/>
                <a:cs typeface="Times New Roman"/>
              </a:rPr>
              <a:t>ea</a:t>
            </a:r>
            <a:r>
              <a:rPr lang="en-US" sz="1200" spc="-5" dirty="0" smtClean="0">
                <a:latin typeface="Times New Roman"/>
                <a:cs typeface="Times New Roman"/>
              </a:rPr>
              <a:t>,</a:t>
            </a: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spc="-5" dirty="0" err="1" smtClean="0">
                <a:latin typeface="Times New Roman"/>
                <a:cs typeface="Times New Roman"/>
              </a:rPr>
              <a:t>c</a:t>
            </a:r>
            <a:r>
              <a:rPr sz="1200" dirty="0" err="1" smtClean="0">
                <a:latin typeface="Times New Roman"/>
                <a:cs typeface="Times New Roman"/>
              </a:rPr>
              <a:t>on</a:t>
            </a:r>
            <a:r>
              <a:rPr sz="1200" spc="-15" dirty="0" err="1" smtClean="0">
                <a:latin typeface="Times New Roman"/>
                <a:cs typeface="Times New Roman"/>
              </a:rPr>
              <a:t>f</a:t>
            </a:r>
            <a:r>
              <a:rPr sz="1200" spc="0" dirty="0" err="1" smtClean="0">
                <a:latin typeface="Times New Roman"/>
                <a:cs typeface="Times New Roman"/>
              </a:rPr>
              <a:t>i</a:t>
            </a:r>
            <a:r>
              <a:rPr sz="1200" dirty="0" err="1" smtClean="0">
                <a:latin typeface="Times New Roman"/>
                <a:cs typeface="Times New Roman"/>
              </a:rPr>
              <a:t>g</a:t>
            </a:r>
            <a:r>
              <a:rPr sz="1200" spc="-15" dirty="0" err="1" smtClean="0">
                <a:latin typeface="Times New Roman"/>
                <a:cs typeface="Times New Roman"/>
              </a:rPr>
              <a:t>u</a:t>
            </a:r>
            <a:r>
              <a:rPr sz="1200" spc="-5" dirty="0" err="1" smtClean="0">
                <a:latin typeface="Times New Roman"/>
                <a:cs typeface="Times New Roman"/>
              </a:rPr>
              <a:t>ra</a:t>
            </a:r>
            <a:r>
              <a:rPr sz="1200" dirty="0" err="1" smtClean="0">
                <a:latin typeface="Times New Roman"/>
                <a:cs typeface="Times New Roman"/>
              </a:rPr>
              <a:t>r</a:t>
            </a:r>
            <a:r>
              <a:rPr sz="1200" spc="-5" dirty="0" err="1" smtClean="0">
                <a:latin typeface="Times New Roman"/>
                <a:cs typeface="Times New Roman"/>
              </a:rPr>
              <a:t>ea</a:t>
            </a: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spc="-5" dirty="0" err="1" smtClean="0">
                <a:latin typeface="Times New Roman"/>
                <a:cs typeface="Times New Roman"/>
              </a:rPr>
              <a:t>a</a:t>
            </a:r>
            <a:r>
              <a:rPr sz="1200" dirty="0" err="1" smtClean="0">
                <a:latin typeface="Times New Roman"/>
                <a:cs typeface="Times New Roman"/>
              </a:rPr>
              <a:t>p</a:t>
            </a:r>
            <a:r>
              <a:rPr sz="1200" spc="-5" dirty="0" err="1" smtClean="0">
                <a:latin typeface="Times New Roman"/>
                <a:cs typeface="Times New Roman"/>
              </a:rPr>
              <a:t>licației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err="1" smtClean="0">
                <a:latin typeface="Times New Roman"/>
                <a:cs typeface="Times New Roman"/>
              </a:rPr>
              <a:t>si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err="1" smtClean="0">
                <a:latin typeface="Times New Roman"/>
                <a:cs typeface="Times New Roman"/>
              </a:rPr>
              <a:t>crearea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err="1" smtClean="0">
                <a:latin typeface="Times New Roman"/>
                <a:cs typeface="Times New Roman"/>
              </a:rPr>
              <a:t>datelor</a:t>
            </a:r>
            <a:r>
              <a:rPr lang="en-US" sz="1200" spc="-5" dirty="0" smtClean="0">
                <a:latin typeface="Times New Roman"/>
                <a:cs typeface="Times New Roman"/>
              </a:rPr>
              <a:t> de test (</a:t>
            </a:r>
            <a:r>
              <a:rPr lang="en-US" sz="1200" spc="-5" dirty="0" err="1" smtClean="0">
                <a:latin typeface="Times New Roman"/>
                <a:cs typeface="Times New Roman"/>
              </a:rPr>
              <a:t>identificate</a:t>
            </a:r>
            <a:r>
              <a:rPr lang="en-US" sz="1200" spc="-5" dirty="0" smtClean="0">
                <a:latin typeface="Times New Roman"/>
                <a:cs typeface="Times New Roman"/>
              </a:rPr>
              <a:t> in </a:t>
            </a:r>
            <a:r>
              <a:rPr lang="en-US" sz="1200" spc="-5" dirty="0" err="1" smtClean="0">
                <a:latin typeface="Times New Roman"/>
                <a:cs typeface="Times New Roman"/>
              </a:rPr>
              <a:t>etapa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err="1" smtClean="0">
                <a:latin typeface="Times New Roman"/>
                <a:cs typeface="Times New Roman"/>
              </a:rPr>
              <a:t>anterioara</a:t>
            </a:r>
            <a:r>
              <a:rPr lang="en-US" sz="1200" spc="-5" dirty="0" smtClean="0">
                <a:latin typeface="Times New Roman"/>
                <a:cs typeface="Times New Roman"/>
              </a:rPr>
              <a:t>)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 marR="465455">
              <a:lnSpc>
                <a:spcPts val="1150"/>
              </a:lnSpc>
              <a:spcBef>
                <a:spcPts val="50"/>
              </a:spcBef>
            </a:pPr>
            <a:r>
              <a:rPr sz="1200" b="1" spc="-15" dirty="0" err="1" smtClean="0">
                <a:latin typeface="Times New Roman"/>
                <a:cs typeface="Times New Roman"/>
              </a:rPr>
              <a:t>Ex</a:t>
            </a:r>
            <a:r>
              <a:rPr sz="1200" b="1" spc="-5" dirty="0" err="1" smtClean="0">
                <a:latin typeface="Times New Roman"/>
                <a:cs typeface="Times New Roman"/>
              </a:rPr>
              <a:t>e</a:t>
            </a:r>
            <a:r>
              <a:rPr sz="1200" b="1" spc="5" dirty="0" err="1" smtClean="0">
                <a:latin typeface="Times New Roman"/>
                <a:cs typeface="Times New Roman"/>
              </a:rPr>
              <a:t>c</a:t>
            </a:r>
            <a:r>
              <a:rPr sz="1200" b="1" spc="-5" dirty="0" err="1" smtClean="0">
                <a:latin typeface="Times New Roman"/>
                <a:cs typeface="Times New Roman"/>
              </a:rPr>
              <a:t>ut</a:t>
            </a:r>
            <a:r>
              <a:rPr lang="en-US" sz="1200" b="1" dirty="0" err="1" smtClean="0">
                <a:latin typeface="Times New Roman"/>
                <a:cs typeface="Times New Roman"/>
              </a:rPr>
              <a:t>ia</a:t>
            </a:r>
            <a:r>
              <a:rPr sz="1200" b="1" spc="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</a:t>
            </a:r>
            <a:r>
              <a:rPr sz="1200" b="1" dirty="0">
                <a:latin typeface="Times New Roman"/>
                <a:cs typeface="Times New Roman"/>
              </a:rPr>
              <a:t>ă</a:t>
            </a:r>
            <a:r>
              <a:rPr sz="1200" b="1" spc="-5" dirty="0">
                <a:latin typeface="Times New Roman"/>
                <a:cs typeface="Times New Roman"/>
              </a:rPr>
              <a:t>ri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 ca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-u</a:t>
            </a:r>
            <a:r>
              <a:rPr sz="1200" spc="-5" dirty="0">
                <a:latin typeface="Times New Roman"/>
                <a:cs typeface="Times New Roman"/>
              </a:rPr>
              <a:t>rilor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spc="0" dirty="0">
                <a:latin typeface="Times New Roman"/>
                <a:cs typeface="Times New Roman"/>
              </a:rPr>
              <a:t>î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tra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rez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ltatel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00"/>
              </a:lnSpc>
            </a:pPr>
            <a:r>
              <a:rPr sz="1200" b="1" spc="-10" dirty="0" err="1" smtClean="0">
                <a:latin typeface="Times New Roman"/>
                <a:cs typeface="Times New Roman"/>
              </a:rPr>
              <a:t>Î</a:t>
            </a:r>
            <a:r>
              <a:rPr sz="1200" b="1" spc="-5" dirty="0" err="1" smtClean="0">
                <a:latin typeface="Times New Roman"/>
                <a:cs typeface="Times New Roman"/>
              </a:rPr>
              <a:t>ncheierea</a:t>
            </a:r>
            <a:r>
              <a:rPr sz="1200" b="1" spc="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</a:t>
            </a:r>
            <a:r>
              <a:rPr sz="1200" b="1" dirty="0">
                <a:latin typeface="Times New Roman"/>
                <a:cs typeface="Times New Roman"/>
              </a:rPr>
              <a:t>ă</a:t>
            </a:r>
            <a:r>
              <a:rPr sz="1200" b="1" spc="-5" dirty="0">
                <a:latin typeface="Times New Roman"/>
                <a:cs typeface="Times New Roman"/>
              </a:rPr>
              <a:t>rii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0" dirty="0">
                <a:latin typeface="Times New Roman"/>
                <a:cs typeface="Times New Roman"/>
              </a:rPr>
              <a:t>z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ir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po</a:t>
            </a:r>
            <a:r>
              <a:rPr sz="1200" spc="-5" dirty="0">
                <a:latin typeface="Times New Roman"/>
                <a:cs typeface="Times New Roman"/>
              </a:rPr>
              <a:t>rtarea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ităților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ez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ltat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lor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le,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spc="0" dirty="0">
                <a:latin typeface="Times New Roman"/>
                <a:cs typeface="Times New Roman"/>
              </a:rPr>
              <a:t>î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sz="1200" spc="-5" dirty="0" err="1">
                <a:latin typeface="Times New Roman"/>
                <a:cs typeface="Times New Roman"/>
              </a:rPr>
              <a:t>tes</a:t>
            </a:r>
            <a:r>
              <a:rPr sz="1200" spc="-10" dirty="0" err="1">
                <a:latin typeface="Times New Roman"/>
                <a:cs typeface="Times New Roman"/>
              </a:rPr>
              <a:t>t</a:t>
            </a:r>
            <a:r>
              <a:rPr sz="1200" spc="-5" dirty="0" err="1">
                <a:latin typeface="Times New Roman"/>
                <a:cs typeface="Times New Roman"/>
              </a:rPr>
              <a:t>a</a:t>
            </a:r>
            <a:r>
              <a:rPr sz="1200" dirty="0" err="1">
                <a:latin typeface="Times New Roman"/>
                <a:cs typeface="Times New Roman"/>
              </a:rPr>
              <a:t>r</a:t>
            </a:r>
            <a:r>
              <a:rPr sz="1200" spc="-5" dirty="0" err="1">
                <a:latin typeface="Times New Roman"/>
                <a:cs typeface="Times New Roman"/>
              </a:rPr>
              <a:t>e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4"/>
              <a:tabLst>
                <a:tab pos="10922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pl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diferența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între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testing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ș</a:t>
            </a:r>
            <a:r>
              <a:rPr sz="1200" b="1" spc="-5" dirty="0">
                <a:latin typeface="Times New Roman"/>
                <a:cs typeface="Times New Roman"/>
              </a:rPr>
              <a:t>i re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spc="-10" dirty="0">
                <a:latin typeface="Times New Roman"/>
                <a:cs typeface="Times New Roman"/>
              </a:rPr>
              <a:t>ss</a:t>
            </a:r>
            <a:r>
              <a:rPr sz="1200" b="1" spc="-5" dirty="0">
                <a:latin typeface="Times New Roman"/>
                <a:cs typeface="Times New Roman"/>
              </a:rPr>
              <a:t>ion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estin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 smtClean="0">
                <a:latin typeface="Times New Roman"/>
                <a:cs typeface="Times New Roman"/>
              </a:rPr>
              <a:t>.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4"/>
              <a:tabLst>
                <a:tab pos="10922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70"/>
              </a:lnSpc>
            </a:pPr>
            <a:r>
              <a:rPr sz="1200" b="1" spc="-10" dirty="0" smtClean="0">
                <a:latin typeface="Times New Roman"/>
                <a:cs typeface="Times New Roman"/>
              </a:rPr>
              <a:t>Re</a:t>
            </a:r>
            <a:r>
              <a:rPr sz="1200" b="1" dirty="0" smtClean="0">
                <a:latin typeface="Times New Roman"/>
                <a:cs typeface="Times New Roman"/>
              </a:rPr>
              <a:t>t</a:t>
            </a:r>
            <a:r>
              <a:rPr sz="1200" b="1" spc="-5" dirty="0" smtClean="0">
                <a:latin typeface="Times New Roman"/>
                <a:cs typeface="Times New Roman"/>
              </a:rPr>
              <a:t>estin</a:t>
            </a:r>
            <a:r>
              <a:rPr sz="1200" b="1" dirty="0" smtClean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 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retestare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ect specific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aca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</a:t>
            </a:r>
            <a:r>
              <a:rPr sz="1200" spc="-5" dirty="0">
                <a:latin typeface="Times New Roman"/>
                <a:cs typeface="Times New Roman"/>
              </a:rPr>
              <a:t>le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70"/>
              </a:lnSpc>
            </a:pP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ez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ată.</a:t>
            </a:r>
            <a:endParaRPr sz="1200" dirty="0">
              <a:latin typeface="Times New Roman"/>
              <a:cs typeface="Times New Roman"/>
            </a:endParaRPr>
          </a:p>
          <a:p>
            <a:pPr marL="12700" marR="287655">
              <a:lnSpc>
                <a:spcPts val="1150"/>
              </a:lnSpc>
            </a:pPr>
            <a:r>
              <a:rPr sz="1200" b="1" spc="-10" dirty="0" smtClean="0">
                <a:latin typeface="Times New Roman"/>
                <a:cs typeface="Times New Roman"/>
              </a:rPr>
              <a:t>Re</a:t>
            </a:r>
            <a:r>
              <a:rPr sz="1200" b="1" dirty="0" smtClean="0">
                <a:latin typeface="Times New Roman"/>
                <a:cs typeface="Times New Roman"/>
              </a:rPr>
              <a:t>g</a:t>
            </a:r>
            <a:r>
              <a:rPr sz="1200" b="1" spc="-5" dirty="0" smtClean="0">
                <a:latin typeface="Times New Roman"/>
                <a:cs typeface="Times New Roman"/>
              </a:rPr>
              <a:t>re</a:t>
            </a:r>
            <a:r>
              <a:rPr sz="1200" b="1" spc="-10" dirty="0" smtClean="0">
                <a:latin typeface="Times New Roman"/>
                <a:cs typeface="Times New Roman"/>
              </a:rPr>
              <a:t>ss</a:t>
            </a:r>
            <a:r>
              <a:rPr sz="1200" b="1" spc="-5" dirty="0" smtClean="0">
                <a:latin typeface="Times New Roman"/>
                <a:cs typeface="Times New Roman"/>
              </a:rPr>
              <a:t>ion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estin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 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î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tre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ii 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lic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ții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au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un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ți s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mn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icat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acesteia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u a asig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ile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h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u au 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dirty="0">
                <a:latin typeface="Times New Roman"/>
                <a:cs typeface="Times New Roman"/>
              </a:rPr>
              <a:t>odu</a:t>
            </a:r>
            <a:r>
              <a:rPr sz="1200" spc="-5" dirty="0">
                <a:latin typeface="Times New Roman"/>
                <a:cs typeface="Times New Roman"/>
              </a:rPr>
              <a:t>s alte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ecte.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5"/>
              <a:tabLst>
                <a:tab pos="10922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pl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diferența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între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functional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ș</a:t>
            </a:r>
            <a:r>
              <a:rPr sz="1200" b="1" spc="-5" dirty="0">
                <a:latin typeface="Times New Roman"/>
                <a:cs typeface="Times New Roman"/>
              </a:rPr>
              <a:t>i 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5" dirty="0">
                <a:latin typeface="Times New Roman"/>
                <a:cs typeface="Times New Roman"/>
              </a:rPr>
              <a:t>fu</a:t>
            </a:r>
            <a:r>
              <a:rPr sz="1200" b="1" spc="-1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nal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estin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 smtClean="0">
                <a:latin typeface="Times New Roman"/>
                <a:cs typeface="Times New Roman"/>
              </a:rPr>
              <a:t>.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5"/>
              <a:tabLst>
                <a:tab pos="10922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 marR="398145">
              <a:lnSpc>
                <a:spcPts val="1150"/>
              </a:lnSpc>
            </a:pPr>
            <a:r>
              <a:rPr sz="1200" b="1" spc="-10" dirty="0" smtClean="0">
                <a:latin typeface="Times New Roman"/>
                <a:cs typeface="Times New Roman"/>
              </a:rPr>
              <a:t>Fu</a:t>
            </a:r>
            <a:r>
              <a:rPr sz="1200" b="1" spc="-15" dirty="0" smtClean="0">
                <a:latin typeface="Times New Roman"/>
                <a:cs typeface="Times New Roman"/>
              </a:rPr>
              <a:t>n</a:t>
            </a:r>
            <a:r>
              <a:rPr sz="1200" b="1" spc="-5" dirty="0" smtClean="0">
                <a:latin typeface="Times New Roman"/>
                <a:cs typeface="Times New Roman"/>
              </a:rPr>
              <a:t>c</a:t>
            </a:r>
            <a:r>
              <a:rPr sz="1200" b="1" dirty="0" smtClean="0">
                <a:latin typeface="Times New Roman"/>
                <a:cs typeface="Times New Roman"/>
              </a:rPr>
              <a:t>t</a:t>
            </a:r>
            <a:r>
              <a:rPr sz="1200" b="1" spc="-5" dirty="0" smtClean="0">
                <a:latin typeface="Times New Roman"/>
                <a:cs typeface="Times New Roman"/>
              </a:rPr>
              <a:t>ional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estin</a:t>
            </a:r>
            <a:r>
              <a:rPr sz="1200" b="1" spc="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estează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cți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alităț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acă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acestea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cți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ează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icaț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ilor.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x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lui,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es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io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til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zatorilor,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 marR="398145">
              <a:lnSpc>
                <a:spcPts val="115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200" b="1" spc="-10" dirty="0" smtClean="0">
                <a:latin typeface="Times New Roman"/>
                <a:cs typeface="Times New Roman"/>
              </a:rPr>
              <a:t>N</a:t>
            </a:r>
            <a:r>
              <a:rPr sz="1200" b="1" dirty="0" smtClean="0">
                <a:latin typeface="Times New Roman"/>
                <a:cs typeface="Times New Roman"/>
              </a:rPr>
              <a:t>o</a:t>
            </a:r>
            <a:r>
              <a:rPr sz="1200" b="1" spc="-15" dirty="0" smtClean="0">
                <a:latin typeface="Times New Roman"/>
                <a:cs typeface="Times New Roman"/>
              </a:rPr>
              <a:t>n</a:t>
            </a:r>
            <a:r>
              <a:rPr sz="1200" b="1" spc="-5" dirty="0" smtClean="0">
                <a:latin typeface="Times New Roman"/>
                <a:cs typeface="Times New Roman"/>
              </a:rPr>
              <a:t>-fu</a:t>
            </a:r>
            <a:r>
              <a:rPr sz="1200" b="1" spc="-15" dirty="0" smtClean="0">
                <a:latin typeface="Times New Roman"/>
                <a:cs typeface="Times New Roman"/>
              </a:rPr>
              <a:t>n</a:t>
            </a:r>
            <a:r>
              <a:rPr sz="1200" b="1" spc="-5" dirty="0" smtClean="0">
                <a:latin typeface="Times New Roman"/>
                <a:cs typeface="Times New Roman"/>
              </a:rPr>
              <a:t>c</a:t>
            </a:r>
            <a:r>
              <a:rPr sz="1200" b="1" dirty="0" smtClean="0">
                <a:latin typeface="Times New Roman"/>
                <a:cs typeface="Times New Roman"/>
              </a:rPr>
              <a:t>t</a:t>
            </a:r>
            <a:r>
              <a:rPr sz="1200" b="1" spc="-5" dirty="0" smtClean="0">
                <a:latin typeface="Times New Roman"/>
                <a:cs typeface="Times New Roman"/>
              </a:rPr>
              <a:t>ional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estin</a:t>
            </a:r>
            <a:r>
              <a:rPr sz="1200" b="1" spc="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 E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ează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n-f</a:t>
            </a:r>
            <a:r>
              <a:rPr sz="1200" spc="-15" dirty="0">
                <a:latin typeface="Times New Roman"/>
                <a:cs typeface="Times New Roman"/>
              </a:rPr>
              <a:t>un</a:t>
            </a:r>
            <a:r>
              <a:rPr sz="1200" spc="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țio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ța,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ritatea,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iliza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il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tatea,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x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cl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răsp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ci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ă,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ității la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atac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ri,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13536"/>
            <a:ext cx="9296400" cy="7558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Times New Roman"/>
              <a:buAutoNum type="arabicPeriod" startAt="6"/>
              <a:tabLst>
                <a:tab pos="10922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pl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diferența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între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-25" dirty="0">
                <a:latin typeface="Times New Roman"/>
                <a:cs typeface="Times New Roman"/>
              </a:rPr>
              <a:t>k</a:t>
            </a:r>
            <a:r>
              <a:rPr sz="1200" b="1" spc="-10" dirty="0">
                <a:latin typeface="Times New Roman"/>
                <a:cs typeface="Times New Roman"/>
              </a:rPr>
              <a:t>b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x testing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ș</a:t>
            </a:r>
            <a:r>
              <a:rPr sz="1200" b="1" spc="-5" dirty="0">
                <a:latin typeface="Times New Roman"/>
                <a:cs typeface="Times New Roman"/>
              </a:rPr>
              <a:t>i </a:t>
            </a:r>
            <a:r>
              <a:rPr sz="1200" b="1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hitebox t</a:t>
            </a:r>
            <a:r>
              <a:rPr sz="1200" b="1" spc="0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ting</a:t>
            </a:r>
            <a:r>
              <a:rPr sz="1200" b="1" spc="-5" dirty="0" smtClean="0">
                <a:latin typeface="Times New Roman"/>
                <a:cs typeface="Times New Roman"/>
              </a:rPr>
              <a:t>.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Font typeface="Times New Roman"/>
              <a:buAutoNum type="arabicPeriod" startAt="6"/>
              <a:tabLst>
                <a:tab pos="10922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200" b="1" spc="-5" dirty="0" err="1" smtClean="0">
                <a:latin typeface="Times New Roman"/>
                <a:cs typeface="Times New Roman"/>
              </a:rPr>
              <a:t>Blac</a:t>
            </a:r>
            <a:r>
              <a:rPr sz="1200" b="1" spc="-25" dirty="0" err="1" smtClean="0">
                <a:latin typeface="Times New Roman"/>
                <a:cs typeface="Times New Roman"/>
              </a:rPr>
              <a:t>k</a:t>
            </a:r>
            <a:r>
              <a:rPr sz="1200" b="1" spc="-10" dirty="0" err="1" smtClean="0">
                <a:latin typeface="Times New Roman"/>
                <a:cs typeface="Times New Roman"/>
              </a:rPr>
              <a:t>box</a:t>
            </a:r>
            <a:r>
              <a:rPr sz="1200" b="1" spc="-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</a:t>
            </a:r>
            <a:r>
              <a:rPr sz="1200" b="1" spc="0" dirty="0">
                <a:latin typeface="Times New Roman"/>
                <a:cs typeface="Times New Roman"/>
              </a:rPr>
              <a:t>i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estează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licația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aște st</a:t>
            </a:r>
            <a:r>
              <a:rPr sz="1200" spc="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ct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ter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lui.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trează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2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ri și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tp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-u</a:t>
            </a:r>
            <a:r>
              <a:rPr sz="1200" spc="-5" dirty="0">
                <a:latin typeface="Times New Roman"/>
                <a:cs typeface="Times New Roman"/>
              </a:rPr>
              <a:t>ri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ică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acă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te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</a:t>
            </a:r>
            <a:r>
              <a:rPr sz="1200" dirty="0">
                <a:latin typeface="Times New Roman"/>
                <a:cs typeface="Times New Roman"/>
              </a:rPr>
              <a:t>fu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cți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ează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 </a:t>
            </a:r>
            <a:r>
              <a:rPr sz="1200" spc="-10" dirty="0" err="1">
                <a:latin typeface="Times New Roman"/>
                <a:cs typeface="Times New Roman"/>
              </a:rPr>
              <a:t>s</a:t>
            </a:r>
            <a:r>
              <a:rPr sz="1200" dirty="0" err="1">
                <a:latin typeface="Times New Roman"/>
                <a:cs typeface="Times New Roman"/>
              </a:rPr>
              <a:t>p</a:t>
            </a:r>
            <a:r>
              <a:rPr sz="1200" spc="-5" dirty="0" err="1">
                <a:latin typeface="Times New Roman"/>
                <a:cs typeface="Times New Roman"/>
              </a:rPr>
              <a:t>eci</a:t>
            </a:r>
            <a:r>
              <a:rPr sz="1200" spc="-15" dirty="0" err="1">
                <a:latin typeface="Times New Roman"/>
                <a:cs typeface="Times New Roman"/>
              </a:rPr>
              <a:t>f</a:t>
            </a:r>
            <a:r>
              <a:rPr sz="1200" spc="-5" dirty="0" err="1">
                <a:latin typeface="Times New Roman"/>
                <a:cs typeface="Times New Roman"/>
              </a:rPr>
              <a:t>icați</a:t>
            </a:r>
            <a:r>
              <a:rPr sz="1200" spc="0" dirty="0" err="1">
                <a:latin typeface="Times New Roman"/>
                <a:cs typeface="Times New Roman"/>
              </a:rPr>
              <a:t>i</a:t>
            </a:r>
            <a:r>
              <a:rPr sz="1200" spc="-5" dirty="0" err="1">
                <a:latin typeface="Times New Roman"/>
                <a:cs typeface="Times New Roman"/>
              </a:rPr>
              <a:t>lor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200" b="1" spc="-10" dirty="0">
                <a:latin typeface="Times New Roman"/>
                <a:cs typeface="Times New Roman"/>
              </a:rPr>
              <a:t>Whitebox</a:t>
            </a:r>
            <a:r>
              <a:rPr sz="1200" b="1" spc="-5" dirty="0">
                <a:latin typeface="Times New Roman"/>
                <a:cs typeface="Times New Roman"/>
              </a:rPr>
              <a:t> test</a:t>
            </a:r>
            <a:r>
              <a:rPr sz="1200" b="1" spc="0" dirty="0">
                <a:latin typeface="Times New Roman"/>
                <a:cs typeface="Times New Roman"/>
              </a:rPr>
              <a:t>i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estează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licația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â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un</a:t>
            </a:r>
            <a:r>
              <a:rPr sz="1200" dirty="0">
                <a:latin typeface="Times New Roman"/>
                <a:cs typeface="Times New Roman"/>
              </a:rPr>
              <a:t>oș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țe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es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ct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ter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trează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icii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ter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rilor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l,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b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clel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83185">
              <a:lnSpc>
                <a:spcPct val="192000"/>
              </a:lnSpc>
              <a:buFont typeface="Times New Roman"/>
              <a:buAutoNum type="arabicPeriod" startAt="7"/>
              <a:tabLst>
                <a:tab pos="10922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spc="-2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ehnic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le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ș</a:t>
            </a:r>
            <a:r>
              <a:rPr sz="1200" b="1" spc="-5" dirty="0">
                <a:latin typeface="Times New Roman"/>
                <a:cs typeface="Times New Roman"/>
              </a:rPr>
              <a:t>i 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rupaț</a:t>
            </a:r>
            <a:r>
              <a:rPr sz="1200" b="1" spc="5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-le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în fu</a:t>
            </a:r>
            <a:r>
              <a:rPr sz="1200" b="1" spc="-1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ț</a:t>
            </a:r>
            <a:r>
              <a:rPr sz="1200" b="1" spc="-5" dirty="0">
                <a:latin typeface="Times New Roman"/>
                <a:cs typeface="Times New Roman"/>
              </a:rPr>
              <a:t>ie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te</a:t>
            </a:r>
            <a:r>
              <a:rPr sz="1200" b="1" dirty="0">
                <a:latin typeface="Times New Roman"/>
                <a:cs typeface="Times New Roman"/>
              </a:rPr>
              <a:t>go</a:t>
            </a:r>
            <a:r>
              <a:rPr sz="1200" b="1" spc="-5" dirty="0">
                <a:latin typeface="Times New Roman"/>
                <a:cs typeface="Times New Roman"/>
              </a:rPr>
              <a:t>rie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(blac</a:t>
            </a:r>
            <a:r>
              <a:rPr sz="1200" b="1" spc="-25" dirty="0">
                <a:latin typeface="Times New Roman"/>
                <a:cs typeface="Times New Roman"/>
              </a:rPr>
              <a:t>k</a:t>
            </a:r>
            <a:r>
              <a:rPr sz="1200" b="1" spc="-10" dirty="0">
                <a:latin typeface="Times New Roman"/>
                <a:cs typeface="Times New Roman"/>
              </a:rPr>
              <a:t>bo</a:t>
            </a:r>
            <a:r>
              <a:rPr sz="1200" b="1" spc="-15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,</a:t>
            </a:r>
            <a:r>
              <a:rPr sz="1200" b="1" dirty="0">
                <a:latin typeface="Times New Roman"/>
                <a:cs typeface="Times New Roman"/>
              </a:rPr>
              <a:t> w</a:t>
            </a:r>
            <a:r>
              <a:rPr sz="1200" b="1" spc="-5" dirty="0">
                <a:latin typeface="Times New Roman"/>
                <a:cs typeface="Times New Roman"/>
              </a:rPr>
              <a:t>hit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bo</a:t>
            </a:r>
            <a:r>
              <a:rPr sz="1200" b="1" spc="-15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,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pe</a:t>
            </a:r>
            <a:r>
              <a:rPr sz="1200" b="1" spc="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ienc</a:t>
            </a:r>
            <a:r>
              <a:rPr sz="1200" b="1" spc="2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-ba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ed). 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2700" marR="83185">
              <a:lnSpc>
                <a:spcPct val="192000"/>
              </a:lnSpc>
              <a:tabLst>
                <a:tab pos="109220" algn="l"/>
              </a:tabLst>
            </a:pPr>
            <a:r>
              <a:rPr sz="1200" b="1" spc="-5" dirty="0" err="1" smtClean="0">
                <a:latin typeface="Times New Roman"/>
                <a:cs typeface="Times New Roman"/>
              </a:rPr>
              <a:t>Blac</a:t>
            </a:r>
            <a:r>
              <a:rPr sz="1200" b="1" spc="-25" dirty="0" err="1" smtClean="0">
                <a:latin typeface="Times New Roman"/>
                <a:cs typeface="Times New Roman"/>
              </a:rPr>
              <a:t>k</a:t>
            </a:r>
            <a:r>
              <a:rPr sz="1200" b="1" spc="-10" dirty="0" err="1" smtClean="0">
                <a:latin typeface="Times New Roman"/>
                <a:cs typeface="Times New Roman"/>
              </a:rPr>
              <a:t>box</a:t>
            </a:r>
            <a:r>
              <a:rPr sz="1200" b="1" spc="-5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</a:t>
            </a:r>
            <a:r>
              <a:rPr sz="1200" b="1" spc="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ng:</a:t>
            </a:r>
            <a:endParaRPr sz="1200" dirty="0">
              <a:latin typeface="Times New Roman"/>
              <a:cs typeface="Times New Roman"/>
            </a:endParaRPr>
          </a:p>
          <a:p>
            <a:pPr marL="12700" marR="4182110" lvl="0">
              <a:lnSpc>
                <a:spcPts val="1140"/>
              </a:lnSpc>
              <a:spcBef>
                <a:spcPts val="15"/>
              </a:spcBef>
            </a:pPr>
            <a:r>
              <a:rPr lang="en-US" sz="1200" b="1" dirty="0" smtClean="0">
                <a:solidFill>
                  <a:schemeClr val="lt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Equivalence Partitioning (EP)</a:t>
            </a:r>
          </a:p>
          <a:p>
            <a:pPr marL="12700" marR="4182110">
              <a:lnSpc>
                <a:spcPts val="1140"/>
              </a:lnSpc>
              <a:spcBef>
                <a:spcPts val="15"/>
              </a:spcBef>
            </a:pPr>
            <a:r>
              <a:rPr lang="en-US" sz="1200" b="1" dirty="0" smtClean="0">
                <a:solidFill>
                  <a:schemeClr val="lt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Boundary Value Analysis (BVA)</a:t>
            </a:r>
          </a:p>
          <a:p>
            <a:pPr marL="12700" marR="4182110">
              <a:lnSpc>
                <a:spcPts val="1140"/>
              </a:lnSpc>
              <a:spcBef>
                <a:spcPts val="15"/>
              </a:spcBef>
            </a:pPr>
            <a:r>
              <a:rPr lang="en-US" sz="1200" b="1" dirty="0" smtClean="0">
                <a:solidFill>
                  <a:schemeClr val="lt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State Transition Testing (STT)</a:t>
            </a:r>
          </a:p>
          <a:p>
            <a:pPr marL="12700" marR="4182110">
              <a:lnSpc>
                <a:spcPts val="1140"/>
              </a:lnSpc>
              <a:spcBef>
                <a:spcPts val="15"/>
              </a:spcBef>
            </a:pPr>
            <a:r>
              <a:rPr lang="en-US" sz="1200" b="1" dirty="0" smtClean="0">
                <a:solidFill>
                  <a:schemeClr val="lt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Decision Table (DT</a:t>
            </a:r>
            <a:r>
              <a:rPr lang="en-US" sz="1200" b="1" dirty="0" smtClean="0">
                <a:solidFill>
                  <a:schemeClr val="lt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)</a:t>
            </a:r>
            <a:endParaRPr lang="en-US" sz="1200" dirty="0" smtClean="0"/>
          </a:p>
          <a:p>
            <a:pPr marL="12700" marR="4182110">
              <a:lnSpc>
                <a:spcPts val="1140"/>
              </a:lnSpc>
              <a:spcBef>
                <a:spcPts val="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sz="1200" b="1" spc="-10" dirty="0" err="1">
                <a:latin typeface="Times New Roman"/>
                <a:cs typeface="Times New Roman"/>
              </a:rPr>
              <a:t>Whitebox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5" dirty="0" smtClean="0">
                <a:latin typeface="Times New Roman"/>
                <a:cs typeface="Times New Roman"/>
              </a:rPr>
              <a:t>test</a:t>
            </a:r>
            <a:r>
              <a:rPr sz="1200" b="1" spc="0" dirty="0" smtClean="0">
                <a:latin typeface="Times New Roman"/>
                <a:cs typeface="Times New Roman"/>
              </a:rPr>
              <a:t>i</a:t>
            </a:r>
            <a:r>
              <a:rPr sz="1200" b="1" spc="-5" dirty="0" smtClean="0">
                <a:latin typeface="Times New Roman"/>
                <a:cs typeface="Times New Roman"/>
              </a:rPr>
              <a:t>ng: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Statement </a:t>
            </a:r>
            <a:r>
              <a:rPr lang="en-US" sz="1200" b="1" dirty="0" smtClean="0">
                <a:solidFill>
                  <a:srgbClr val="FFFFFF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Coverage</a:t>
            </a:r>
          </a:p>
          <a:p>
            <a:pPr lvl="0">
              <a:spcBef>
                <a:spcPts val="14"/>
              </a:spcBef>
            </a:pPr>
            <a:r>
              <a:rPr lang="en-US" sz="1200" b="1" dirty="0" smtClean="0">
                <a:solidFill>
                  <a:srgbClr val="FFFFFF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Decision Coverage</a:t>
            </a: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4523740">
              <a:lnSpc>
                <a:spcPct val="94500"/>
              </a:lnSpc>
            </a:pP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perience-ba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0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estin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: 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Guessing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Exploratory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Checklist-Based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8"/>
              <a:tabLst>
                <a:tab pos="10922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pl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diferența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între</a:t>
            </a:r>
            <a:r>
              <a:rPr sz="1200" b="1" dirty="0">
                <a:latin typeface="Times New Roman"/>
                <a:cs typeface="Times New Roman"/>
              </a:rPr>
              <a:t> v</a:t>
            </a:r>
            <a:r>
              <a:rPr sz="1200" b="1" spc="-5" dirty="0">
                <a:latin typeface="Times New Roman"/>
                <a:cs typeface="Times New Roman"/>
              </a:rPr>
              <a:t>erific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tion și </a:t>
            </a:r>
            <a:r>
              <a:rPr sz="1200" b="1" dirty="0">
                <a:latin typeface="Times New Roman"/>
                <a:cs typeface="Times New Roman"/>
              </a:rPr>
              <a:t>va</a:t>
            </a:r>
            <a:r>
              <a:rPr sz="1200" b="1" spc="-5" dirty="0">
                <a:latin typeface="Times New Roman"/>
                <a:cs typeface="Times New Roman"/>
              </a:rPr>
              <a:t>li</a:t>
            </a:r>
            <a:r>
              <a:rPr sz="1200" b="1" spc="-1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tion</a:t>
            </a:r>
            <a:r>
              <a:rPr sz="1200" b="1" spc="-5" dirty="0" smtClean="0">
                <a:latin typeface="Times New Roman"/>
                <a:cs typeface="Times New Roman"/>
              </a:rPr>
              <a:t>.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8"/>
              <a:tabLst>
                <a:tab pos="10922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 marR="181610">
              <a:lnSpc>
                <a:spcPts val="1150"/>
              </a:lnSpc>
            </a:pPr>
            <a:r>
              <a:rPr sz="1200" b="1" spc="-5" dirty="0" smtClean="0">
                <a:latin typeface="Times New Roman"/>
                <a:cs typeface="Times New Roman"/>
              </a:rPr>
              <a:t>Verific</a:t>
            </a:r>
            <a:r>
              <a:rPr sz="1200" b="1" dirty="0" smtClean="0">
                <a:latin typeface="Times New Roman"/>
                <a:cs typeface="Times New Roman"/>
              </a:rPr>
              <a:t>a</a:t>
            </a:r>
            <a:r>
              <a:rPr sz="1200" b="1" spc="-5" dirty="0" smtClean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al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lui so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în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iile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ez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ltare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gu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că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este 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it 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rect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 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icaț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ilor).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x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lud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iz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irea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esig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ectarea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</a:pPr>
            <a:r>
              <a:rPr sz="1200" b="1" spc="-10" dirty="0" smtClean="0">
                <a:latin typeface="Times New Roman"/>
                <a:cs typeface="Times New Roman"/>
              </a:rPr>
              <a:t>V</a:t>
            </a:r>
            <a:r>
              <a:rPr sz="1200" b="1" dirty="0" smtClean="0">
                <a:latin typeface="Times New Roman"/>
                <a:cs typeface="Times New Roman"/>
              </a:rPr>
              <a:t>a</a:t>
            </a:r>
            <a:r>
              <a:rPr sz="1200" b="1" spc="-5" dirty="0" smtClean="0">
                <a:latin typeface="Times New Roman"/>
                <a:cs typeface="Times New Roman"/>
              </a:rPr>
              <a:t>li</a:t>
            </a:r>
            <a:r>
              <a:rPr sz="1200" b="1" spc="-15" dirty="0" smtClean="0">
                <a:latin typeface="Times New Roman"/>
                <a:cs typeface="Times New Roman"/>
              </a:rPr>
              <a:t>d</a:t>
            </a:r>
            <a:r>
              <a:rPr sz="1200" b="1" dirty="0" smtClean="0">
                <a:latin typeface="Times New Roman"/>
                <a:cs typeface="Times New Roman"/>
              </a:rPr>
              <a:t>a</a:t>
            </a:r>
            <a:r>
              <a:rPr sz="1200" b="1" spc="-5" dirty="0" smtClean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al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al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gu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că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resp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ilor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ce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țel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til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zatorilor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ali.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x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cl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un</a:t>
            </a:r>
            <a:r>
              <a:rPr sz="1200" spc="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țio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alit</a:t>
            </a:r>
            <a:r>
              <a:rPr sz="1200" spc="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ții,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iza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ili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spc="25" dirty="0">
                <a:latin typeface="Times New Roman"/>
                <a:cs typeface="Times New Roman"/>
              </a:rPr>
              <a:t>ț</a:t>
            </a:r>
            <a:r>
              <a:rPr sz="1200" spc="-5" dirty="0">
                <a:latin typeface="Times New Roman"/>
                <a:cs typeface="Times New Roman"/>
              </a:rPr>
              <a:t>ii,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buFont typeface="Times New Roman"/>
              <a:buAutoNum type="arabicPeriod" startAt="9"/>
              <a:tabLst>
                <a:tab pos="14097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pl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diferența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între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itive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ș</a:t>
            </a:r>
            <a:r>
              <a:rPr sz="1200" b="1" spc="-5" dirty="0">
                <a:latin typeface="Times New Roman"/>
                <a:cs typeface="Times New Roman"/>
              </a:rPr>
              <a:t>i ne</a:t>
            </a:r>
            <a:r>
              <a:rPr sz="1200" b="1" dirty="0">
                <a:latin typeface="Times New Roman"/>
                <a:cs typeface="Times New Roman"/>
              </a:rPr>
              <a:t>ga</a:t>
            </a:r>
            <a:r>
              <a:rPr sz="1200" b="1" spc="-5" dirty="0">
                <a:latin typeface="Times New Roman"/>
                <a:cs typeface="Times New Roman"/>
              </a:rPr>
              <a:t>tive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</a:t>
            </a:r>
            <a:r>
              <a:rPr sz="1200" b="1" spc="-1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ș</a:t>
            </a:r>
            <a:r>
              <a:rPr sz="1200" b="1" spc="-5" dirty="0">
                <a:latin typeface="Times New Roman"/>
                <a:cs typeface="Times New Roman"/>
              </a:rPr>
              <a:t>i </a:t>
            </a:r>
            <a:r>
              <a:rPr sz="1200" b="1" spc="-10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c</a:t>
            </a:r>
            <a:r>
              <a:rPr sz="1200" b="1" dirty="0">
                <a:latin typeface="Times New Roman"/>
                <a:cs typeface="Times New Roman"/>
              </a:rPr>
              <a:t>â</a:t>
            </a:r>
            <a:r>
              <a:rPr sz="1200" b="1" spc="-5" dirty="0">
                <a:latin typeface="Times New Roman"/>
                <a:cs typeface="Times New Roman"/>
              </a:rPr>
              <a:t>te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un</a:t>
            </a:r>
            <a:r>
              <a:rPr sz="1200" b="1" spc="-5" dirty="0">
                <a:latin typeface="Times New Roman"/>
                <a:cs typeface="Times New Roman"/>
              </a:rPr>
              <a:t> e</a:t>
            </a:r>
            <a:r>
              <a:rPr sz="1200" b="1" spc="-10" dirty="0">
                <a:latin typeface="Times New Roman"/>
                <a:cs typeface="Times New Roman"/>
              </a:rPr>
              <a:t>x</a:t>
            </a:r>
            <a:r>
              <a:rPr sz="1200" b="1" spc="0" dirty="0">
                <a:latin typeface="Times New Roman"/>
                <a:cs typeface="Times New Roman"/>
              </a:rPr>
              <a:t>e</a:t>
            </a:r>
            <a:r>
              <a:rPr sz="1200" b="1" spc="-2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plu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in </a:t>
            </a:r>
            <a:r>
              <a:rPr sz="1200" b="1" spc="-5" dirty="0" err="1">
                <a:latin typeface="Times New Roman"/>
                <a:cs typeface="Times New Roman"/>
              </a:rPr>
              <a:t>fiec</a:t>
            </a:r>
            <a:r>
              <a:rPr sz="1200" b="1" dirty="0" err="1">
                <a:latin typeface="Times New Roman"/>
                <a:cs typeface="Times New Roman"/>
              </a:rPr>
              <a:t>a</a:t>
            </a:r>
            <a:r>
              <a:rPr sz="1200" b="1" spc="-5" dirty="0" err="1">
                <a:latin typeface="Times New Roman"/>
                <a:cs typeface="Times New Roman"/>
              </a:rPr>
              <a:t>re</a:t>
            </a:r>
            <a:r>
              <a:rPr sz="1200" b="1" spc="-5" dirty="0" smtClean="0">
                <a:latin typeface="Times New Roman"/>
                <a:cs typeface="Times New Roman"/>
              </a:rPr>
              <a:t>.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buFont typeface="Times New Roman"/>
              <a:buAutoNum type="arabicPeriod" startAt="9"/>
              <a:tabLst>
                <a:tab pos="14097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 marR="356870">
              <a:lnSpc>
                <a:spcPts val="1150"/>
              </a:lnSpc>
            </a:pPr>
            <a:r>
              <a:rPr sz="1200" b="1" spc="-10" dirty="0" smtClean="0">
                <a:latin typeface="Times New Roman"/>
                <a:cs typeface="Times New Roman"/>
              </a:rPr>
              <a:t>P</a:t>
            </a:r>
            <a:r>
              <a:rPr sz="1200" b="1" dirty="0" smtClean="0">
                <a:latin typeface="Times New Roman"/>
                <a:cs typeface="Times New Roman"/>
              </a:rPr>
              <a:t>o</a:t>
            </a:r>
            <a:r>
              <a:rPr sz="1200" b="1" spc="-10" dirty="0" smtClean="0">
                <a:latin typeface="Times New Roman"/>
                <a:cs typeface="Times New Roman"/>
              </a:rPr>
              <a:t>s</a:t>
            </a:r>
            <a:r>
              <a:rPr sz="1200" b="1" spc="-5" dirty="0" smtClean="0">
                <a:latin typeface="Times New Roman"/>
                <a:cs typeface="Times New Roman"/>
              </a:rPr>
              <a:t>itive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testin</a:t>
            </a:r>
            <a:r>
              <a:rPr sz="1200" b="1" spc="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u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ri 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ali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acă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</a:t>
            </a:r>
            <a:r>
              <a:rPr sz="1200" dirty="0">
                <a:latin typeface="Times New Roman"/>
                <a:cs typeface="Times New Roman"/>
              </a:rPr>
              <a:t>fu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cți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ează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 așteptărilor.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x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-u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u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n 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u</a:t>
            </a:r>
            <a:r>
              <a:rPr sz="1200" spc="-5" dirty="0">
                <a:latin typeface="Times New Roman"/>
                <a:cs typeface="Times New Roman"/>
              </a:rPr>
              <a:t>til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zator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5" dirty="0">
                <a:latin typeface="Times New Roman"/>
                <a:cs typeface="Times New Roman"/>
              </a:rPr>
              <a:t>lă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recte.</a:t>
            </a:r>
            <a:endParaRPr sz="1200" dirty="0">
              <a:latin typeface="Times New Roman"/>
              <a:cs typeface="Times New Roman"/>
            </a:endParaRPr>
          </a:p>
          <a:p>
            <a:pPr marL="12700" marR="74295">
              <a:lnSpc>
                <a:spcPct val="96100"/>
              </a:lnSpc>
            </a:pPr>
            <a:r>
              <a:rPr sz="1200" b="1" spc="-10" dirty="0" smtClean="0">
                <a:latin typeface="Times New Roman"/>
                <a:cs typeface="Times New Roman"/>
              </a:rPr>
              <a:t>Ne</a:t>
            </a:r>
            <a:r>
              <a:rPr sz="1200" b="1" dirty="0" smtClean="0">
                <a:latin typeface="Times New Roman"/>
                <a:cs typeface="Times New Roman"/>
              </a:rPr>
              <a:t>ga</a:t>
            </a:r>
            <a:r>
              <a:rPr sz="1200" b="1" spc="-5" dirty="0" smtClean="0">
                <a:latin typeface="Times New Roman"/>
                <a:cs typeface="Times New Roman"/>
              </a:rPr>
              <a:t>tive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testin</a:t>
            </a:r>
            <a:r>
              <a:rPr sz="1200" b="1" spc="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mu</a:t>
            </a:r>
            <a:r>
              <a:rPr sz="1200" spc="-5" dirty="0">
                <a:latin typeface="Times New Roman"/>
                <a:cs typeface="Times New Roman"/>
              </a:rPr>
              <a:t>lui cu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ri 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ali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acă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mu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est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ează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rect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ții</a:t>
            </a:r>
            <a:r>
              <a:rPr sz="1200" spc="-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x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u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til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z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au 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5" dirty="0">
                <a:latin typeface="Times New Roman"/>
                <a:cs typeface="Times New Roman"/>
              </a:rPr>
              <a:t>lă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recte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că acce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zat.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buFont typeface="Times New Roman"/>
              <a:buAutoNum type="arabicPeriod" startAt="10"/>
              <a:tabLst>
                <a:tab pos="17272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spc="-2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și e</a:t>
            </a:r>
            <a:r>
              <a:rPr sz="1200" b="1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pl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ți pe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curt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nivelurile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 err="1">
                <a:latin typeface="Times New Roman"/>
                <a:cs typeface="Times New Roman"/>
              </a:rPr>
              <a:t>test</a:t>
            </a:r>
            <a:r>
              <a:rPr sz="1200" b="1" dirty="0" err="1">
                <a:latin typeface="Times New Roman"/>
                <a:cs typeface="Times New Roman"/>
              </a:rPr>
              <a:t>a</a:t>
            </a:r>
            <a:r>
              <a:rPr sz="1200" b="1" spc="-5" dirty="0" err="1">
                <a:latin typeface="Times New Roman"/>
                <a:cs typeface="Times New Roman"/>
              </a:rPr>
              <a:t>re</a:t>
            </a:r>
            <a:r>
              <a:rPr sz="1200" b="1" spc="-5" dirty="0" smtClean="0">
                <a:latin typeface="Times New Roman"/>
                <a:cs typeface="Times New Roman"/>
              </a:rPr>
              <a:t>.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buFont typeface="Times New Roman"/>
              <a:buAutoNum type="arabicPeriod" startAt="10"/>
              <a:tabLst>
                <a:tab pos="172720" algn="l"/>
              </a:tabLst>
            </a:pPr>
            <a:endParaRPr sz="1200" dirty="0">
              <a:latin typeface="Times New Roman"/>
              <a:cs typeface="Times New Roman"/>
            </a:endParaRPr>
          </a:p>
          <a:p>
            <a:pPr marL="12700" marR="137795">
              <a:lnSpc>
                <a:spcPts val="1150"/>
              </a:lnSpc>
            </a:pPr>
            <a:r>
              <a:rPr sz="1200" b="1" spc="-5" dirty="0" smtClean="0">
                <a:latin typeface="Times New Roman"/>
                <a:cs typeface="Times New Roman"/>
              </a:rPr>
              <a:t>Unit </a:t>
            </a:r>
            <a:r>
              <a:rPr sz="1200" b="1" spc="-1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</a:t>
            </a:r>
            <a:r>
              <a:rPr sz="1200" b="1" spc="0" dirty="0">
                <a:latin typeface="Times New Roman"/>
                <a:cs typeface="Times New Roman"/>
              </a:rPr>
              <a:t>i</a:t>
            </a:r>
            <a:r>
              <a:rPr sz="1200" b="1" spc="-1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estează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licației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rectit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lor. 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 marR="137795">
              <a:lnSpc>
                <a:spcPts val="1150"/>
              </a:lnSpc>
            </a:pPr>
            <a:r>
              <a:rPr sz="1200" b="1" spc="-10" dirty="0" smtClean="0">
                <a:latin typeface="Times New Roman"/>
                <a:cs typeface="Times New Roman"/>
              </a:rPr>
              <a:t>I</a:t>
            </a:r>
            <a:r>
              <a:rPr sz="1200" b="1" spc="-5" dirty="0" smtClean="0">
                <a:latin typeface="Times New Roman"/>
                <a:cs typeface="Times New Roman"/>
              </a:rPr>
              <a:t>nte</a:t>
            </a:r>
            <a:r>
              <a:rPr sz="1200" b="1" dirty="0" smtClean="0">
                <a:latin typeface="Times New Roman"/>
                <a:cs typeface="Times New Roman"/>
              </a:rPr>
              <a:t>g</a:t>
            </a:r>
            <a:r>
              <a:rPr sz="1200" b="1" spc="-5" dirty="0" smtClean="0">
                <a:latin typeface="Times New Roman"/>
                <a:cs typeface="Times New Roman"/>
              </a:rPr>
              <a:t>r</a:t>
            </a:r>
            <a:r>
              <a:rPr sz="1200" b="1" dirty="0" smtClean="0">
                <a:latin typeface="Times New Roman"/>
                <a:cs typeface="Times New Roman"/>
              </a:rPr>
              <a:t>a</a:t>
            </a:r>
            <a:r>
              <a:rPr sz="1200" b="1" spc="-5" dirty="0" smtClean="0">
                <a:latin typeface="Times New Roman"/>
                <a:cs typeface="Times New Roman"/>
              </a:rPr>
              <a:t>tion </a:t>
            </a:r>
            <a:r>
              <a:rPr sz="1200" b="1" spc="-1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estin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estează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teracț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ile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odu</a:t>
            </a:r>
            <a:r>
              <a:rPr sz="1200" spc="-5" dirty="0">
                <a:latin typeface="Times New Roman"/>
                <a:cs typeface="Times New Roman"/>
              </a:rPr>
              <a:t>le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acă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cți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ază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î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nf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icaț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ilor.</a:t>
            </a:r>
            <a:endParaRPr sz="1200" dirty="0">
              <a:latin typeface="Times New Roman"/>
              <a:cs typeface="Times New Roman"/>
            </a:endParaRPr>
          </a:p>
          <a:p>
            <a:pPr marL="12700" marR="46355">
              <a:lnSpc>
                <a:spcPts val="1150"/>
              </a:lnSpc>
            </a:pPr>
            <a:r>
              <a:rPr sz="1200" b="1" spc="-10" dirty="0">
                <a:latin typeface="Times New Roman"/>
                <a:cs typeface="Times New Roman"/>
              </a:rPr>
              <a:t>Sys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spc="-15" dirty="0">
                <a:latin typeface="Times New Roman"/>
                <a:cs typeface="Times New Roman"/>
              </a:rPr>
              <a:t> T</a:t>
            </a:r>
            <a:r>
              <a:rPr sz="1200" b="1" spc="-5" dirty="0">
                <a:latin typeface="Times New Roman"/>
                <a:cs typeface="Times New Roman"/>
              </a:rPr>
              <a:t>est</a:t>
            </a:r>
            <a:r>
              <a:rPr sz="1200" b="1" spc="0" dirty="0">
                <a:latin typeface="Times New Roman"/>
                <a:cs typeface="Times New Roman"/>
              </a:rPr>
              <a:t>i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estează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te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c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rat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tru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acă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î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ește ce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țele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icate. 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 marR="46355">
              <a:lnSpc>
                <a:spcPts val="1150"/>
              </a:lnSpc>
            </a:pPr>
            <a:r>
              <a:rPr sz="1200" b="1" spc="-5" dirty="0" smtClean="0">
                <a:latin typeface="Times New Roman"/>
                <a:cs typeface="Times New Roman"/>
              </a:rPr>
              <a:t>Accept</a:t>
            </a:r>
            <a:r>
              <a:rPr sz="1200" b="1" dirty="0" smtClean="0">
                <a:latin typeface="Times New Roman"/>
                <a:cs typeface="Times New Roman"/>
              </a:rPr>
              <a:t>a</a:t>
            </a:r>
            <a:r>
              <a:rPr sz="1200" b="1" spc="-5" dirty="0" smtClean="0">
                <a:latin typeface="Times New Roman"/>
                <a:cs typeface="Times New Roman"/>
              </a:rPr>
              <a:t>nce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estin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estează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ecti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til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zator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al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u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ali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că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î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oile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ș</a:t>
            </a:r>
            <a:r>
              <a:rPr sz="1200" spc="-5" dirty="0">
                <a:latin typeface="Times New Roman"/>
                <a:cs typeface="Times New Roman"/>
              </a:rPr>
              <a:t>i ceri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țele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aces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ia.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0"/>
            <a:ext cx="7552018" cy="158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255" algn="ctr">
              <a:lnSpc>
                <a:spcPct val="100000"/>
              </a:lnSpc>
            </a:pPr>
            <a:r>
              <a:rPr sz="1400" b="1" dirty="0" err="1" smtClean="0">
                <a:latin typeface="Cambria"/>
                <a:cs typeface="Cambria"/>
              </a:rPr>
              <a:t>P</a:t>
            </a:r>
            <a:r>
              <a:rPr sz="1400" b="1" spc="5" dirty="0" err="1" smtClean="0">
                <a:latin typeface="Cambria"/>
                <a:cs typeface="Cambria"/>
              </a:rPr>
              <a:t>a</a:t>
            </a:r>
            <a:r>
              <a:rPr sz="1400" b="1" spc="-5" dirty="0" err="1" smtClean="0">
                <a:latin typeface="Cambria"/>
                <a:cs typeface="Cambria"/>
              </a:rPr>
              <a:t>r</a:t>
            </a:r>
            <a:r>
              <a:rPr sz="1400" b="1" spc="-10" dirty="0" err="1" smtClean="0">
                <a:latin typeface="Cambria"/>
                <a:cs typeface="Cambria"/>
              </a:rPr>
              <a:t>t</a:t>
            </a:r>
            <a:r>
              <a:rPr sz="1400" b="1" dirty="0" err="1" smtClean="0">
                <a:latin typeface="Cambria"/>
                <a:cs typeface="Cambria"/>
              </a:rPr>
              <a:t>ea</a:t>
            </a:r>
            <a:r>
              <a:rPr sz="1400" b="1" spc="-50" dirty="0" smtClean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mbria"/>
                <a:cs typeface="Cambria"/>
              </a:rPr>
              <a:t>a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mbria"/>
                <a:cs typeface="Cambria"/>
              </a:rPr>
              <a:t>I</a:t>
            </a:r>
            <a:r>
              <a:rPr sz="1400" b="1" spc="5" dirty="0">
                <a:latin typeface="Cambria"/>
                <a:cs typeface="Cambria"/>
              </a:rPr>
              <a:t>I</a:t>
            </a:r>
            <a:r>
              <a:rPr sz="1400" b="1" spc="-5" dirty="0">
                <a:latin typeface="Cambria"/>
                <a:cs typeface="Cambria"/>
              </a:rPr>
              <a:t>-</a:t>
            </a:r>
            <a:r>
              <a:rPr sz="1400" b="1" dirty="0">
                <a:latin typeface="Cambria"/>
                <a:cs typeface="Cambria"/>
              </a:rPr>
              <a:t>a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spcBef>
                <a:spcPts val="1120"/>
              </a:spcBef>
              <a:buFont typeface="Times New Roman"/>
              <a:buAutoNum type="romanUcPeriod"/>
              <a:tabLst>
                <a:tab pos="139700" algn="l"/>
              </a:tabLst>
            </a:pPr>
            <a:r>
              <a:rPr sz="1100" b="1" dirty="0">
                <a:latin typeface="Times New Roman"/>
                <a:cs typeface="Times New Roman"/>
              </a:rPr>
              <a:t>C</a:t>
            </a:r>
            <a:r>
              <a:rPr sz="1100" b="1" spc="-10" dirty="0">
                <a:latin typeface="Times New Roman"/>
                <a:cs typeface="Times New Roman"/>
              </a:rPr>
              <a:t>r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spc="10" dirty="0">
                <a:latin typeface="Times New Roman"/>
                <a:cs typeface="Times New Roman"/>
              </a:rPr>
              <a:t>a</a:t>
            </a:r>
            <a:r>
              <a:rPr sz="1100" b="1" spc="-5" dirty="0">
                <a:latin typeface="Times New Roman"/>
                <a:cs typeface="Times New Roman"/>
              </a:rPr>
              <a:t>re</a:t>
            </a:r>
            <a:r>
              <a:rPr sz="1100" b="1" dirty="0">
                <a:latin typeface="Times New Roman"/>
                <a:cs typeface="Times New Roman"/>
              </a:rPr>
              <a:t>a ba</a:t>
            </a:r>
            <a:r>
              <a:rPr sz="1100" b="1" spc="-5" dirty="0">
                <a:latin typeface="Times New Roman"/>
                <a:cs typeface="Times New Roman"/>
              </a:rPr>
              <a:t>ze</a:t>
            </a:r>
            <a:r>
              <a:rPr sz="1100" b="1" dirty="0">
                <a:latin typeface="Times New Roman"/>
                <a:cs typeface="Times New Roman"/>
              </a:rPr>
              <a:t>i </a:t>
            </a:r>
            <a:r>
              <a:rPr sz="1100" b="1" spc="5" dirty="0">
                <a:latin typeface="Times New Roman"/>
                <a:cs typeface="Times New Roman"/>
              </a:rPr>
              <a:t>d</a:t>
            </a:r>
            <a:r>
              <a:rPr sz="1100" b="1" dirty="0">
                <a:latin typeface="Times New Roman"/>
                <a:cs typeface="Times New Roman"/>
              </a:rPr>
              <a:t>e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</a:t>
            </a:r>
            <a:r>
              <a:rPr sz="1100" b="1" spc="5" dirty="0">
                <a:latin typeface="Times New Roman"/>
                <a:cs typeface="Times New Roman"/>
              </a:rPr>
              <a:t>t</a:t>
            </a:r>
            <a:r>
              <a:rPr sz="1100" b="1" dirty="0">
                <a:latin typeface="Times New Roman"/>
                <a:cs typeface="Times New Roman"/>
              </a:rPr>
              <a:t>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si inst</a:t>
            </a:r>
            <a:r>
              <a:rPr sz="1100" b="1" spc="-10" dirty="0">
                <a:latin typeface="Times New Roman"/>
                <a:cs typeface="Times New Roman"/>
              </a:rPr>
              <a:t>r</a:t>
            </a:r>
            <a:r>
              <a:rPr sz="1100" b="1" dirty="0">
                <a:latin typeface="Times New Roman"/>
                <a:cs typeface="Times New Roman"/>
              </a:rPr>
              <a:t>u</a:t>
            </a:r>
            <a:r>
              <a:rPr sz="1100" b="1" spc="-5" dirty="0">
                <a:latin typeface="Times New Roman"/>
                <a:cs typeface="Times New Roman"/>
              </a:rPr>
              <a:t>c</a:t>
            </a:r>
            <a:r>
              <a:rPr sz="1100" b="1" dirty="0">
                <a:latin typeface="Times New Roman"/>
                <a:cs typeface="Times New Roman"/>
              </a:rPr>
              <a:t>tiuni DDL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05"/>
              </a:spcBef>
            </a:pP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riu: </a:t>
            </a:r>
            <a:r>
              <a:rPr sz="1100" i="1" dirty="0">
                <a:latin typeface="Times New Roman"/>
                <a:cs typeface="Times New Roman"/>
              </a:rPr>
              <a:t>Vom</a:t>
            </a:r>
            <a:r>
              <a:rPr sz="1100" i="1" spc="-5" dirty="0">
                <a:latin typeface="Times New Roman"/>
                <a:cs typeface="Times New Roman"/>
              </a:rPr>
              <a:t> c</a:t>
            </a:r>
            <a:r>
              <a:rPr sz="1100" i="1" spc="10" dirty="0">
                <a:latin typeface="Times New Roman"/>
                <a:cs typeface="Times New Roman"/>
              </a:rPr>
              <a:t>r</a:t>
            </a:r>
            <a:r>
              <a:rPr sz="1100" i="1" spc="-5" dirty="0">
                <a:latin typeface="Times New Roman"/>
                <a:cs typeface="Times New Roman"/>
              </a:rPr>
              <a:t>e</a:t>
            </a:r>
            <a:r>
              <a:rPr sz="1100" i="1" dirty="0">
                <a:latin typeface="Times New Roman"/>
                <a:cs typeface="Times New Roman"/>
              </a:rPr>
              <a:t>a o b</a:t>
            </a:r>
            <a:r>
              <a:rPr sz="1100" i="1" spc="10" dirty="0">
                <a:latin typeface="Times New Roman"/>
                <a:cs typeface="Times New Roman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za de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date </a:t>
            </a:r>
            <a:r>
              <a:rPr sz="1100" i="1" spc="-5" dirty="0">
                <a:latin typeface="Times New Roman"/>
                <a:cs typeface="Times New Roman"/>
              </a:rPr>
              <a:t>H</a:t>
            </a:r>
            <a:r>
              <a:rPr sz="1100" i="1" dirty="0">
                <a:latin typeface="Times New Roman"/>
                <a:cs typeface="Times New Roman"/>
              </a:rPr>
              <a:t>R p</a:t>
            </a:r>
            <a:r>
              <a:rPr sz="1100" i="1" spc="-10" dirty="0">
                <a:latin typeface="Times New Roman"/>
                <a:cs typeface="Times New Roman"/>
              </a:rPr>
              <a:t>e</a:t>
            </a:r>
            <a:r>
              <a:rPr sz="1100" i="1" dirty="0">
                <a:latin typeface="Times New Roman"/>
                <a:cs typeface="Times New Roman"/>
              </a:rPr>
              <a:t>ntru a </a:t>
            </a:r>
            <a:r>
              <a:rPr sz="1100" i="1" spc="10" dirty="0">
                <a:latin typeface="Times New Roman"/>
                <a:cs typeface="Times New Roman"/>
              </a:rPr>
              <a:t>g</a:t>
            </a:r>
            <a:r>
              <a:rPr sz="1100" i="1" spc="-5" dirty="0">
                <a:latin typeface="Times New Roman"/>
                <a:cs typeface="Times New Roman"/>
              </a:rPr>
              <a:t>e</a:t>
            </a:r>
            <a:r>
              <a:rPr sz="1100" i="1" dirty="0">
                <a:latin typeface="Times New Roman"/>
                <a:cs typeface="Times New Roman"/>
              </a:rPr>
              <a:t>stiona angajatii, d</a:t>
            </a:r>
            <a:r>
              <a:rPr sz="1100" i="1" spc="-5" dirty="0">
                <a:latin typeface="Times New Roman"/>
                <a:cs typeface="Times New Roman"/>
              </a:rPr>
              <a:t>e</a:t>
            </a:r>
            <a:r>
              <a:rPr sz="1100" i="1" dirty="0">
                <a:latin typeface="Times New Roman"/>
                <a:cs typeface="Times New Roman"/>
              </a:rPr>
              <a:t>par</a:t>
            </a:r>
            <a:r>
              <a:rPr sz="1100" i="1" spc="-10" dirty="0">
                <a:latin typeface="Times New Roman"/>
                <a:cs typeface="Times New Roman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am</a:t>
            </a:r>
            <a:r>
              <a:rPr sz="1100" i="1" spc="-10" dirty="0">
                <a:latin typeface="Times New Roman"/>
                <a:cs typeface="Times New Roman"/>
              </a:rPr>
              <a:t>e</a:t>
            </a:r>
            <a:r>
              <a:rPr sz="1100" i="1" dirty="0">
                <a:latin typeface="Times New Roman"/>
                <a:cs typeface="Times New Roman"/>
              </a:rPr>
              <a:t>ntel</a:t>
            </a:r>
            <a:r>
              <a:rPr sz="1100" i="1" spc="-5" dirty="0">
                <a:latin typeface="Times New Roman"/>
                <a:cs typeface="Times New Roman"/>
              </a:rPr>
              <a:t>e</a:t>
            </a:r>
            <a:r>
              <a:rPr sz="1100" i="1" dirty="0">
                <a:latin typeface="Times New Roman"/>
                <a:cs typeface="Times New Roman"/>
              </a:rPr>
              <a:t>, bonusurile de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p</a:t>
            </a:r>
            <a:r>
              <a:rPr sz="1100" i="1" spc="-5" dirty="0">
                <a:latin typeface="Times New Roman"/>
                <a:cs typeface="Times New Roman"/>
              </a:rPr>
              <a:t>e</a:t>
            </a:r>
            <a:r>
              <a:rPr sz="1100" i="1" dirty="0">
                <a:latin typeface="Times New Roman"/>
                <a:cs typeface="Times New Roman"/>
              </a:rPr>
              <a:t>rformanta, s</a:t>
            </a:r>
            <a:r>
              <a:rPr sz="1100" i="1" spc="-5" dirty="0">
                <a:latin typeface="Times New Roman"/>
                <a:cs typeface="Times New Roman"/>
              </a:rPr>
              <a:t>e</a:t>
            </a:r>
            <a:r>
              <a:rPr sz="1100" i="1" dirty="0">
                <a:latin typeface="Times New Roman"/>
                <a:cs typeface="Times New Roman"/>
              </a:rPr>
              <a:t>siunile de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training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si angajatii </a:t>
            </a:r>
            <a:r>
              <a:rPr sz="1100" i="1" spc="-20" dirty="0">
                <a:latin typeface="Times New Roman"/>
                <a:cs typeface="Times New Roman"/>
              </a:rPr>
              <a:t>c</a:t>
            </a:r>
            <a:r>
              <a:rPr sz="1100" i="1" dirty="0">
                <a:latin typeface="Times New Roman"/>
                <a:cs typeface="Times New Roman"/>
              </a:rPr>
              <a:t>are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participa la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</a:t>
            </a:r>
            <a:r>
              <a:rPr sz="1100" i="1" spc="-5" dirty="0">
                <a:latin typeface="Times New Roman"/>
                <a:cs typeface="Times New Roman"/>
              </a:rPr>
              <a:t>e</a:t>
            </a:r>
            <a:r>
              <a:rPr sz="1100" i="1" dirty="0">
                <a:latin typeface="Times New Roman"/>
                <a:cs typeface="Times New Roman"/>
              </a:rPr>
              <a:t>siunile de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trainin</a:t>
            </a:r>
            <a:r>
              <a:rPr sz="1100" i="1" spc="5" dirty="0">
                <a:latin typeface="Times New Roman"/>
                <a:cs typeface="Times New Roman"/>
              </a:rPr>
              <a:t>g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5100" lvl="1" indent="-152400">
              <a:lnSpc>
                <a:spcPct val="100000"/>
              </a:lnSpc>
              <a:buFont typeface="Times New Roman"/>
              <a:buAutoNum type="arabicPeriod"/>
              <a:tabLst>
                <a:tab pos="165100" algn="l"/>
              </a:tabLst>
            </a:pPr>
            <a:r>
              <a:rPr sz="1100" dirty="0">
                <a:latin typeface="Times New Roman"/>
                <a:cs typeface="Times New Roman"/>
              </a:rPr>
              <a:t>1 Cr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z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i de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 </a:t>
            </a:r>
            <a:r>
              <a:rPr lang="en-US" sz="1100" dirty="0" err="1" smtClean="0">
                <a:latin typeface="Times New Roman"/>
                <a:cs typeface="Times New Roman"/>
              </a:rPr>
              <a:t>HRDatabase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sz="1100" dirty="0" err="1" smtClean="0">
                <a:latin typeface="Times New Roman"/>
                <a:cs typeface="Times New Roman"/>
              </a:rPr>
              <a:t>si</a:t>
            </a:r>
            <a:r>
              <a:rPr sz="1100" dirty="0" smtClean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 err="1" smtClean="0">
                <a:latin typeface="Times New Roman"/>
                <a:cs typeface="Times New Roman"/>
              </a:rPr>
              <a:t>tab</a:t>
            </a:r>
            <a:r>
              <a:rPr sz="1100" spc="-10" dirty="0" err="1" smtClean="0">
                <a:latin typeface="Times New Roman"/>
                <a:cs typeface="Times New Roman"/>
              </a:rPr>
              <a:t>e</a:t>
            </a:r>
            <a:r>
              <a:rPr sz="1100" dirty="0" err="1" smtClean="0">
                <a:latin typeface="Times New Roman"/>
                <a:cs typeface="Times New Roman"/>
              </a:rPr>
              <a:t>lelor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dirty="0" smtClean="0">
                <a:latin typeface="Times New Roman"/>
                <a:cs typeface="Times New Roman"/>
              </a:rPr>
              <a:t>Employees, Projects, </a:t>
            </a:r>
            <a:r>
              <a:rPr lang="en-US" sz="1100" dirty="0" err="1" smtClean="0">
                <a:latin typeface="Times New Roman"/>
                <a:cs typeface="Times New Roman"/>
              </a:rPr>
              <a:t>EmployeeProjects</a:t>
            </a:r>
            <a:r>
              <a:rPr lang="en-US" sz="1100" dirty="0" smtClean="0">
                <a:latin typeface="Times New Roman"/>
                <a:cs typeface="Times New Roman"/>
              </a:rPr>
              <a:t>, Training </a:t>
            </a:r>
            <a:r>
              <a:rPr lang="en-US" sz="1100" dirty="0" err="1" smtClean="0">
                <a:latin typeface="Times New Roman"/>
                <a:cs typeface="Times New Roman"/>
              </a:rPr>
              <a:t>si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dirty="0" err="1" smtClean="0">
                <a:latin typeface="Times New Roman"/>
                <a:cs typeface="Times New Roman"/>
              </a:rPr>
              <a:t>EmployeeTraining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76400"/>
            <a:ext cx="216370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DATABAS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HRDatab</a:t>
            </a:r>
            <a:r>
              <a:rPr sz="800" dirty="0">
                <a:latin typeface="Courier New"/>
                <a:cs typeface="Courier New"/>
              </a:rPr>
              <a:t>a</a:t>
            </a:r>
            <a:r>
              <a:rPr sz="800" spc="-5" dirty="0">
                <a:latin typeface="Courier New"/>
                <a:cs typeface="Courier New"/>
              </a:rPr>
              <a:t>se;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35"/>
              </a:lnSpc>
            </a:pPr>
            <a:r>
              <a:rPr sz="800" spc="-5" dirty="0">
                <a:latin typeface="Courier New"/>
                <a:cs typeface="Courier New"/>
              </a:rPr>
              <a:t>US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HRDatabase;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905000"/>
            <a:ext cx="3109558" cy="349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3840">
              <a:lnSpc>
                <a:spcPct val="9450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Department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   </a:t>
            </a:r>
            <a:r>
              <a:rPr sz="800" spc="-5" dirty="0">
                <a:latin typeface="Courier New"/>
                <a:cs typeface="Courier New"/>
              </a:rPr>
              <a:t>DepartmentI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KEY,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DepartmentNam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VARCHAR(50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Courier New"/>
                <a:cs typeface="Courier New"/>
              </a:rPr>
              <a:t>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2286000"/>
            <a:ext cx="4343400" cy="69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370205" indent="-243840">
              <a:lnSpc>
                <a:spcPct val="9460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   </a:t>
            </a:r>
            <a:r>
              <a:rPr sz="800" spc="-5" dirty="0">
                <a:latin typeface="Courier New"/>
                <a:cs typeface="Courier New"/>
              </a:rPr>
              <a:t>EmployeeI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KEY,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FirstNam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VARCHAR(50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LastNam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VARCHAR(50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NULL,</a:t>
            </a:r>
            <a:endParaRPr sz="800" dirty="0">
              <a:latin typeface="Courier New"/>
              <a:cs typeface="Courier New"/>
            </a:endParaRPr>
          </a:p>
          <a:p>
            <a:pPr marL="256540" marR="918844">
              <a:lnSpc>
                <a:spcPts val="90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DepartmentI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Salar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DECIMAL(10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2),</a:t>
            </a:r>
            <a:endParaRPr sz="800" dirty="0">
              <a:latin typeface="Courier New"/>
              <a:cs typeface="Courier New"/>
            </a:endParaRPr>
          </a:p>
          <a:p>
            <a:pPr marL="256540" marR="5080">
              <a:lnSpc>
                <a:spcPts val="900"/>
              </a:lnSpc>
              <a:spcBef>
                <a:spcPts val="10"/>
              </a:spcBef>
            </a:pPr>
            <a:r>
              <a:rPr sz="800" spc="-5" dirty="0">
                <a:latin typeface="Courier New"/>
                <a:cs typeface="Courier New"/>
              </a:rPr>
              <a:t>PerformanceBonu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DECIMAL(10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2),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(DepartmentID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860"/>
              </a:lnSpc>
            </a:pPr>
            <a:r>
              <a:rPr sz="800" spc="-5" dirty="0">
                <a:latin typeface="Courier New"/>
                <a:cs typeface="Courier New"/>
              </a:rPr>
              <a:t>Departments(</a:t>
            </a:r>
            <a:r>
              <a:rPr sz="800" spc="-5" dirty="0" err="1">
                <a:latin typeface="Courier New"/>
                <a:cs typeface="Courier New"/>
              </a:rPr>
              <a:t>DepartmentID</a:t>
            </a:r>
            <a:r>
              <a:rPr sz="800" spc="-5" dirty="0" smtClean="0">
                <a:latin typeface="Courier New"/>
                <a:cs typeface="Courier New"/>
              </a:rPr>
              <a:t>));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3048000"/>
            <a:ext cx="40386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675005" indent="-243840">
              <a:lnSpc>
                <a:spcPts val="91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Project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ProjectI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KEY,</a:t>
            </a:r>
            <a:endParaRPr sz="800" dirty="0">
              <a:latin typeface="Courier New"/>
              <a:cs typeface="Courier New"/>
            </a:endParaRPr>
          </a:p>
          <a:p>
            <a:pPr marL="256540">
              <a:lnSpc>
                <a:spcPts val="855"/>
              </a:lnSpc>
            </a:pPr>
            <a:r>
              <a:rPr sz="800" spc="-5" dirty="0">
                <a:latin typeface="Courier New"/>
                <a:cs typeface="Courier New"/>
              </a:rPr>
              <a:t>ProjectNam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VARCHAR(100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NULL,</a:t>
            </a:r>
            <a:endParaRPr sz="800" dirty="0">
              <a:latin typeface="Courier New"/>
              <a:cs typeface="Courier New"/>
            </a:endParaRPr>
          </a:p>
          <a:p>
            <a:pPr marL="25654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DepartmentI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INT,</a:t>
            </a:r>
            <a:endParaRPr sz="800" dirty="0">
              <a:latin typeface="Courier New"/>
              <a:cs typeface="Courier New"/>
            </a:endParaRPr>
          </a:p>
          <a:p>
            <a:pPr marL="25654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(DepartmentID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Departments(DepartmentID)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sz="800" spc="-5" dirty="0">
                <a:latin typeface="Courier New"/>
                <a:cs typeface="Courier New"/>
              </a:rPr>
              <a:t>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0" y="1676400"/>
            <a:ext cx="4483847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53085" indent="-243840">
              <a:lnSpc>
                <a:spcPts val="91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EmployeeProject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INT,</a:t>
            </a:r>
            <a:endParaRPr sz="800" dirty="0">
              <a:latin typeface="Courier New"/>
              <a:cs typeface="Courier New"/>
            </a:endParaRPr>
          </a:p>
          <a:p>
            <a:pPr marL="256540">
              <a:lnSpc>
                <a:spcPts val="855"/>
              </a:lnSpc>
            </a:pPr>
            <a:r>
              <a:rPr sz="800" spc="-5" dirty="0">
                <a:latin typeface="Courier New"/>
                <a:cs typeface="Courier New"/>
              </a:rPr>
              <a:t>ProjectI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INT,</a:t>
            </a:r>
            <a:endParaRPr sz="800" dirty="0">
              <a:latin typeface="Courier New"/>
              <a:cs typeface="Courier New"/>
            </a:endParaRPr>
          </a:p>
          <a:p>
            <a:pPr marL="256540" marR="5080">
              <a:lnSpc>
                <a:spcPts val="900"/>
              </a:lnSpc>
              <a:spcBef>
                <a:spcPts val="55"/>
              </a:spcBef>
            </a:pP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(EmployeeID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ProjectID),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(EmployeeID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860"/>
              </a:lnSpc>
            </a:pPr>
            <a:r>
              <a:rPr sz="800" spc="-5" dirty="0">
                <a:latin typeface="Courier New"/>
                <a:cs typeface="Courier New"/>
              </a:rPr>
              <a:t>Employees(EmployeeID),</a:t>
            </a:r>
            <a:endParaRPr sz="800" dirty="0">
              <a:latin typeface="Courier New"/>
              <a:cs typeface="Courier New"/>
            </a:endParaRPr>
          </a:p>
          <a:p>
            <a:pPr marL="25654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(ProjectID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Projects(</a:t>
            </a:r>
            <a:r>
              <a:rPr sz="800" spc="-5" dirty="0" err="1">
                <a:latin typeface="Courier New"/>
                <a:cs typeface="Courier New"/>
              </a:rPr>
              <a:t>ProjectID</a:t>
            </a:r>
            <a:r>
              <a:rPr sz="800" spc="-5" dirty="0" smtClean="0">
                <a:latin typeface="Courier New"/>
                <a:cs typeface="Courier New"/>
              </a:rPr>
              <a:t>));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2590800"/>
            <a:ext cx="4627133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492759" indent="-60960">
              <a:lnSpc>
                <a:spcPts val="91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Trainin</a:t>
            </a:r>
            <a:r>
              <a:rPr sz="800" dirty="0">
                <a:latin typeface="Courier New"/>
                <a:cs typeface="Courier New"/>
              </a:rPr>
              <a:t>g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TrainingI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KEY,</a:t>
            </a:r>
            <a:endParaRPr sz="800" dirty="0">
              <a:latin typeface="Courier New"/>
              <a:cs typeface="Courier New"/>
            </a:endParaRPr>
          </a:p>
          <a:p>
            <a:pPr marL="73660">
              <a:lnSpc>
                <a:spcPts val="855"/>
              </a:lnSpc>
            </a:pPr>
            <a:r>
              <a:rPr sz="800" spc="-5" dirty="0">
                <a:latin typeface="Courier New"/>
                <a:cs typeface="Courier New"/>
              </a:rPr>
              <a:t>TrainingNam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</a:t>
            </a:r>
            <a:r>
              <a:rPr sz="800" dirty="0">
                <a:latin typeface="Courier New"/>
                <a:cs typeface="Courier New"/>
              </a:rPr>
              <a:t>R</a:t>
            </a:r>
            <a:r>
              <a:rPr sz="800" spc="-5" dirty="0">
                <a:latin typeface="Courier New"/>
                <a:cs typeface="Courier New"/>
              </a:rPr>
              <a:t>(100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</a:t>
            </a:r>
            <a:r>
              <a:rPr sz="800" dirty="0">
                <a:latin typeface="Courier New"/>
                <a:cs typeface="Courier New"/>
              </a:rPr>
              <a:t>,</a:t>
            </a:r>
          </a:p>
          <a:p>
            <a:pPr marL="73660" marR="187960">
              <a:lnSpc>
                <a:spcPts val="900"/>
              </a:lnSpc>
              <a:spcBef>
                <a:spcPts val="55"/>
              </a:spcBef>
            </a:pPr>
            <a:r>
              <a:rPr sz="800" spc="-5" dirty="0">
                <a:latin typeface="Courier New"/>
                <a:cs typeface="Courier New"/>
              </a:rPr>
              <a:t>DateConducte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TrainerNam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</a:t>
            </a:r>
            <a:r>
              <a:rPr sz="800" dirty="0">
                <a:latin typeface="Courier New"/>
                <a:cs typeface="Courier New"/>
              </a:rPr>
              <a:t>R</a:t>
            </a:r>
            <a:r>
              <a:rPr sz="800" spc="-5" dirty="0">
                <a:latin typeface="Courier New"/>
                <a:cs typeface="Courier New"/>
              </a:rPr>
              <a:t>(50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800" spc="-5" dirty="0">
                <a:latin typeface="Courier New"/>
                <a:cs typeface="Courier New"/>
              </a:rPr>
              <a:t>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0" y="3048000"/>
            <a:ext cx="57150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431165" indent="-60960">
              <a:lnSpc>
                <a:spcPts val="90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EmployeeTrainin</a:t>
            </a:r>
            <a:r>
              <a:rPr sz="800" dirty="0">
                <a:latin typeface="Courier New"/>
                <a:cs typeface="Courier New"/>
              </a:rPr>
              <a:t>g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</a:t>
            </a:r>
            <a:r>
              <a:rPr sz="800" dirty="0">
                <a:latin typeface="Courier New"/>
                <a:cs typeface="Courier New"/>
              </a:rPr>
              <a:t>,</a:t>
            </a:r>
          </a:p>
          <a:p>
            <a:pPr marL="73660">
              <a:lnSpc>
                <a:spcPts val="860"/>
              </a:lnSpc>
            </a:pPr>
            <a:r>
              <a:rPr sz="800" spc="-5" dirty="0">
                <a:latin typeface="Courier New"/>
                <a:cs typeface="Courier New"/>
              </a:rPr>
              <a:t>TrainingI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</a:t>
            </a:r>
            <a:r>
              <a:rPr sz="800" dirty="0">
                <a:latin typeface="Courier New"/>
                <a:cs typeface="Courier New"/>
              </a:rPr>
              <a:t>,</a:t>
            </a:r>
          </a:p>
          <a:p>
            <a:pPr marL="73660" marR="5080">
              <a:lnSpc>
                <a:spcPts val="910"/>
              </a:lnSpc>
              <a:spcBef>
                <a:spcPts val="40"/>
              </a:spcBef>
            </a:pP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(EmployeeID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TrainingID),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(EmployeeID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855"/>
              </a:lnSpc>
            </a:pPr>
            <a:r>
              <a:rPr sz="800" spc="-5" dirty="0">
                <a:latin typeface="Courier New"/>
                <a:cs typeface="Courier New"/>
              </a:rPr>
              <a:t>Employees(EmployeeID),</a:t>
            </a:r>
            <a:endParaRPr sz="800" dirty="0">
              <a:latin typeface="Courier New"/>
              <a:cs typeface="Courier New"/>
            </a:endParaRPr>
          </a:p>
          <a:p>
            <a:pPr marL="7366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(TrainingID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Training(</a:t>
            </a:r>
            <a:r>
              <a:rPr sz="800" spc="-5" dirty="0" err="1">
                <a:latin typeface="Courier New"/>
                <a:cs typeface="Courier New"/>
              </a:rPr>
              <a:t>TrainingID</a:t>
            </a:r>
            <a:r>
              <a:rPr sz="800" spc="-5" dirty="0" smtClean="0">
                <a:latin typeface="Courier New"/>
                <a:cs typeface="Courier New"/>
              </a:rPr>
              <a:t>));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275289"/>
            <a:ext cx="5791200" cy="349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vi-VN" sz="1100" dirty="0" smtClean="0">
                <a:latin typeface="Times New Roman"/>
                <a:cs typeface="Times New Roman"/>
              </a:rPr>
              <a:t>1.2 R</a:t>
            </a:r>
            <a:r>
              <a:rPr lang="vi-VN" sz="1100" spc="-5" dirty="0" smtClean="0">
                <a:latin typeface="Times New Roman"/>
                <a:cs typeface="Times New Roman"/>
              </a:rPr>
              <a:t>e</a:t>
            </a:r>
            <a:r>
              <a:rPr lang="vi-VN" sz="1100" dirty="0" smtClean="0">
                <a:latin typeface="Times New Roman"/>
                <a:cs typeface="Times New Roman"/>
              </a:rPr>
              <a:t>lații între</a:t>
            </a:r>
            <a:r>
              <a:rPr lang="vi-VN" sz="1100" spc="-10" dirty="0" smtClean="0">
                <a:latin typeface="Times New Roman"/>
                <a:cs typeface="Times New Roman"/>
              </a:rPr>
              <a:t> </a:t>
            </a:r>
            <a:r>
              <a:rPr lang="vi-VN" sz="1100" dirty="0" smtClean="0">
                <a:latin typeface="Times New Roman"/>
                <a:cs typeface="Times New Roman"/>
              </a:rPr>
              <a:t>tab</a:t>
            </a:r>
            <a:r>
              <a:rPr lang="vi-VN" sz="1100" spc="-10" dirty="0" smtClean="0">
                <a:latin typeface="Times New Roman"/>
                <a:cs typeface="Times New Roman"/>
              </a:rPr>
              <a:t>e</a:t>
            </a:r>
            <a:r>
              <a:rPr lang="vi-VN" sz="1100" dirty="0" smtClean="0">
                <a:latin typeface="Times New Roman"/>
                <a:cs typeface="Times New Roman"/>
              </a:rPr>
              <a:t>le și</a:t>
            </a:r>
            <a:r>
              <a:rPr lang="vi-VN" sz="1100" spc="5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Times New Roman"/>
                <a:cs typeface="Times New Roman"/>
              </a:rPr>
              <a:t>c</a:t>
            </a:r>
            <a:r>
              <a:rPr lang="vi-VN" sz="1100" dirty="0" smtClean="0">
                <a:latin typeface="Times New Roman"/>
                <a:cs typeface="Times New Roman"/>
              </a:rPr>
              <a:t>h</a:t>
            </a:r>
            <a:r>
              <a:rPr lang="vi-VN" sz="1100" spc="-5" dirty="0" smtClean="0">
                <a:latin typeface="Times New Roman"/>
                <a:cs typeface="Times New Roman"/>
              </a:rPr>
              <a:t>e</a:t>
            </a:r>
            <a:r>
              <a:rPr lang="vi-VN" sz="1100" dirty="0" smtClean="0">
                <a:latin typeface="Times New Roman"/>
                <a:cs typeface="Times New Roman"/>
              </a:rPr>
              <a:t>i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vi-VN" sz="1100" b="1" spc="-15" dirty="0" smtClean="0">
                <a:latin typeface="Calibri"/>
                <a:cs typeface="Calibri"/>
              </a:rPr>
              <a:t>E</a:t>
            </a:r>
            <a:r>
              <a:rPr lang="vi-VN" sz="1100" b="1" spc="-10" dirty="0" smtClean="0">
                <a:latin typeface="Calibri"/>
                <a:cs typeface="Calibri"/>
              </a:rPr>
              <a:t>mploy</a:t>
            </a:r>
            <a:r>
              <a:rPr lang="vi-VN" sz="1100" b="1" spc="-5" dirty="0" smtClean="0">
                <a:latin typeface="Calibri"/>
                <a:cs typeface="Calibri"/>
              </a:rPr>
              <a:t>ees</a:t>
            </a:r>
            <a:r>
              <a:rPr lang="vi-VN" sz="1100" b="1" spc="-20" dirty="0" smtClean="0">
                <a:latin typeface="Times New Roman"/>
                <a:cs typeface="Times New Roman"/>
              </a:rPr>
              <a:t> </a:t>
            </a:r>
            <a:r>
              <a:rPr lang="vi-VN" sz="1100" b="1" dirty="0" smtClean="0">
                <a:latin typeface="Calibri"/>
                <a:cs typeface="Calibri"/>
              </a:rPr>
              <a:t>ș</a:t>
            </a:r>
            <a:r>
              <a:rPr lang="vi-VN" sz="1100" b="1" spc="-5" dirty="0" smtClean="0">
                <a:latin typeface="Calibri"/>
                <a:cs typeface="Calibri"/>
              </a:rPr>
              <a:t>i</a:t>
            </a:r>
            <a:r>
              <a:rPr lang="vi-VN" sz="1100" b="1" spc="-10" dirty="0" smtClean="0">
                <a:latin typeface="Calibri"/>
                <a:cs typeface="Calibri"/>
              </a:rPr>
              <a:t> De</a:t>
            </a:r>
            <a:r>
              <a:rPr lang="vi-VN" sz="1100" b="1" spc="-5" dirty="0" smtClean="0">
                <a:latin typeface="Calibri"/>
                <a:cs typeface="Calibri"/>
              </a:rPr>
              <a:t>pa</a:t>
            </a:r>
            <a:r>
              <a:rPr lang="vi-VN" sz="1100" b="1" dirty="0" smtClean="0">
                <a:latin typeface="Calibri"/>
                <a:cs typeface="Calibri"/>
              </a:rPr>
              <a:t>r</a:t>
            </a:r>
            <a:r>
              <a:rPr lang="vi-VN" sz="1100" b="1" spc="-5" dirty="0" smtClean="0">
                <a:latin typeface="Calibri"/>
                <a:cs typeface="Calibri"/>
              </a:rPr>
              <a:t>tam</a:t>
            </a:r>
            <a:r>
              <a:rPr lang="vi-VN" sz="1100" b="1" spc="-10" dirty="0" smtClean="0">
                <a:latin typeface="Calibri"/>
                <a:cs typeface="Calibri"/>
              </a:rPr>
              <a:t>en</a:t>
            </a:r>
            <a:r>
              <a:rPr lang="vi-VN" sz="1100" b="1" dirty="0" smtClean="0">
                <a:latin typeface="Calibri"/>
                <a:cs typeface="Calibri"/>
              </a:rPr>
              <a:t>t</a:t>
            </a:r>
            <a:r>
              <a:rPr lang="vi-VN" sz="1100" b="1" spc="-5" dirty="0" smtClean="0">
                <a:latin typeface="Calibri"/>
                <a:cs typeface="Calibri"/>
              </a:rPr>
              <a:t>s</a:t>
            </a:r>
            <a:endParaRPr lang="vi-VN" sz="11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vi-VN" sz="1100" b="1" spc="-10" dirty="0" smtClean="0">
                <a:latin typeface="Calibri"/>
                <a:cs typeface="Calibri"/>
              </a:rPr>
              <a:t>Tabel</a:t>
            </a:r>
            <a:r>
              <a:rPr lang="vi-VN" sz="1100" b="1" spc="-5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Employees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(Angaj</a:t>
            </a:r>
            <a:r>
              <a:rPr lang="vi-VN" sz="1100" spc="5" dirty="0" smtClean="0">
                <a:latin typeface="Calibri"/>
                <a:cs typeface="Calibri"/>
              </a:rPr>
              <a:t>a</a:t>
            </a:r>
            <a:r>
              <a:rPr lang="vi-VN" sz="1100" spc="-5" dirty="0" smtClean="0">
                <a:latin typeface="Calibri"/>
                <a:cs typeface="Calibri"/>
              </a:rPr>
              <a:t>ți),</a:t>
            </a:r>
            <a:r>
              <a:rPr lang="vi-VN" sz="1100" spc="5" dirty="0" smtClean="0">
                <a:latin typeface="Calibri"/>
                <a:cs typeface="Calibri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Departments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(D</a:t>
            </a:r>
            <a:r>
              <a:rPr lang="vi-VN" sz="1100" spc="-15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part</a:t>
            </a:r>
            <a:r>
              <a:rPr lang="vi-VN" sz="1100" spc="5" dirty="0" smtClean="0">
                <a:latin typeface="Calibri"/>
                <a:cs typeface="Calibri"/>
              </a:rPr>
              <a:t>a</a:t>
            </a:r>
            <a:r>
              <a:rPr lang="vi-VN" sz="1100" spc="-15" dirty="0" smtClean="0">
                <a:latin typeface="Calibri"/>
                <a:cs typeface="Calibri"/>
              </a:rPr>
              <a:t>me</a:t>
            </a:r>
            <a:r>
              <a:rPr lang="vi-VN" sz="1100" spc="-5" dirty="0" smtClean="0">
                <a:latin typeface="Calibri"/>
                <a:cs typeface="Calibri"/>
              </a:rPr>
              <a:t>nte)</a:t>
            </a:r>
            <a:endParaRPr lang="vi-VN" sz="1100" dirty="0" smtClean="0">
              <a:latin typeface="Calibri"/>
              <a:cs typeface="Calibri"/>
            </a:endParaRPr>
          </a:p>
          <a:p>
            <a:pPr marL="12700" marR="3283585">
              <a:lnSpc>
                <a:spcPct val="103499"/>
              </a:lnSpc>
              <a:spcBef>
                <a:spcPts val="5"/>
              </a:spcBef>
            </a:pPr>
            <a:r>
              <a:rPr lang="vi-VN" sz="1100" b="1" spc="-10" dirty="0" smtClean="0">
                <a:latin typeface="Calibri"/>
                <a:cs typeface="Calibri"/>
              </a:rPr>
              <a:t>C</a:t>
            </a:r>
            <a:r>
              <a:rPr lang="vi-VN" sz="1100" b="1" spc="-5" dirty="0" smtClean="0">
                <a:latin typeface="Calibri"/>
                <a:cs typeface="Calibri"/>
              </a:rPr>
              <a:t>he</a:t>
            </a:r>
            <a:r>
              <a:rPr lang="vi-VN" sz="1100" b="1" spc="-10" dirty="0" smtClean="0">
                <a:latin typeface="Calibri"/>
                <a:cs typeface="Calibri"/>
              </a:rPr>
              <a:t>i</a:t>
            </a:r>
            <a:r>
              <a:rPr lang="vi-VN" sz="1100" b="1" spc="-5" dirty="0" smtClean="0">
                <a:latin typeface="Calibri"/>
                <a:cs typeface="Calibri"/>
              </a:rPr>
              <a:t>e</a:t>
            </a:r>
            <a:r>
              <a:rPr lang="vi-VN" sz="1100" b="1" dirty="0" smtClean="0">
                <a:latin typeface="Calibri"/>
                <a:cs typeface="Calibri"/>
              </a:rPr>
              <a:t> pr</a:t>
            </a:r>
            <a:r>
              <a:rPr lang="vi-VN" sz="1100" b="1" spc="-10" dirty="0" smtClean="0">
                <a:latin typeface="Calibri"/>
                <a:cs typeface="Calibri"/>
              </a:rPr>
              <a:t>i</a:t>
            </a:r>
            <a:r>
              <a:rPr lang="vi-VN" sz="1100" b="1" spc="-5" dirty="0" smtClean="0">
                <a:latin typeface="Calibri"/>
                <a:cs typeface="Calibri"/>
              </a:rPr>
              <a:t>ma</a:t>
            </a:r>
            <a:r>
              <a:rPr lang="vi-VN" sz="1100" b="1" dirty="0" smtClean="0">
                <a:latin typeface="Calibri"/>
                <a:cs typeface="Calibri"/>
              </a:rPr>
              <a:t>r</a:t>
            </a:r>
            <a:r>
              <a:rPr lang="vi-VN" sz="1100" b="1" spc="-5" dirty="0" smtClean="0">
                <a:latin typeface="Calibri"/>
                <a:cs typeface="Calibri"/>
              </a:rPr>
              <a:t>ă în</a:t>
            </a:r>
            <a:r>
              <a:rPr lang="vi-VN" sz="1100" b="1" dirty="0" smtClean="0">
                <a:latin typeface="Calibri"/>
                <a:cs typeface="Calibri"/>
              </a:rPr>
              <a:t> </a:t>
            </a:r>
            <a:r>
              <a:rPr lang="vi-VN" sz="1100" b="1" spc="-10" dirty="0" smtClean="0">
                <a:latin typeface="Calibri"/>
                <a:cs typeface="Calibri"/>
              </a:rPr>
              <a:t>De</a:t>
            </a:r>
            <a:r>
              <a:rPr lang="vi-VN" sz="1100" b="1" spc="-5" dirty="0" smtClean="0">
                <a:latin typeface="Calibri"/>
                <a:cs typeface="Calibri"/>
              </a:rPr>
              <a:t>pa</a:t>
            </a:r>
            <a:r>
              <a:rPr lang="vi-VN" sz="1100" b="1" dirty="0" smtClean="0">
                <a:latin typeface="Calibri"/>
                <a:cs typeface="Calibri"/>
              </a:rPr>
              <a:t>r</a:t>
            </a:r>
            <a:r>
              <a:rPr lang="vi-VN" sz="1100" b="1" spc="-5" dirty="0" smtClean="0">
                <a:latin typeface="Calibri"/>
                <a:cs typeface="Calibri"/>
              </a:rPr>
              <a:t>tam</a:t>
            </a:r>
            <a:r>
              <a:rPr lang="vi-VN" sz="1100" b="1" spc="-15" dirty="0" smtClean="0">
                <a:latin typeface="Calibri"/>
                <a:cs typeface="Calibri"/>
              </a:rPr>
              <a:t>e</a:t>
            </a:r>
            <a:r>
              <a:rPr lang="vi-VN" sz="1100" b="1" spc="-10" dirty="0" smtClean="0">
                <a:latin typeface="Calibri"/>
                <a:cs typeface="Calibri"/>
              </a:rPr>
              <a:t>n</a:t>
            </a:r>
            <a:r>
              <a:rPr lang="vi-VN" sz="1100" b="1" spc="5" dirty="0" smtClean="0">
                <a:latin typeface="Calibri"/>
                <a:cs typeface="Calibri"/>
              </a:rPr>
              <a:t>t</a:t>
            </a:r>
            <a:r>
              <a:rPr lang="vi-VN" sz="1100" b="1" spc="-10" dirty="0" smtClean="0">
                <a:latin typeface="Calibri"/>
                <a:cs typeface="Calibri"/>
              </a:rPr>
              <a:t>s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DepartmentID</a:t>
            </a:r>
            <a:r>
              <a:rPr lang="vi-VN" sz="1100" spc="-5" dirty="0" smtClean="0">
                <a:latin typeface="Times New Roman"/>
                <a:cs typeface="Times New Roman"/>
              </a:rPr>
              <a:t> </a:t>
            </a:r>
            <a:r>
              <a:rPr lang="vi-VN" sz="1100" b="1" spc="-15" dirty="0" smtClean="0">
                <a:latin typeface="Calibri"/>
                <a:cs typeface="Calibri"/>
              </a:rPr>
              <a:t>C</a:t>
            </a:r>
            <a:r>
              <a:rPr lang="vi-VN" sz="1100" b="1" spc="-5" dirty="0" smtClean="0">
                <a:latin typeface="Calibri"/>
                <a:cs typeface="Calibri"/>
              </a:rPr>
              <a:t>he</a:t>
            </a:r>
            <a:r>
              <a:rPr lang="vi-VN" sz="1100" b="1" spc="-10" dirty="0" smtClean="0">
                <a:latin typeface="Calibri"/>
                <a:cs typeface="Calibri"/>
              </a:rPr>
              <a:t>i</a:t>
            </a:r>
            <a:r>
              <a:rPr lang="vi-VN" sz="1100" b="1" spc="-5" dirty="0" smtClean="0">
                <a:latin typeface="Calibri"/>
                <a:cs typeface="Calibri"/>
              </a:rPr>
              <a:t>e</a:t>
            </a:r>
            <a:r>
              <a:rPr lang="vi-VN" sz="1100" b="1" spc="-20" dirty="0" smtClean="0">
                <a:latin typeface="Times New Roman"/>
                <a:cs typeface="Times New Roman"/>
              </a:rPr>
              <a:t> </a:t>
            </a:r>
            <a:r>
              <a:rPr lang="vi-VN" sz="1100" b="1" spc="-5" dirty="0" smtClean="0">
                <a:latin typeface="Calibri"/>
                <a:cs typeface="Calibri"/>
              </a:rPr>
              <a:t>secunda</a:t>
            </a:r>
            <a:r>
              <a:rPr lang="vi-VN" sz="1100" b="1" dirty="0" smtClean="0">
                <a:latin typeface="Calibri"/>
                <a:cs typeface="Calibri"/>
              </a:rPr>
              <a:t>r</a:t>
            </a:r>
            <a:r>
              <a:rPr lang="vi-VN" sz="1100" b="1" spc="-5" dirty="0" smtClean="0">
                <a:latin typeface="Calibri"/>
                <a:cs typeface="Calibri"/>
              </a:rPr>
              <a:t>ă</a:t>
            </a:r>
            <a:r>
              <a:rPr lang="vi-VN" sz="1100" b="1" spc="5" dirty="0" smtClean="0">
                <a:latin typeface="Calibri"/>
                <a:cs typeface="Calibri"/>
              </a:rPr>
              <a:t> </a:t>
            </a:r>
            <a:r>
              <a:rPr lang="vi-VN" sz="1100" b="1" spc="-10" dirty="0" smtClean="0">
                <a:latin typeface="Calibri"/>
                <a:cs typeface="Calibri"/>
              </a:rPr>
              <a:t>în</a:t>
            </a:r>
            <a:r>
              <a:rPr lang="vi-VN" sz="1100" b="1" spc="-20" dirty="0" smtClean="0">
                <a:latin typeface="Times New Roman"/>
                <a:cs typeface="Times New Roman"/>
              </a:rPr>
              <a:t> </a:t>
            </a:r>
            <a:r>
              <a:rPr lang="vi-VN" sz="1100" b="1" spc="-15" dirty="0" smtClean="0">
                <a:latin typeface="Calibri"/>
                <a:cs typeface="Calibri"/>
              </a:rPr>
              <a:t>E</a:t>
            </a:r>
            <a:r>
              <a:rPr lang="vi-VN" sz="1100" b="1" spc="-10" dirty="0" smtClean="0">
                <a:latin typeface="Calibri"/>
                <a:cs typeface="Calibri"/>
              </a:rPr>
              <a:t>mploy</a:t>
            </a:r>
            <a:r>
              <a:rPr lang="vi-VN" sz="1100" b="1" spc="-5" dirty="0" smtClean="0">
                <a:latin typeface="Calibri"/>
                <a:cs typeface="Calibri"/>
              </a:rPr>
              <a:t>ee</a:t>
            </a:r>
            <a:r>
              <a:rPr lang="vi-VN" sz="1100" b="1" dirty="0" smtClean="0">
                <a:latin typeface="Calibri"/>
                <a:cs typeface="Calibri"/>
              </a:rPr>
              <a:t>s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DepartmentID</a:t>
            </a:r>
            <a:r>
              <a:rPr lang="vi-VN" sz="1100" spc="-5" dirty="0" smtClean="0">
                <a:latin typeface="Times New Roman"/>
                <a:cs typeface="Times New Roman"/>
              </a:rPr>
              <a:t> </a:t>
            </a:r>
            <a:r>
              <a:rPr lang="vi-VN" sz="1100" b="1" spc="-10" dirty="0" smtClean="0">
                <a:latin typeface="Calibri"/>
                <a:cs typeface="Calibri"/>
              </a:rPr>
              <a:t>Rel</a:t>
            </a:r>
            <a:r>
              <a:rPr lang="vi-VN" sz="1100" b="1" spc="-5" dirty="0" smtClean="0">
                <a:latin typeface="Calibri"/>
                <a:cs typeface="Calibri"/>
              </a:rPr>
              <a:t>ație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(1</a:t>
            </a:r>
            <a:r>
              <a:rPr lang="vi-VN" sz="1100" spc="-5" dirty="0" smtClean="0">
                <a:latin typeface="Calibri"/>
                <a:cs typeface="Calibri"/>
              </a:rPr>
              <a:t>,n)</a:t>
            </a:r>
            <a:endParaRPr lang="vi-VN" sz="11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lang="vi-VN" sz="11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3800"/>
              </a:lnSpc>
            </a:pPr>
            <a:r>
              <a:rPr lang="vi-VN" sz="1100" b="1" spc="-15" dirty="0" smtClean="0">
                <a:latin typeface="Calibri"/>
                <a:cs typeface="Calibri"/>
              </a:rPr>
              <a:t>E</a:t>
            </a:r>
            <a:r>
              <a:rPr lang="vi-VN" sz="1100" b="1" spc="-5" dirty="0" smtClean="0">
                <a:latin typeface="Calibri"/>
                <a:cs typeface="Calibri"/>
              </a:rPr>
              <a:t>xp</a:t>
            </a:r>
            <a:r>
              <a:rPr lang="vi-VN" sz="1100" b="1" dirty="0" smtClean="0">
                <a:latin typeface="Calibri"/>
                <a:cs typeface="Calibri"/>
              </a:rPr>
              <a:t>l</a:t>
            </a:r>
            <a:r>
              <a:rPr lang="vi-VN" sz="1100" b="1" spc="-10" dirty="0" smtClean="0">
                <a:latin typeface="Calibri"/>
                <a:cs typeface="Calibri"/>
              </a:rPr>
              <a:t>i</a:t>
            </a:r>
            <a:r>
              <a:rPr lang="vi-VN" sz="1100" b="1" spc="-5" dirty="0" smtClean="0">
                <a:latin typeface="Calibri"/>
                <a:cs typeface="Calibri"/>
              </a:rPr>
              <a:t>cație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15" dirty="0" smtClean="0">
                <a:latin typeface="Times New Roman"/>
                <a:cs typeface="Times New Roman"/>
              </a:rPr>
              <a:t> </a:t>
            </a:r>
            <a:r>
              <a:rPr lang="vi-VN" sz="1100" spc="-15" dirty="0" smtClean="0">
                <a:latin typeface="Calibri"/>
                <a:cs typeface="Calibri"/>
              </a:rPr>
              <a:t>T</a:t>
            </a:r>
            <a:r>
              <a:rPr lang="vi-VN" sz="1100" spc="-5" dirty="0" smtClean="0">
                <a:latin typeface="Calibri"/>
                <a:cs typeface="Calibri"/>
              </a:rPr>
              <a:t>ab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lul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Depart</a:t>
            </a:r>
            <a:r>
              <a:rPr lang="vi-VN" sz="1100" dirty="0" smtClean="0">
                <a:latin typeface="Courier New"/>
                <a:cs typeface="Courier New"/>
              </a:rPr>
              <a:t>m</a:t>
            </a:r>
            <a:r>
              <a:rPr lang="vi-VN" sz="1100" spc="-10" dirty="0" smtClean="0">
                <a:latin typeface="Courier New"/>
                <a:cs typeface="Courier New"/>
              </a:rPr>
              <a:t>ents</a:t>
            </a:r>
            <a:r>
              <a:rPr lang="vi-VN" sz="1100" spc="-10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are </a:t>
            </a:r>
            <a:r>
              <a:rPr lang="vi-VN" sz="1100" spc="-10" dirty="0" smtClean="0">
                <a:latin typeface="Calibri"/>
                <a:cs typeface="Calibri"/>
              </a:rPr>
              <a:t>o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ch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ie</a:t>
            </a:r>
            <a:r>
              <a:rPr lang="vi-VN" sz="1100" spc="-1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pri</a:t>
            </a:r>
            <a:r>
              <a:rPr lang="vi-VN" sz="1100" spc="-15" dirty="0" smtClean="0">
                <a:latin typeface="Calibri"/>
                <a:cs typeface="Calibri"/>
              </a:rPr>
              <a:t>m</a:t>
            </a:r>
            <a:r>
              <a:rPr lang="vi-VN" sz="1100" spc="-5" dirty="0" smtClean="0">
                <a:latin typeface="Calibri"/>
                <a:cs typeface="Calibri"/>
              </a:rPr>
              <a:t>ară</a:t>
            </a:r>
            <a:r>
              <a:rPr lang="vi-VN" sz="1100" spc="10" dirty="0" smtClean="0">
                <a:latin typeface="Calibri"/>
                <a:cs typeface="Calibri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D</a:t>
            </a:r>
            <a:r>
              <a:rPr lang="vi-VN" sz="1100" dirty="0" smtClean="0">
                <a:latin typeface="Courier New"/>
                <a:cs typeface="Courier New"/>
              </a:rPr>
              <a:t>e</a:t>
            </a:r>
            <a:r>
              <a:rPr lang="vi-VN" sz="1100" spc="-10" dirty="0" smtClean="0">
                <a:latin typeface="Courier New"/>
                <a:cs typeface="Courier New"/>
              </a:rPr>
              <a:t>partmentI</a:t>
            </a:r>
            <a:r>
              <a:rPr lang="vi-VN" sz="1100" spc="-5" dirty="0" smtClean="0">
                <a:latin typeface="Courier New"/>
                <a:cs typeface="Courier New"/>
              </a:rPr>
              <a:t>D</a:t>
            </a:r>
            <a:r>
              <a:rPr lang="vi-VN" sz="1100" spc="-5" dirty="0" smtClean="0">
                <a:latin typeface="Calibri"/>
                <a:cs typeface="Calibri"/>
              </a:rPr>
              <a:t>,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care id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ntif</a:t>
            </a:r>
            <a:r>
              <a:rPr lang="vi-VN" sz="1100" spc="-10" dirty="0" smtClean="0">
                <a:latin typeface="Calibri"/>
                <a:cs typeface="Calibri"/>
              </a:rPr>
              <a:t>i</a:t>
            </a:r>
            <a:r>
              <a:rPr lang="vi-VN" sz="1100" spc="-5" dirty="0" smtClean="0">
                <a:latin typeface="Calibri"/>
                <a:cs typeface="Calibri"/>
              </a:rPr>
              <a:t>că</a:t>
            </a:r>
            <a:r>
              <a:rPr lang="vi-VN" sz="1100" spc="1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în</a:t>
            </a:r>
            <a:r>
              <a:rPr lang="vi-VN" sz="1100" spc="5" dirty="0" smtClean="0">
                <a:latin typeface="Calibri"/>
                <a:cs typeface="Calibri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mod</a:t>
            </a:r>
            <a:r>
              <a:rPr lang="vi-VN" sz="1100" spc="5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unic </a:t>
            </a:r>
            <a:r>
              <a:rPr lang="vi-VN" sz="1100" spc="-10" dirty="0" smtClean="0">
                <a:latin typeface="Calibri"/>
                <a:cs typeface="Calibri"/>
              </a:rPr>
              <a:t>f</a:t>
            </a:r>
            <a:r>
              <a:rPr lang="vi-VN" sz="1100" spc="-5" dirty="0" smtClean="0">
                <a:latin typeface="Calibri"/>
                <a:cs typeface="Calibri"/>
              </a:rPr>
              <a:t>i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care </a:t>
            </a:r>
            <a:r>
              <a:rPr lang="vi-VN" sz="1100" spc="-10" dirty="0" smtClean="0">
                <a:latin typeface="Calibri"/>
                <a:cs typeface="Calibri"/>
              </a:rPr>
              <a:t>de</a:t>
            </a:r>
            <a:r>
              <a:rPr lang="vi-VN" sz="1100" spc="-5" dirty="0" smtClean="0">
                <a:latin typeface="Calibri"/>
                <a:cs typeface="Calibri"/>
              </a:rPr>
              <a:t>parta</a:t>
            </a:r>
            <a:r>
              <a:rPr lang="vi-VN" sz="1100" spc="-15" dirty="0" smtClean="0">
                <a:latin typeface="Calibri"/>
                <a:cs typeface="Calibri"/>
              </a:rPr>
              <a:t>me</a:t>
            </a:r>
            <a:r>
              <a:rPr lang="vi-VN" sz="1100" spc="-5" dirty="0" smtClean="0">
                <a:latin typeface="Calibri"/>
                <a:cs typeface="Calibri"/>
              </a:rPr>
              <a:t>nt.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Ta</a:t>
            </a:r>
            <a:r>
              <a:rPr lang="vi-VN" sz="1100" spc="-5" dirty="0" smtClean="0">
                <a:latin typeface="Calibri"/>
                <a:cs typeface="Calibri"/>
              </a:rPr>
              <a:t>b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lul</a:t>
            </a:r>
            <a:r>
              <a:rPr lang="vi-VN" sz="1100" spc="-1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Empl</a:t>
            </a:r>
            <a:r>
              <a:rPr lang="vi-VN" sz="1100" dirty="0" smtClean="0">
                <a:latin typeface="Courier New"/>
                <a:cs typeface="Courier New"/>
              </a:rPr>
              <a:t>o</a:t>
            </a:r>
            <a:r>
              <a:rPr lang="vi-VN" sz="1100" spc="-10" dirty="0" smtClean="0">
                <a:latin typeface="Courier New"/>
                <a:cs typeface="Courier New"/>
              </a:rPr>
              <a:t>yees</a:t>
            </a:r>
            <a:r>
              <a:rPr lang="vi-VN" sz="1100" spc="-15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are</a:t>
            </a:r>
            <a:r>
              <a:rPr lang="vi-VN" sz="1100" spc="-30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o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ch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ie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dirty="0" smtClean="0">
                <a:latin typeface="Calibri"/>
                <a:cs typeface="Calibri"/>
              </a:rPr>
              <a:t>s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cunda</a:t>
            </a:r>
            <a:r>
              <a:rPr lang="vi-VN" sz="1100" dirty="0" smtClean="0">
                <a:latin typeface="Calibri"/>
                <a:cs typeface="Calibri"/>
              </a:rPr>
              <a:t>r</a:t>
            </a:r>
            <a:r>
              <a:rPr lang="vi-VN" sz="1100" spc="-5" dirty="0" smtClean="0">
                <a:latin typeface="Calibri"/>
                <a:cs typeface="Calibri"/>
              </a:rPr>
              <a:t>ă</a:t>
            </a:r>
            <a:r>
              <a:rPr lang="vi-VN" sz="1100" spc="5" dirty="0" smtClean="0">
                <a:latin typeface="Calibri"/>
                <a:cs typeface="Calibri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DepartmentID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care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fa</a:t>
            </a:r>
            <a:r>
              <a:rPr lang="vi-VN" sz="1100" dirty="0" smtClean="0">
                <a:latin typeface="Calibri"/>
                <a:cs typeface="Calibri"/>
              </a:rPr>
              <a:t>c</a:t>
            </a:r>
            <a:r>
              <a:rPr lang="vi-VN" sz="1100" spc="-5" dirty="0" smtClean="0">
                <a:latin typeface="Calibri"/>
                <a:cs typeface="Calibri"/>
              </a:rPr>
              <a:t>e</a:t>
            </a:r>
            <a:r>
              <a:rPr lang="vi-VN" sz="1100" spc="-30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r</a:t>
            </a:r>
            <a:r>
              <a:rPr lang="vi-VN" sz="1100" dirty="0" smtClean="0">
                <a:latin typeface="Calibri"/>
                <a:cs typeface="Calibri"/>
              </a:rPr>
              <a:t>e</a:t>
            </a:r>
            <a:r>
              <a:rPr lang="vi-VN" sz="1100" spc="-10" dirty="0" smtClean="0">
                <a:latin typeface="Calibri"/>
                <a:cs typeface="Calibri"/>
              </a:rPr>
              <a:t>fe</a:t>
            </a:r>
            <a:r>
              <a:rPr lang="vi-VN" sz="1100" spc="-5" dirty="0" smtClean="0">
                <a:latin typeface="Calibri"/>
                <a:cs typeface="Calibri"/>
              </a:rPr>
              <a:t>ri</a:t>
            </a:r>
            <a:r>
              <a:rPr lang="vi-VN" sz="1100" dirty="0" smtClean="0">
                <a:latin typeface="Calibri"/>
                <a:cs typeface="Calibri"/>
              </a:rPr>
              <a:t>r</a:t>
            </a:r>
            <a:r>
              <a:rPr lang="vi-VN" sz="1100" spc="-5" dirty="0" smtClean="0">
                <a:latin typeface="Calibri"/>
                <a:cs typeface="Calibri"/>
              </a:rPr>
              <a:t>e</a:t>
            </a:r>
            <a:r>
              <a:rPr lang="vi-VN" sz="1100" spc="-30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la</a:t>
            </a:r>
            <a:r>
              <a:rPr lang="vi-VN" sz="1100" spc="-1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DepartmentID</a:t>
            </a:r>
            <a:r>
              <a:rPr lang="vi-VN" sz="1100" spc="-5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din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tab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lul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Department</a:t>
            </a:r>
            <a:r>
              <a:rPr lang="vi-VN" sz="1100" spc="-5" dirty="0" smtClean="0">
                <a:latin typeface="Courier New"/>
                <a:cs typeface="Courier New"/>
              </a:rPr>
              <a:t>s</a:t>
            </a:r>
            <a:r>
              <a:rPr lang="vi-VN" sz="1100" spc="-5" dirty="0" smtClean="0">
                <a:latin typeface="Calibri"/>
                <a:cs typeface="Calibri"/>
              </a:rPr>
              <a:t>.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Ac</a:t>
            </a:r>
            <a:r>
              <a:rPr lang="vi-VN" sz="1100" spc="-15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astă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r</a:t>
            </a:r>
            <a:r>
              <a:rPr lang="vi-VN" sz="110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lație</a:t>
            </a:r>
            <a:r>
              <a:rPr lang="vi-VN" sz="1100" spc="-10" dirty="0" smtClean="0">
                <a:latin typeface="Calibri"/>
                <a:cs typeface="Calibri"/>
              </a:rPr>
              <a:t> </a:t>
            </a:r>
            <a:r>
              <a:rPr lang="vi-VN" sz="1100" dirty="0" smtClean="0">
                <a:latin typeface="Calibri"/>
                <a:cs typeface="Calibri"/>
              </a:rPr>
              <a:t>s</a:t>
            </a:r>
            <a:r>
              <a:rPr lang="vi-VN" sz="1100" spc="-15" dirty="0" smtClean="0">
                <a:latin typeface="Calibri"/>
                <a:cs typeface="Calibri"/>
              </a:rPr>
              <a:t>em</a:t>
            </a:r>
            <a:r>
              <a:rPr lang="vi-VN" sz="1100" spc="-10" dirty="0" smtClean="0">
                <a:latin typeface="Calibri"/>
                <a:cs typeface="Calibri"/>
              </a:rPr>
              <a:t>n</a:t>
            </a:r>
            <a:r>
              <a:rPr lang="vi-VN" sz="1100" dirty="0" smtClean="0">
                <a:latin typeface="Calibri"/>
                <a:cs typeface="Calibri"/>
              </a:rPr>
              <a:t>i</a:t>
            </a:r>
            <a:r>
              <a:rPr lang="vi-VN" sz="1100" spc="-10" dirty="0" smtClean="0">
                <a:latin typeface="Calibri"/>
                <a:cs typeface="Calibri"/>
              </a:rPr>
              <a:t>f</a:t>
            </a:r>
            <a:r>
              <a:rPr lang="vi-VN" sz="1100" spc="-5" dirty="0" smtClean="0">
                <a:latin typeface="Calibri"/>
                <a:cs typeface="Calibri"/>
              </a:rPr>
              <a:t>ică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f</a:t>
            </a:r>
            <a:r>
              <a:rPr lang="vi-VN" sz="1100" spc="-5" dirty="0" smtClean="0">
                <a:latin typeface="Calibri"/>
                <a:cs typeface="Calibri"/>
              </a:rPr>
              <a:t>aptul</a:t>
            </a:r>
            <a:r>
              <a:rPr lang="vi-VN" sz="1100" spc="1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că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fi</a:t>
            </a:r>
            <a:r>
              <a:rPr lang="vi-VN" sz="1100" spc="-15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ca</a:t>
            </a:r>
            <a:r>
              <a:rPr lang="vi-VN" sz="1100" dirty="0" smtClean="0">
                <a:latin typeface="Calibri"/>
                <a:cs typeface="Calibri"/>
              </a:rPr>
              <a:t>r</a:t>
            </a:r>
            <a:r>
              <a:rPr lang="vi-VN" sz="1100" spc="-5" dirty="0" smtClean="0">
                <a:latin typeface="Calibri"/>
                <a:cs typeface="Calibri"/>
              </a:rPr>
              <a:t>e </a:t>
            </a:r>
            <a:r>
              <a:rPr lang="vi-VN" sz="1100" dirty="0" smtClean="0">
                <a:latin typeface="Calibri"/>
                <a:cs typeface="Calibri"/>
              </a:rPr>
              <a:t>a</a:t>
            </a:r>
            <a:r>
              <a:rPr lang="vi-VN" sz="1100" spc="-5" dirty="0" smtClean="0">
                <a:latin typeface="Calibri"/>
                <a:cs typeface="Calibri"/>
              </a:rPr>
              <a:t>ngajat</a:t>
            </a:r>
            <a:r>
              <a:rPr lang="vi-VN" sz="1100" dirty="0" smtClean="0">
                <a:latin typeface="Calibri"/>
                <a:cs typeface="Calibri"/>
              </a:rPr>
              <a:t> a</a:t>
            </a:r>
            <a:r>
              <a:rPr lang="vi-VN" sz="1100" spc="-5" dirty="0" smtClean="0">
                <a:latin typeface="Calibri"/>
                <a:cs typeface="Calibri"/>
              </a:rPr>
              <a:t>parți</a:t>
            </a:r>
            <a:r>
              <a:rPr lang="vi-VN" sz="1100" spc="20" dirty="0" smtClean="0">
                <a:latin typeface="Calibri"/>
                <a:cs typeface="Calibri"/>
              </a:rPr>
              <a:t>n</a:t>
            </a:r>
            <a:r>
              <a:rPr lang="vi-VN" sz="1100" spc="-5" dirty="0" smtClean="0">
                <a:latin typeface="Calibri"/>
                <a:cs typeface="Calibri"/>
              </a:rPr>
              <a:t>e</a:t>
            </a:r>
            <a:r>
              <a:rPr lang="vi-VN" sz="1100" spc="-30" dirty="0" smtClean="0">
                <a:latin typeface="Times New Roman"/>
                <a:cs typeface="Times New Roman"/>
              </a:rPr>
              <a:t> </a:t>
            </a:r>
            <a:r>
              <a:rPr lang="vi-VN" sz="1100" spc="-15" dirty="0" smtClean="0">
                <a:latin typeface="Calibri"/>
                <a:cs typeface="Calibri"/>
              </a:rPr>
              <a:t>u</a:t>
            </a:r>
            <a:r>
              <a:rPr lang="vi-VN" sz="1100" spc="-5" dirty="0" smtClean="0">
                <a:latin typeface="Calibri"/>
                <a:cs typeface="Calibri"/>
              </a:rPr>
              <a:t>nui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s</a:t>
            </a:r>
            <a:r>
              <a:rPr lang="vi-VN" sz="1100" spc="-5" dirty="0" smtClean="0">
                <a:latin typeface="Calibri"/>
                <a:cs typeface="Calibri"/>
              </a:rPr>
              <a:t>ingur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de</a:t>
            </a:r>
            <a:r>
              <a:rPr lang="vi-VN" sz="1100" spc="-5" dirty="0" smtClean="0">
                <a:latin typeface="Calibri"/>
                <a:cs typeface="Calibri"/>
              </a:rPr>
              <a:t>parta</a:t>
            </a:r>
            <a:r>
              <a:rPr lang="vi-VN" sz="1100" spc="-15" dirty="0" smtClean="0">
                <a:latin typeface="Calibri"/>
                <a:cs typeface="Calibri"/>
              </a:rPr>
              <a:t>me</a:t>
            </a:r>
            <a:r>
              <a:rPr lang="vi-VN" sz="1100" spc="-5" dirty="0" smtClean="0">
                <a:latin typeface="Calibri"/>
                <a:cs typeface="Calibri"/>
              </a:rPr>
              <a:t>nt,</a:t>
            </a:r>
            <a:r>
              <a:rPr lang="vi-VN" sz="1100" spc="-5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dar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fi</a:t>
            </a:r>
            <a:r>
              <a:rPr lang="vi-VN" sz="1100" spc="-15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care d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part</a:t>
            </a:r>
            <a:r>
              <a:rPr lang="vi-VN" sz="1100" spc="5" dirty="0" smtClean="0">
                <a:latin typeface="Calibri"/>
                <a:cs typeface="Calibri"/>
              </a:rPr>
              <a:t>a</a:t>
            </a:r>
            <a:r>
              <a:rPr lang="vi-VN" sz="1100" spc="-15" dirty="0" smtClean="0">
                <a:latin typeface="Calibri"/>
                <a:cs typeface="Calibri"/>
              </a:rPr>
              <a:t>me</a:t>
            </a:r>
            <a:r>
              <a:rPr lang="vi-VN" sz="1100" spc="-5" dirty="0" smtClean="0">
                <a:latin typeface="Calibri"/>
                <a:cs typeface="Calibri"/>
              </a:rPr>
              <a:t>nt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poate </a:t>
            </a:r>
            <a:r>
              <a:rPr lang="vi-VN" sz="1100" dirty="0" smtClean="0">
                <a:latin typeface="Calibri"/>
                <a:cs typeface="Calibri"/>
              </a:rPr>
              <a:t>a</a:t>
            </a:r>
            <a:r>
              <a:rPr lang="vi-VN" sz="1100" spc="-15" dirty="0" smtClean="0">
                <a:latin typeface="Calibri"/>
                <a:cs typeface="Calibri"/>
              </a:rPr>
              <a:t>v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a</a:t>
            </a:r>
            <a:r>
              <a:rPr lang="vi-VN" sz="1100" spc="15" dirty="0" smtClean="0">
                <a:latin typeface="Calibri"/>
                <a:cs typeface="Calibri"/>
              </a:rPr>
              <a:t> </a:t>
            </a:r>
            <a:r>
              <a:rPr lang="vi-VN" sz="1100" spc="-15" dirty="0" smtClean="0">
                <a:latin typeface="Calibri"/>
                <a:cs typeface="Calibri"/>
              </a:rPr>
              <a:t>m</a:t>
            </a:r>
            <a:r>
              <a:rPr lang="vi-VN" sz="1100" spc="-5" dirty="0" smtClean="0">
                <a:latin typeface="Calibri"/>
                <a:cs typeface="Calibri"/>
              </a:rPr>
              <a:t>ai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15" dirty="0" smtClean="0">
                <a:latin typeface="Calibri"/>
                <a:cs typeface="Calibri"/>
              </a:rPr>
              <a:t>m</a:t>
            </a:r>
            <a:r>
              <a:rPr lang="vi-VN" sz="1100" spc="-5" dirty="0" smtClean="0">
                <a:latin typeface="Calibri"/>
                <a:cs typeface="Calibri"/>
              </a:rPr>
              <a:t>ulți</a:t>
            </a:r>
            <a:r>
              <a:rPr lang="vi-VN" sz="1100" dirty="0" smtClean="0">
                <a:latin typeface="Calibri"/>
                <a:cs typeface="Calibri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angajați.</a:t>
            </a:r>
            <a:endParaRPr lang="vi-VN" sz="11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lang="vi-VN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vi-VN" sz="1100" b="1" spc="-15" dirty="0" smtClean="0">
                <a:latin typeface="Calibri"/>
                <a:cs typeface="Calibri"/>
              </a:rPr>
              <a:t>E</a:t>
            </a:r>
            <a:r>
              <a:rPr lang="vi-VN" sz="1100" b="1" spc="-10" dirty="0" smtClean="0">
                <a:latin typeface="Calibri"/>
                <a:cs typeface="Calibri"/>
              </a:rPr>
              <a:t>mploy</a:t>
            </a:r>
            <a:r>
              <a:rPr lang="vi-VN" sz="1100" b="1" spc="-5" dirty="0" smtClean="0">
                <a:latin typeface="Calibri"/>
                <a:cs typeface="Calibri"/>
              </a:rPr>
              <a:t>ees</a:t>
            </a:r>
            <a:r>
              <a:rPr lang="vi-VN" sz="1100" b="1" spc="-20" dirty="0" smtClean="0">
                <a:latin typeface="Times New Roman"/>
                <a:cs typeface="Times New Roman"/>
              </a:rPr>
              <a:t> </a:t>
            </a:r>
            <a:r>
              <a:rPr lang="vi-VN" sz="1100" b="1" dirty="0" smtClean="0">
                <a:latin typeface="Calibri"/>
                <a:cs typeface="Calibri"/>
              </a:rPr>
              <a:t>ș</a:t>
            </a:r>
            <a:r>
              <a:rPr lang="vi-VN" sz="1100" b="1" spc="-5" dirty="0" smtClean="0">
                <a:latin typeface="Calibri"/>
                <a:cs typeface="Calibri"/>
              </a:rPr>
              <a:t>i</a:t>
            </a:r>
            <a:r>
              <a:rPr lang="vi-VN" sz="1100" b="1" spc="-10" dirty="0" smtClean="0">
                <a:latin typeface="Calibri"/>
                <a:cs typeface="Calibri"/>
              </a:rPr>
              <a:t> P</a:t>
            </a:r>
            <a:r>
              <a:rPr lang="vi-VN" sz="1100" b="1" dirty="0" smtClean="0">
                <a:latin typeface="Calibri"/>
                <a:cs typeface="Calibri"/>
              </a:rPr>
              <a:t>ro</a:t>
            </a:r>
            <a:r>
              <a:rPr lang="vi-VN" sz="1100" b="1" spc="-10" dirty="0" smtClean="0">
                <a:latin typeface="Calibri"/>
                <a:cs typeface="Calibri"/>
              </a:rPr>
              <a:t>j</a:t>
            </a:r>
            <a:r>
              <a:rPr lang="vi-VN" sz="1100" b="1" spc="-5" dirty="0" smtClean="0">
                <a:latin typeface="Calibri"/>
                <a:cs typeface="Calibri"/>
              </a:rPr>
              <a:t>ects</a:t>
            </a:r>
            <a:endParaRPr lang="vi-VN" sz="11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vi-VN" sz="1100" b="1" spc="-10" dirty="0" smtClean="0">
                <a:latin typeface="Calibri"/>
                <a:cs typeface="Calibri"/>
              </a:rPr>
              <a:t>Tabel</a:t>
            </a:r>
            <a:r>
              <a:rPr lang="vi-VN" sz="1100" b="1" spc="-5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Employees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(Angaj</a:t>
            </a:r>
            <a:r>
              <a:rPr lang="vi-VN" sz="1100" spc="5" dirty="0" smtClean="0">
                <a:latin typeface="Calibri"/>
                <a:cs typeface="Calibri"/>
              </a:rPr>
              <a:t>a</a:t>
            </a:r>
            <a:r>
              <a:rPr lang="vi-VN" sz="1100" spc="-5" dirty="0" smtClean="0">
                <a:latin typeface="Calibri"/>
                <a:cs typeface="Calibri"/>
              </a:rPr>
              <a:t>ți),</a:t>
            </a:r>
            <a:r>
              <a:rPr lang="vi-VN" sz="1100" spc="5" dirty="0" smtClean="0">
                <a:latin typeface="Calibri"/>
                <a:cs typeface="Calibri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Projects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(Pro</a:t>
            </a:r>
            <a:r>
              <a:rPr lang="vi-VN" sz="1100" spc="-5" dirty="0" smtClean="0">
                <a:latin typeface="Calibri"/>
                <a:cs typeface="Calibri"/>
              </a:rPr>
              <a:t>ie</a:t>
            </a:r>
            <a:r>
              <a:rPr lang="vi-VN" sz="1100" spc="-10" dirty="0" smtClean="0">
                <a:latin typeface="Calibri"/>
                <a:cs typeface="Calibri"/>
              </a:rPr>
              <a:t>c</a:t>
            </a:r>
            <a:r>
              <a:rPr lang="vi-VN" sz="1100" spc="-5" dirty="0" smtClean="0">
                <a:latin typeface="Calibri"/>
                <a:cs typeface="Calibri"/>
              </a:rPr>
              <a:t>t</a:t>
            </a:r>
            <a:r>
              <a:rPr lang="vi-VN" sz="1100" dirty="0" smtClean="0">
                <a:latin typeface="Calibri"/>
                <a:cs typeface="Calibri"/>
              </a:rPr>
              <a:t>e</a:t>
            </a:r>
            <a:r>
              <a:rPr lang="vi-VN" sz="1100" spc="-10" dirty="0" smtClean="0">
                <a:latin typeface="Calibri"/>
                <a:cs typeface="Calibri"/>
              </a:rPr>
              <a:t>)</a:t>
            </a:r>
            <a:r>
              <a:rPr lang="vi-VN" sz="1100" spc="-5" dirty="0" smtClean="0">
                <a:latin typeface="Calibri"/>
                <a:cs typeface="Calibri"/>
              </a:rPr>
              <a:t>,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EmployeeProjects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5" dirty="0" smtClean="0">
                <a:latin typeface="Calibri"/>
                <a:cs typeface="Calibri"/>
              </a:rPr>
              <a:t>(Proie</a:t>
            </a:r>
            <a:r>
              <a:rPr lang="vi-VN" sz="1100" spc="-10" dirty="0" smtClean="0">
                <a:latin typeface="Calibri"/>
                <a:cs typeface="Calibri"/>
              </a:rPr>
              <a:t>c</a:t>
            </a:r>
            <a:r>
              <a:rPr lang="vi-VN" sz="1100" dirty="0" smtClean="0">
                <a:latin typeface="Calibri"/>
                <a:cs typeface="Calibri"/>
              </a:rPr>
              <a:t>t</a:t>
            </a:r>
            <a:r>
              <a:rPr lang="vi-VN" sz="1100" spc="-10" dirty="0" smtClean="0">
                <a:latin typeface="Calibri"/>
                <a:cs typeface="Calibri"/>
              </a:rPr>
              <a:t>e</a:t>
            </a:r>
            <a:r>
              <a:rPr lang="vi-VN" sz="1100" spc="-5" dirty="0" smtClean="0">
                <a:latin typeface="Calibri"/>
                <a:cs typeface="Calibri"/>
              </a:rPr>
              <a:t>Angajați)</a:t>
            </a:r>
            <a:endParaRPr lang="vi-VN" sz="11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vi-VN" sz="1100" b="1" spc="-10" dirty="0" smtClean="0">
                <a:latin typeface="Calibri"/>
                <a:cs typeface="Calibri"/>
              </a:rPr>
              <a:t>C</a:t>
            </a:r>
            <a:r>
              <a:rPr lang="vi-VN" sz="1100" b="1" spc="-5" dirty="0" smtClean="0">
                <a:latin typeface="Calibri"/>
                <a:cs typeface="Calibri"/>
              </a:rPr>
              <a:t>he</a:t>
            </a:r>
            <a:r>
              <a:rPr lang="vi-VN" sz="1100" b="1" spc="-10" dirty="0" smtClean="0">
                <a:latin typeface="Calibri"/>
                <a:cs typeface="Calibri"/>
              </a:rPr>
              <a:t>i</a:t>
            </a:r>
            <a:r>
              <a:rPr lang="vi-VN" sz="1100" b="1" spc="-5" dirty="0" smtClean="0">
                <a:latin typeface="Calibri"/>
                <a:cs typeface="Calibri"/>
              </a:rPr>
              <a:t>e</a:t>
            </a:r>
            <a:r>
              <a:rPr lang="vi-VN" sz="1100" b="1" dirty="0" smtClean="0">
                <a:latin typeface="Calibri"/>
                <a:cs typeface="Calibri"/>
              </a:rPr>
              <a:t> pr</a:t>
            </a:r>
            <a:r>
              <a:rPr lang="vi-VN" sz="1100" b="1" spc="-10" dirty="0" smtClean="0">
                <a:latin typeface="Calibri"/>
                <a:cs typeface="Calibri"/>
              </a:rPr>
              <a:t>i</a:t>
            </a:r>
            <a:r>
              <a:rPr lang="vi-VN" sz="1100" b="1" spc="-5" dirty="0" smtClean="0">
                <a:latin typeface="Calibri"/>
                <a:cs typeface="Calibri"/>
              </a:rPr>
              <a:t>ma</a:t>
            </a:r>
            <a:r>
              <a:rPr lang="vi-VN" sz="1100" b="1" dirty="0" smtClean="0">
                <a:latin typeface="Calibri"/>
                <a:cs typeface="Calibri"/>
              </a:rPr>
              <a:t>r</a:t>
            </a:r>
            <a:r>
              <a:rPr lang="vi-VN" sz="1100" b="1" spc="-5" dirty="0" smtClean="0">
                <a:latin typeface="Calibri"/>
                <a:cs typeface="Calibri"/>
              </a:rPr>
              <a:t>ă în</a:t>
            </a:r>
            <a:r>
              <a:rPr lang="vi-VN" sz="1100" b="1" spc="10" dirty="0" smtClean="0">
                <a:latin typeface="Calibri"/>
                <a:cs typeface="Calibri"/>
              </a:rPr>
              <a:t> </a:t>
            </a:r>
            <a:r>
              <a:rPr lang="vi-VN" sz="1100" b="1" spc="-15" dirty="0" smtClean="0">
                <a:latin typeface="Calibri"/>
                <a:cs typeface="Calibri"/>
              </a:rPr>
              <a:t>E</a:t>
            </a:r>
            <a:r>
              <a:rPr lang="vi-VN" sz="1100" b="1" spc="-10" dirty="0" smtClean="0">
                <a:latin typeface="Calibri"/>
                <a:cs typeface="Calibri"/>
              </a:rPr>
              <a:t>mploy</a:t>
            </a:r>
            <a:r>
              <a:rPr lang="vi-VN" sz="1100" b="1" spc="-5" dirty="0" smtClean="0">
                <a:latin typeface="Calibri"/>
                <a:cs typeface="Calibri"/>
              </a:rPr>
              <a:t>ee</a:t>
            </a:r>
            <a:r>
              <a:rPr lang="vi-VN" sz="1100" b="1" dirty="0" smtClean="0">
                <a:latin typeface="Calibri"/>
                <a:cs typeface="Calibri"/>
              </a:rPr>
              <a:t>s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1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EmployeeID</a:t>
            </a:r>
            <a:endParaRPr lang="vi-VN" sz="11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vi-VN" sz="1100" b="1" spc="-10" dirty="0" smtClean="0">
                <a:latin typeface="Calibri"/>
                <a:cs typeface="Calibri"/>
              </a:rPr>
              <a:t>C</a:t>
            </a:r>
            <a:r>
              <a:rPr lang="vi-VN" sz="1100" b="1" spc="-5" dirty="0" smtClean="0">
                <a:latin typeface="Calibri"/>
                <a:cs typeface="Calibri"/>
              </a:rPr>
              <a:t>he</a:t>
            </a:r>
            <a:r>
              <a:rPr lang="vi-VN" sz="1100" b="1" spc="-10" dirty="0" smtClean="0">
                <a:latin typeface="Calibri"/>
                <a:cs typeface="Calibri"/>
              </a:rPr>
              <a:t>i</a:t>
            </a:r>
            <a:r>
              <a:rPr lang="vi-VN" sz="1100" b="1" spc="-5" dirty="0" smtClean="0">
                <a:latin typeface="Calibri"/>
                <a:cs typeface="Calibri"/>
              </a:rPr>
              <a:t>e</a:t>
            </a:r>
            <a:r>
              <a:rPr lang="vi-VN" sz="1100" b="1" dirty="0" smtClean="0">
                <a:latin typeface="Calibri"/>
                <a:cs typeface="Calibri"/>
              </a:rPr>
              <a:t> pr</a:t>
            </a:r>
            <a:r>
              <a:rPr lang="vi-VN" sz="1100" b="1" spc="-10" dirty="0" smtClean="0">
                <a:latin typeface="Calibri"/>
                <a:cs typeface="Calibri"/>
              </a:rPr>
              <a:t>i</a:t>
            </a:r>
            <a:r>
              <a:rPr lang="vi-VN" sz="1100" b="1" spc="-5" dirty="0" smtClean="0">
                <a:latin typeface="Calibri"/>
                <a:cs typeface="Calibri"/>
              </a:rPr>
              <a:t>ma</a:t>
            </a:r>
            <a:r>
              <a:rPr lang="vi-VN" sz="1100" b="1" dirty="0" smtClean="0">
                <a:latin typeface="Calibri"/>
                <a:cs typeface="Calibri"/>
              </a:rPr>
              <a:t>r</a:t>
            </a:r>
            <a:r>
              <a:rPr lang="vi-VN" sz="1100" b="1" spc="-5" dirty="0" smtClean="0">
                <a:latin typeface="Calibri"/>
                <a:cs typeface="Calibri"/>
              </a:rPr>
              <a:t>ă în</a:t>
            </a:r>
            <a:r>
              <a:rPr lang="vi-VN" sz="1100" b="1" dirty="0" smtClean="0">
                <a:latin typeface="Calibri"/>
                <a:cs typeface="Calibri"/>
              </a:rPr>
              <a:t> </a:t>
            </a:r>
            <a:r>
              <a:rPr lang="vi-VN" sz="1100" b="1" spc="-10" dirty="0" smtClean="0">
                <a:latin typeface="Calibri"/>
                <a:cs typeface="Calibri"/>
              </a:rPr>
              <a:t>P</a:t>
            </a:r>
            <a:r>
              <a:rPr lang="vi-VN" sz="1100" b="1" dirty="0" smtClean="0">
                <a:latin typeface="Calibri"/>
                <a:cs typeface="Calibri"/>
              </a:rPr>
              <a:t>ro</a:t>
            </a:r>
            <a:r>
              <a:rPr lang="vi-VN" sz="1100" b="1" spc="-10" dirty="0" smtClean="0">
                <a:latin typeface="Calibri"/>
                <a:cs typeface="Calibri"/>
              </a:rPr>
              <a:t>je</a:t>
            </a:r>
            <a:r>
              <a:rPr lang="vi-VN" sz="1100" b="1" spc="-5" dirty="0" smtClean="0">
                <a:latin typeface="Calibri"/>
                <a:cs typeface="Calibri"/>
              </a:rPr>
              <a:t>cts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ProjectID</a:t>
            </a:r>
            <a:endParaRPr lang="vi-VN" sz="11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vi-VN" sz="1100" b="1" spc="-15" dirty="0" smtClean="0">
                <a:latin typeface="Calibri"/>
                <a:cs typeface="Calibri"/>
              </a:rPr>
              <a:t>C</a:t>
            </a:r>
            <a:r>
              <a:rPr lang="vi-VN" sz="1100" b="1" spc="-5" dirty="0" smtClean="0">
                <a:latin typeface="Calibri"/>
                <a:cs typeface="Calibri"/>
              </a:rPr>
              <a:t>hei</a:t>
            </a:r>
            <a:r>
              <a:rPr lang="vi-VN" sz="1100" b="1" spc="-25" dirty="0" smtClean="0">
                <a:latin typeface="Times New Roman"/>
                <a:cs typeface="Times New Roman"/>
              </a:rPr>
              <a:t> </a:t>
            </a:r>
            <a:r>
              <a:rPr lang="vi-VN" sz="1100" b="1" spc="-5" dirty="0" smtClean="0">
                <a:latin typeface="Calibri"/>
                <a:cs typeface="Calibri"/>
              </a:rPr>
              <a:t>secundare</a:t>
            </a:r>
            <a:r>
              <a:rPr lang="vi-VN" sz="1100" b="1" spc="-15" dirty="0" smtClean="0">
                <a:latin typeface="Times New Roman"/>
                <a:cs typeface="Times New Roman"/>
              </a:rPr>
              <a:t> </a:t>
            </a:r>
            <a:r>
              <a:rPr lang="vi-VN" sz="1100" b="1" spc="-10" dirty="0" smtClean="0">
                <a:latin typeface="Calibri"/>
                <a:cs typeface="Calibri"/>
              </a:rPr>
              <a:t>în</a:t>
            </a:r>
            <a:r>
              <a:rPr lang="vi-VN" sz="1100" b="1" spc="-20" dirty="0" smtClean="0">
                <a:latin typeface="Times New Roman"/>
                <a:cs typeface="Times New Roman"/>
              </a:rPr>
              <a:t> </a:t>
            </a:r>
            <a:r>
              <a:rPr lang="vi-VN" sz="1100" b="1" spc="-15" dirty="0" smtClean="0">
                <a:latin typeface="Calibri"/>
                <a:cs typeface="Calibri"/>
              </a:rPr>
              <a:t>E</a:t>
            </a:r>
            <a:r>
              <a:rPr lang="vi-VN" sz="1100" b="1" spc="-10" dirty="0" smtClean="0">
                <a:latin typeface="Calibri"/>
                <a:cs typeface="Calibri"/>
              </a:rPr>
              <a:t>mploy</a:t>
            </a:r>
            <a:r>
              <a:rPr lang="vi-VN" sz="1100" b="1" spc="-5" dirty="0" smtClean="0">
                <a:latin typeface="Calibri"/>
                <a:cs typeface="Calibri"/>
              </a:rPr>
              <a:t>ees</a:t>
            </a:r>
            <a:r>
              <a:rPr lang="vi-VN" sz="1100" b="1" spc="-15" dirty="0" smtClean="0">
                <a:latin typeface="Calibri"/>
                <a:cs typeface="Calibri"/>
              </a:rPr>
              <a:t>P</a:t>
            </a:r>
            <a:r>
              <a:rPr lang="vi-VN" sz="1100" b="1" spc="-5" dirty="0" smtClean="0">
                <a:latin typeface="Calibri"/>
                <a:cs typeface="Calibri"/>
              </a:rPr>
              <a:t>ro</a:t>
            </a:r>
            <a:r>
              <a:rPr lang="vi-VN" sz="1100" b="1" spc="-10" dirty="0" smtClean="0">
                <a:latin typeface="Calibri"/>
                <a:cs typeface="Calibri"/>
              </a:rPr>
              <a:t>je</a:t>
            </a:r>
            <a:r>
              <a:rPr lang="vi-VN" sz="1100" b="1" spc="-5" dirty="0" smtClean="0">
                <a:latin typeface="Calibri"/>
                <a:cs typeface="Calibri"/>
              </a:rPr>
              <a:t>ct</a:t>
            </a:r>
            <a:r>
              <a:rPr lang="vi-VN" sz="1100" b="1" dirty="0" smtClean="0">
                <a:latin typeface="Calibri"/>
                <a:cs typeface="Calibri"/>
              </a:rPr>
              <a:t>s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EmployeeID</a:t>
            </a:r>
            <a:r>
              <a:rPr lang="vi-VN" sz="1100" spc="-5" dirty="0" smtClean="0">
                <a:latin typeface="Calibri"/>
                <a:cs typeface="Calibri"/>
              </a:rPr>
              <a:t>,</a:t>
            </a:r>
            <a:r>
              <a:rPr lang="vi-VN" sz="1100" spc="-20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ourier New"/>
                <a:cs typeface="Courier New"/>
              </a:rPr>
              <a:t>ProjectID</a:t>
            </a:r>
            <a:endParaRPr lang="vi-VN" sz="11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vi-VN" sz="1100" b="1" spc="-10" dirty="0" smtClean="0">
                <a:latin typeface="Calibri"/>
                <a:cs typeface="Calibri"/>
              </a:rPr>
              <a:t>Rel</a:t>
            </a:r>
            <a:r>
              <a:rPr lang="vi-VN" sz="1100" b="1" spc="-5" dirty="0" smtClean="0">
                <a:latin typeface="Calibri"/>
                <a:cs typeface="Calibri"/>
              </a:rPr>
              <a:t>ație</a:t>
            </a:r>
            <a:r>
              <a:rPr lang="vi-VN" sz="1100" spc="-5" dirty="0" smtClean="0">
                <a:latin typeface="Calibri"/>
                <a:cs typeface="Calibri"/>
              </a:rPr>
              <a:t>:</a:t>
            </a:r>
            <a:r>
              <a:rPr lang="vi-VN" sz="1100" spc="-25" dirty="0" smtClean="0">
                <a:latin typeface="Times New Roman"/>
                <a:cs typeface="Times New Roman"/>
              </a:rPr>
              <a:t> </a:t>
            </a:r>
            <a:r>
              <a:rPr lang="vi-VN" sz="1100" spc="-10" dirty="0" smtClean="0">
                <a:latin typeface="Calibri"/>
                <a:cs typeface="Calibri"/>
              </a:rPr>
              <a:t>(</a:t>
            </a:r>
            <a:r>
              <a:rPr lang="vi-VN" sz="1100" spc="-5" dirty="0" smtClean="0">
                <a:latin typeface="Calibri"/>
                <a:cs typeface="Calibri"/>
              </a:rPr>
              <a:t>n,n)</a:t>
            </a:r>
            <a:endParaRPr lang="vi-VN" sz="1100" dirty="0">
              <a:latin typeface="Calibri"/>
              <a:cs typeface="Calibri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962400"/>
            <a:ext cx="3702628" cy="350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048000"/>
            <a:ext cx="7720479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 smtClean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. Alter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r>
              <a:rPr lang="en-US" sz="1100" b="1" i="1" dirty="0" err="1" smtClean="0">
                <a:latin typeface="Times New Roman"/>
                <a:cs typeface="Times New Roman"/>
              </a:rPr>
              <a:t>Modificarea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tabelului</a:t>
            </a:r>
            <a:r>
              <a:rPr lang="en-US" sz="1100" b="1" i="1" dirty="0" smtClean="0">
                <a:latin typeface="Times New Roman"/>
                <a:cs typeface="Times New Roman"/>
              </a:rPr>
              <a:t> Employees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prin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adaugarea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unui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nou</a:t>
            </a:r>
            <a:r>
              <a:rPr lang="en-US" sz="1100" b="1" i="1" dirty="0" smtClean="0">
                <a:latin typeface="Times New Roman"/>
                <a:cs typeface="Times New Roman"/>
              </a:rPr>
              <a:t> camp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DateHired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unde</a:t>
            </a:r>
            <a:r>
              <a:rPr lang="en-US" sz="1100" b="1" i="1" dirty="0" smtClean="0">
                <a:latin typeface="Times New Roman"/>
                <a:cs typeface="Times New Roman"/>
              </a:rPr>
              <a:t> se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pastreaza</a:t>
            </a:r>
            <a:r>
              <a:rPr lang="en-US" sz="1100" b="1" i="1" dirty="0" smtClean="0">
                <a:latin typeface="Times New Roman"/>
                <a:cs typeface="Times New Roman"/>
              </a:rPr>
              <a:t> data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angajarii</a:t>
            </a:r>
            <a:r>
              <a:rPr lang="en-US" sz="1100" b="1" i="1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ALTER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ADD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DateHired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DATE;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4114800"/>
            <a:ext cx="5744964" cy="471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4648200"/>
            <a:ext cx="6585608" cy="804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5486400"/>
            <a:ext cx="3188447" cy="1490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Font typeface="Times New Roman"/>
              <a:buAutoNum type="arabicPeriod" startAt="3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r>
              <a:rPr lang="en-US" sz="1100" b="1" i="1" dirty="0" err="1" smtClean="0">
                <a:latin typeface="Times New Roman"/>
                <a:cs typeface="Times New Roman"/>
              </a:rPr>
              <a:t>Stergerea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t</a:t>
            </a:r>
            <a:r>
              <a:rPr lang="en-US" sz="1100" b="1" i="1" dirty="0" err="1" smtClean="0">
                <a:latin typeface="Times New Roman"/>
                <a:cs typeface="Times New Roman"/>
              </a:rPr>
              <a:t>abelului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EmployeeProjects</a:t>
            </a:r>
            <a:endParaRPr lang="en-US" sz="1100" b="1" i="1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DROP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EmployeeProjects;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buFont typeface="Times New Roman"/>
              <a:buAutoNum type="arabicPeriod" startAt="4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</a:p>
          <a:p>
            <a:pPr>
              <a:spcBef>
                <a:spcPts val="10"/>
              </a:spcBef>
            </a:pPr>
            <a:r>
              <a:rPr lang="en-US" sz="1100" b="1" i="1" dirty="0" err="1" smtClean="0">
                <a:latin typeface="Times New Roman"/>
                <a:cs typeface="Times New Roman"/>
              </a:rPr>
              <a:t>Stergerea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inregistrarilor</a:t>
            </a:r>
            <a:r>
              <a:rPr lang="en-US" sz="1100" b="1" i="1" dirty="0" smtClean="0">
                <a:latin typeface="Times New Roman"/>
                <a:cs typeface="Times New Roman"/>
              </a:rPr>
              <a:t> din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tabelul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EmployeeProjects</a:t>
            </a:r>
            <a:endParaRPr lang="en-US" sz="1100" b="1" i="1" dirty="0" smtClean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TRUNCATE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EmployeeProjects;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33400"/>
            <a:ext cx="8077200" cy="260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79375">
              <a:lnSpc>
                <a:spcPct val="103699"/>
              </a:lnSpc>
            </a:pPr>
            <a:r>
              <a:rPr lang="vi-VN" sz="1000" b="1" spc="-15" dirty="0" smtClean="0">
                <a:latin typeface="Calibri"/>
                <a:cs typeface="Calibri"/>
              </a:rPr>
              <a:t>E</a:t>
            </a:r>
            <a:r>
              <a:rPr lang="vi-VN" sz="1000" b="1" spc="-5" dirty="0" smtClean="0">
                <a:latin typeface="Calibri"/>
                <a:cs typeface="Calibri"/>
              </a:rPr>
              <a:t>xp</a:t>
            </a:r>
            <a:r>
              <a:rPr lang="vi-VN" sz="1000" b="1" dirty="0" smtClean="0">
                <a:latin typeface="Calibri"/>
                <a:cs typeface="Calibri"/>
              </a:rPr>
              <a:t>l</a:t>
            </a:r>
            <a:r>
              <a:rPr lang="vi-VN" sz="1000" b="1" spc="-10" dirty="0" smtClean="0">
                <a:latin typeface="Calibri"/>
                <a:cs typeface="Calibri"/>
              </a:rPr>
              <a:t>i</a:t>
            </a:r>
            <a:r>
              <a:rPr lang="vi-VN" sz="1000" b="1" spc="-5" dirty="0" smtClean="0">
                <a:latin typeface="Calibri"/>
                <a:cs typeface="Calibri"/>
              </a:rPr>
              <a:t>cație</a:t>
            </a:r>
            <a:r>
              <a:rPr lang="vi-VN" sz="1000" spc="-5" dirty="0" smtClean="0">
                <a:latin typeface="Calibri"/>
                <a:cs typeface="Calibri"/>
              </a:rPr>
              <a:t>:</a:t>
            </a:r>
            <a:r>
              <a:rPr lang="vi-VN" sz="1000" spc="-15" dirty="0" smtClean="0">
                <a:latin typeface="Times New Roman"/>
                <a:cs typeface="Times New Roman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T</a:t>
            </a:r>
            <a:r>
              <a:rPr lang="vi-VN" sz="1000" spc="-5" dirty="0" smtClean="0">
                <a:latin typeface="Calibri"/>
                <a:cs typeface="Calibri"/>
              </a:rPr>
              <a:t>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lul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Employ</a:t>
            </a:r>
            <a:r>
              <a:rPr lang="vi-VN" sz="1000" dirty="0" smtClean="0">
                <a:latin typeface="Courier New"/>
                <a:cs typeface="Courier New"/>
              </a:rPr>
              <a:t>e</a:t>
            </a:r>
            <a:r>
              <a:rPr lang="vi-VN" sz="1000" spc="-10" dirty="0" smtClean="0">
                <a:latin typeface="Courier New"/>
                <a:cs typeface="Courier New"/>
              </a:rPr>
              <a:t>es</a:t>
            </a:r>
            <a:r>
              <a:rPr lang="vi-VN" sz="1000" spc="-15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are </a:t>
            </a:r>
            <a:r>
              <a:rPr lang="vi-VN" sz="1000" spc="-10" dirty="0" smtClean="0">
                <a:latin typeface="Calibri"/>
                <a:cs typeface="Calibri"/>
              </a:rPr>
              <a:t>o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ch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ie</a:t>
            </a:r>
            <a:r>
              <a:rPr lang="vi-VN" sz="1000" spc="-1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pri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ară</a:t>
            </a:r>
            <a:r>
              <a:rPr lang="vi-VN" sz="1000" spc="1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</a:t>
            </a:r>
            <a:r>
              <a:rPr lang="vi-VN" sz="1000" dirty="0" smtClean="0">
                <a:latin typeface="Courier New"/>
                <a:cs typeface="Courier New"/>
              </a:rPr>
              <a:t>l</a:t>
            </a:r>
            <a:r>
              <a:rPr lang="vi-VN" sz="1000" spc="-10" dirty="0" smtClean="0">
                <a:latin typeface="Courier New"/>
                <a:cs typeface="Courier New"/>
              </a:rPr>
              <a:t>oyeeI</a:t>
            </a:r>
            <a:r>
              <a:rPr lang="vi-VN" sz="1000" dirty="0" smtClean="0">
                <a:latin typeface="Courier New"/>
                <a:cs typeface="Courier New"/>
              </a:rPr>
              <a:t>D</a:t>
            </a:r>
            <a:r>
              <a:rPr lang="vi-VN" sz="1000" spc="-5" dirty="0" smtClean="0">
                <a:latin typeface="Calibri"/>
                <a:cs typeface="Calibri"/>
              </a:rPr>
              <a:t>,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iar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tab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lul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Projects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are </a:t>
            </a:r>
            <a:r>
              <a:rPr lang="vi-VN" sz="1000" spc="-10" dirty="0" smtClean="0">
                <a:latin typeface="Calibri"/>
                <a:cs typeface="Calibri"/>
              </a:rPr>
              <a:t>o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ch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ie</a:t>
            </a:r>
            <a:r>
              <a:rPr lang="vi-VN" sz="1000" spc="-1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pri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ară </a:t>
            </a:r>
            <a:r>
              <a:rPr lang="vi-VN" sz="1000" spc="-10" dirty="0" smtClean="0">
                <a:latin typeface="Courier New"/>
                <a:cs typeface="Courier New"/>
              </a:rPr>
              <a:t>ProjectID</a:t>
            </a:r>
            <a:r>
              <a:rPr lang="vi-VN" sz="1000" spc="-5" dirty="0" smtClean="0">
                <a:latin typeface="Calibri"/>
                <a:cs typeface="Calibri"/>
              </a:rPr>
              <a:t>.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T</a:t>
            </a:r>
            <a:r>
              <a:rPr lang="vi-VN" sz="1000" spc="-5" dirty="0" smtClean="0">
                <a:latin typeface="Calibri"/>
                <a:cs typeface="Calibri"/>
              </a:rPr>
              <a:t>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lul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</a:t>
            </a:r>
            <a:r>
              <a:rPr lang="vi-VN" sz="1000" dirty="0" smtClean="0">
                <a:latin typeface="Courier New"/>
                <a:cs typeface="Courier New"/>
              </a:rPr>
              <a:t>o</a:t>
            </a:r>
            <a:r>
              <a:rPr lang="vi-VN" sz="1000" spc="-10" dirty="0" smtClean="0">
                <a:latin typeface="Courier New"/>
                <a:cs typeface="Courier New"/>
              </a:rPr>
              <a:t>yeeProjects</a:t>
            </a:r>
            <a:r>
              <a:rPr lang="vi-VN" sz="1000" spc="-1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es</a:t>
            </a:r>
            <a:r>
              <a:rPr lang="vi-VN" sz="1000" spc="-5" dirty="0" smtClean="0">
                <a:latin typeface="Calibri"/>
                <a:cs typeface="Calibri"/>
              </a:rPr>
              <a:t>te u</a:t>
            </a:r>
            <a:r>
              <a:rPr lang="vi-VN" sz="1000" spc="-10" dirty="0" smtClean="0">
                <a:latin typeface="Calibri"/>
                <a:cs typeface="Calibri"/>
              </a:rPr>
              <a:t>n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tab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</a:t>
            </a:r>
            <a:r>
              <a:rPr lang="vi-VN" sz="1000" spc="1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de le</a:t>
            </a:r>
            <a:r>
              <a:rPr lang="vi-VN" sz="1000" spc="-10" dirty="0" smtClean="0">
                <a:latin typeface="Calibri"/>
                <a:cs typeface="Calibri"/>
              </a:rPr>
              <a:t>g</a:t>
            </a:r>
            <a:r>
              <a:rPr lang="vi-VN" sz="1000" spc="-5" dirty="0" smtClean="0">
                <a:latin typeface="Calibri"/>
                <a:cs typeface="Calibri"/>
              </a:rPr>
              <a:t>ătură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cu</a:t>
            </a:r>
            <a:r>
              <a:rPr lang="vi-VN" sz="1000" spc="5" dirty="0" smtClean="0">
                <a:latin typeface="Calibri"/>
                <a:cs typeface="Calibri"/>
              </a:rPr>
              <a:t> d</a:t>
            </a:r>
            <a:r>
              <a:rPr lang="vi-VN" sz="1000" spc="-10" dirty="0" smtClean="0">
                <a:latin typeface="Calibri"/>
                <a:cs typeface="Calibri"/>
              </a:rPr>
              <a:t>ouă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ch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i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s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c</a:t>
            </a:r>
            <a:r>
              <a:rPr lang="vi-VN" sz="1000" dirty="0" smtClean="0">
                <a:latin typeface="Calibri"/>
                <a:cs typeface="Calibri"/>
              </a:rPr>
              <a:t>u</a:t>
            </a:r>
            <a:r>
              <a:rPr lang="vi-VN" sz="1000" spc="-5" dirty="0" smtClean="0">
                <a:latin typeface="Calibri"/>
                <a:cs typeface="Calibri"/>
              </a:rPr>
              <a:t>ndare: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EmployeeID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ș</a:t>
            </a:r>
            <a:r>
              <a:rPr lang="vi-VN" sz="1000" spc="-5" dirty="0" smtClean="0">
                <a:latin typeface="Calibri"/>
                <a:cs typeface="Calibri"/>
              </a:rPr>
              <a:t>i </a:t>
            </a:r>
            <a:r>
              <a:rPr lang="vi-VN" sz="1000" spc="-10" dirty="0" smtClean="0">
                <a:latin typeface="Courier New"/>
                <a:cs typeface="Courier New"/>
              </a:rPr>
              <a:t>ProjectID</a:t>
            </a:r>
            <a:r>
              <a:rPr lang="vi-VN" sz="1000" spc="-5" dirty="0" smtClean="0">
                <a:latin typeface="Calibri"/>
                <a:cs typeface="Calibri"/>
              </a:rPr>
              <a:t>.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Ac</a:t>
            </a:r>
            <a:r>
              <a:rPr lang="vi-VN" sz="1000" dirty="0" smtClean="0">
                <a:latin typeface="Calibri"/>
                <a:cs typeface="Calibri"/>
              </a:rPr>
              <a:t>e</a:t>
            </a:r>
            <a:r>
              <a:rPr lang="vi-VN" sz="1000" spc="-10" dirty="0" smtClean="0">
                <a:latin typeface="Calibri"/>
                <a:cs typeface="Calibri"/>
              </a:rPr>
              <a:t>s</a:t>
            </a:r>
            <a:r>
              <a:rPr lang="vi-VN" sz="1000" spc="-5" dirty="0" smtClean="0">
                <a:latin typeface="Calibri"/>
                <a:cs typeface="Calibri"/>
              </a:rPr>
              <a:t>t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tab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s</a:t>
            </a:r>
            <a:r>
              <a:rPr lang="vi-VN" sz="1000" spc="-5" dirty="0" smtClean="0">
                <a:latin typeface="Calibri"/>
                <a:cs typeface="Calibri"/>
              </a:rPr>
              <a:t>t</a:t>
            </a:r>
            <a:r>
              <a:rPr lang="vi-VN" sz="1000" spc="5" dirty="0" smtClean="0">
                <a:latin typeface="Calibri"/>
                <a:cs typeface="Calibri"/>
              </a:rPr>
              <a:t>a</a:t>
            </a:r>
            <a:r>
              <a:rPr lang="vi-VN" sz="1000" spc="-5" dirty="0" smtClean="0">
                <a:latin typeface="Calibri"/>
                <a:cs typeface="Calibri"/>
              </a:rPr>
              <a:t>bil</a:t>
            </a:r>
            <a:r>
              <a:rPr lang="vi-VN" sz="1000" spc="-15" dirty="0" smtClean="0">
                <a:latin typeface="Calibri"/>
                <a:cs typeface="Calibri"/>
              </a:rPr>
              <a:t>e</a:t>
            </a:r>
            <a:r>
              <a:rPr lang="vi-VN" sz="1000" spc="-10" dirty="0" smtClean="0">
                <a:latin typeface="Calibri"/>
                <a:cs typeface="Calibri"/>
              </a:rPr>
              <a:t>ș</a:t>
            </a:r>
            <a:r>
              <a:rPr lang="vi-VN" sz="1000" spc="-5" dirty="0" smtClean="0">
                <a:latin typeface="Calibri"/>
                <a:cs typeface="Calibri"/>
              </a:rPr>
              <a:t>te </a:t>
            </a:r>
            <a:r>
              <a:rPr lang="vi-VN" sz="1000" spc="-10" dirty="0" smtClean="0">
                <a:latin typeface="Calibri"/>
                <a:cs typeface="Calibri"/>
              </a:rPr>
              <a:t>o</a:t>
            </a:r>
            <a:r>
              <a:rPr lang="vi-VN" sz="1000" dirty="0" smtClean="0">
                <a:latin typeface="Calibri"/>
                <a:cs typeface="Calibri"/>
              </a:rPr>
              <a:t> r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lație</a:t>
            </a:r>
            <a:r>
              <a:rPr lang="vi-VN" sz="1000" spc="-1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de tip</a:t>
            </a:r>
            <a:r>
              <a:rPr lang="vi-VN" sz="1000" spc="2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(</a:t>
            </a:r>
            <a:r>
              <a:rPr lang="vi-VN" sz="1000" spc="-5" dirty="0" smtClean="0">
                <a:latin typeface="Calibri"/>
                <a:cs typeface="Calibri"/>
              </a:rPr>
              <a:t>n,n)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între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Employees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ș</a:t>
            </a:r>
            <a:r>
              <a:rPr lang="vi-VN" sz="1000" spc="-5" dirty="0" smtClean="0">
                <a:latin typeface="Calibri"/>
                <a:cs typeface="Calibri"/>
              </a:rPr>
              <a:t>i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Projec</a:t>
            </a:r>
            <a:r>
              <a:rPr lang="vi-VN" sz="1000" dirty="0" smtClean="0">
                <a:latin typeface="Courier New"/>
                <a:cs typeface="Courier New"/>
              </a:rPr>
              <a:t>t</a:t>
            </a:r>
            <a:r>
              <a:rPr lang="vi-VN" sz="1000" spc="-5" dirty="0" smtClean="0">
                <a:latin typeface="Courier New"/>
                <a:cs typeface="Courier New"/>
              </a:rPr>
              <a:t>s</a:t>
            </a:r>
            <a:r>
              <a:rPr lang="vi-VN" sz="1000" spc="-5" dirty="0" smtClean="0">
                <a:latin typeface="Calibri"/>
                <a:cs typeface="Calibri"/>
              </a:rPr>
              <a:t>,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indicând</a:t>
            </a:r>
            <a:r>
              <a:rPr lang="vi-VN" sz="1000" spc="-1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f</a:t>
            </a:r>
            <a:r>
              <a:rPr lang="vi-VN" sz="1000" spc="-5" dirty="0" smtClean="0">
                <a:latin typeface="Calibri"/>
                <a:cs typeface="Calibri"/>
              </a:rPr>
              <a:t>aptul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că </a:t>
            </a:r>
            <a:r>
              <a:rPr lang="vi-VN" sz="1000" spc="-10" dirty="0" smtClean="0">
                <a:latin typeface="Calibri"/>
                <a:cs typeface="Calibri"/>
              </a:rPr>
              <a:t>f</a:t>
            </a:r>
            <a:r>
              <a:rPr lang="vi-VN" sz="1000" spc="-5" dirty="0" smtClean="0">
                <a:latin typeface="Calibri"/>
                <a:cs typeface="Calibri"/>
              </a:rPr>
              <a:t>i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ca</a:t>
            </a:r>
            <a:r>
              <a:rPr lang="vi-VN" sz="1000" dirty="0" smtClean="0">
                <a:latin typeface="Calibri"/>
                <a:cs typeface="Calibri"/>
              </a:rPr>
              <a:t>r</a:t>
            </a:r>
            <a:r>
              <a:rPr lang="vi-VN" sz="1000" spc="-5" dirty="0" smtClean="0">
                <a:latin typeface="Calibri"/>
                <a:cs typeface="Calibri"/>
              </a:rPr>
              <a:t>e </a:t>
            </a:r>
            <a:r>
              <a:rPr lang="vi-VN" sz="1000" dirty="0" smtClean="0">
                <a:latin typeface="Calibri"/>
                <a:cs typeface="Calibri"/>
              </a:rPr>
              <a:t>a</a:t>
            </a:r>
            <a:r>
              <a:rPr lang="vi-VN" sz="1000" spc="-5" dirty="0" smtClean="0">
                <a:latin typeface="Calibri"/>
                <a:cs typeface="Calibri"/>
              </a:rPr>
              <a:t>ngajat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poate lucra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la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ai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ulte pro</a:t>
            </a:r>
            <a:r>
              <a:rPr lang="vi-VN" sz="1000" dirty="0" smtClean="0">
                <a:latin typeface="Calibri"/>
                <a:cs typeface="Calibri"/>
              </a:rPr>
              <a:t>i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cte</a:t>
            </a:r>
            <a:r>
              <a:rPr lang="vi-VN" sz="1000" spc="1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ș</a:t>
            </a:r>
            <a:r>
              <a:rPr lang="vi-VN" sz="1000" spc="-5" dirty="0" smtClean="0">
                <a:latin typeface="Calibri"/>
                <a:cs typeface="Calibri"/>
              </a:rPr>
              <a:t>i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f</a:t>
            </a:r>
            <a:r>
              <a:rPr lang="vi-VN" sz="1000" dirty="0" smtClean="0">
                <a:latin typeface="Calibri"/>
                <a:cs typeface="Calibri"/>
              </a:rPr>
              <a:t>i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care</a:t>
            </a:r>
            <a:r>
              <a:rPr lang="vi-VN" sz="1000" spc="1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proi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ct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poate </a:t>
            </a:r>
            <a:r>
              <a:rPr lang="vi-VN" sz="1000" dirty="0" smtClean="0">
                <a:latin typeface="Calibri"/>
                <a:cs typeface="Calibri"/>
              </a:rPr>
              <a:t>a</a:t>
            </a:r>
            <a:r>
              <a:rPr lang="vi-VN" sz="1000" spc="-15" dirty="0" smtClean="0">
                <a:latin typeface="Calibri"/>
                <a:cs typeface="Calibri"/>
              </a:rPr>
              <a:t>v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a</a:t>
            </a:r>
            <a:r>
              <a:rPr lang="vi-VN" sz="1000" spc="15" dirty="0" smtClean="0">
                <a:latin typeface="Calibri"/>
                <a:cs typeface="Calibri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ai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20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ulți</a:t>
            </a:r>
            <a:r>
              <a:rPr lang="vi-VN" sz="1000" spc="1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angajați.</a:t>
            </a:r>
            <a:endParaRPr lang="vi-VN" sz="10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vi-VN"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vi-VN" sz="1000" b="1" spc="-15" dirty="0" smtClean="0">
                <a:latin typeface="Calibri"/>
                <a:cs typeface="Calibri"/>
              </a:rPr>
              <a:t>E</a:t>
            </a:r>
            <a:r>
              <a:rPr lang="vi-VN" sz="1000" b="1" spc="-10" dirty="0" smtClean="0">
                <a:latin typeface="Calibri"/>
                <a:cs typeface="Calibri"/>
              </a:rPr>
              <a:t>mploy</a:t>
            </a:r>
            <a:r>
              <a:rPr lang="vi-VN" sz="1000" b="1" spc="-5" dirty="0" smtClean="0">
                <a:latin typeface="Calibri"/>
                <a:cs typeface="Calibri"/>
              </a:rPr>
              <a:t>ees</a:t>
            </a:r>
            <a:r>
              <a:rPr lang="vi-VN" sz="1000" b="1" spc="-20" dirty="0" smtClean="0">
                <a:latin typeface="Times New Roman"/>
                <a:cs typeface="Times New Roman"/>
              </a:rPr>
              <a:t> </a:t>
            </a:r>
            <a:r>
              <a:rPr lang="vi-VN" sz="1000" b="1" dirty="0" smtClean="0">
                <a:latin typeface="Calibri"/>
                <a:cs typeface="Calibri"/>
              </a:rPr>
              <a:t>ș</a:t>
            </a:r>
            <a:r>
              <a:rPr lang="vi-VN" sz="1000" b="1" spc="-5" dirty="0" smtClean="0">
                <a:latin typeface="Calibri"/>
                <a:cs typeface="Calibri"/>
              </a:rPr>
              <a:t>i</a:t>
            </a:r>
            <a:r>
              <a:rPr lang="vi-VN" sz="1000" b="1" spc="-10" dirty="0" smtClean="0">
                <a:latin typeface="Calibri"/>
                <a:cs typeface="Calibri"/>
              </a:rPr>
              <a:t> </a:t>
            </a:r>
            <a:r>
              <a:rPr lang="vi-VN" sz="1000" b="1" spc="-5" dirty="0" smtClean="0">
                <a:latin typeface="Calibri"/>
                <a:cs typeface="Calibri"/>
              </a:rPr>
              <a:t>T</a:t>
            </a:r>
            <a:r>
              <a:rPr lang="vi-VN" sz="1000" b="1" dirty="0" smtClean="0">
                <a:latin typeface="Calibri"/>
                <a:cs typeface="Calibri"/>
              </a:rPr>
              <a:t>r</a:t>
            </a:r>
            <a:r>
              <a:rPr lang="vi-VN" sz="1000" b="1" spc="-5" dirty="0" smtClean="0">
                <a:latin typeface="Calibri"/>
                <a:cs typeface="Calibri"/>
              </a:rPr>
              <a:t>a</a:t>
            </a:r>
            <a:r>
              <a:rPr lang="vi-VN" sz="1000" b="1" spc="-10" dirty="0" smtClean="0">
                <a:latin typeface="Calibri"/>
                <a:cs typeface="Calibri"/>
              </a:rPr>
              <a:t>ini</a:t>
            </a:r>
            <a:r>
              <a:rPr lang="vi-VN" sz="1000" b="1" spc="-5" dirty="0" smtClean="0">
                <a:latin typeface="Calibri"/>
                <a:cs typeface="Calibri"/>
              </a:rPr>
              <a:t>ng</a:t>
            </a:r>
            <a:endParaRPr lang="vi-VN" sz="10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vi-VN" sz="1000" b="1" spc="-10" dirty="0" smtClean="0">
                <a:latin typeface="Calibri"/>
                <a:cs typeface="Calibri"/>
              </a:rPr>
              <a:t>Tabel</a:t>
            </a:r>
            <a:r>
              <a:rPr lang="vi-VN" sz="1000" b="1" spc="-5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: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Employees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(Angaj</a:t>
            </a:r>
            <a:r>
              <a:rPr lang="vi-VN" sz="1000" spc="5" dirty="0" smtClean="0">
                <a:latin typeface="Calibri"/>
                <a:cs typeface="Calibri"/>
              </a:rPr>
              <a:t>a</a:t>
            </a:r>
            <a:r>
              <a:rPr lang="vi-VN" sz="1000" spc="-5" dirty="0" smtClean="0">
                <a:latin typeface="Calibri"/>
                <a:cs typeface="Calibri"/>
              </a:rPr>
              <a:t>ți),</a:t>
            </a:r>
            <a:r>
              <a:rPr lang="vi-VN" sz="1000" spc="5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Training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(</a:t>
            </a:r>
            <a:r>
              <a:rPr lang="vi-VN" sz="1000" spc="-15" dirty="0" smtClean="0">
                <a:latin typeface="Calibri"/>
                <a:cs typeface="Calibri"/>
              </a:rPr>
              <a:t>T</a:t>
            </a:r>
            <a:r>
              <a:rPr lang="vi-VN" sz="1000" spc="-5" dirty="0" smtClean="0">
                <a:latin typeface="Calibri"/>
                <a:cs typeface="Calibri"/>
              </a:rPr>
              <a:t>raining),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</a:t>
            </a:r>
            <a:r>
              <a:rPr lang="vi-VN" sz="1000" dirty="0" smtClean="0">
                <a:latin typeface="Courier New"/>
                <a:cs typeface="Courier New"/>
              </a:rPr>
              <a:t>m</a:t>
            </a:r>
            <a:r>
              <a:rPr lang="vi-VN" sz="1000" spc="-10" dirty="0" smtClean="0">
                <a:latin typeface="Courier New"/>
                <a:cs typeface="Courier New"/>
              </a:rPr>
              <a:t>ployeeTraining</a:t>
            </a:r>
            <a:r>
              <a:rPr lang="vi-VN" sz="1000" spc="-15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(</a:t>
            </a:r>
            <a:r>
              <a:rPr lang="vi-VN" sz="1000" spc="-15" dirty="0" smtClean="0">
                <a:latin typeface="Calibri"/>
                <a:cs typeface="Calibri"/>
              </a:rPr>
              <a:t>T</a:t>
            </a:r>
            <a:r>
              <a:rPr lang="vi-VN" sz="1000" spc="-5" dirty="0" smtClean="0">
                <a:latin typeface="Calibri"/>
                <a:cs typeface="Calibri"/>
              </a:rPr>
              <a:t>rainin</a:t>
            </a:r>
            <a:r>
              <a:rPr lang="vi-VN" sz="1000" dirty="0" smtClean="0">
                <a:latin typeface="Calibri"/>
                <a:cs typeface="Calibri"/>
              </a:rPr>
              <a:t>g</a:t>
            </a:r>
            <a:r>
              <a:rPr lang="vi-VN" sz="1000" spc="-5" dirty="0" smtClean="0">
                <a:latin typeface="Calibri"/>
                <a:cs typeface="Calibri"/>
              </a:rPr>
              <a:t>Angajați)</a:t>
            </a:r>
            <a:endParaRPr lang="vi-VN" sz="10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vi-VN" sz="1000" b="1" spc="-10" dirty="0" smtClean="0">
                <a:latin typeface="Calibri"/>
                <a:cs typeface="Calibri"/>
              </a:rPr>
              <a:t>C</a:t>
            </a:r>
            <a:r>
              <a:rPr lang="vi-VN" sz="1000" b="1" spc="-5" dirty="0" smtClean="0">
                <a:latin typeface="Calibri"/>
                <a:cs typeface="Calibri"/>
              </a:rPr>
              <a:t>he</a:t>
            </a:r>
            <a:r>
              <a:rPr lang="vi-VN" sz="1000" b="1" spc="-10" dirty="0" smtClean="0">
                <a:latin typeface="Calibri"/>
                <a:cs typeface="Calibri"/>
              </a:rPr>
              <a:t>i</a:t>
            </a:r>
            <a:r>
              <a:rPr lang="vi-VN" sz="1000" b="1" spc="-5" dirty="0" smtClean="0">
                <a:latin typeface="Calibri"/>
                <a:cs typeface="Calibri"/>
              </a:rPr>
              <a:t>e</a:t>
            </a:r>
            <a:r>
              <a:rPr lang="vi-VN" sz="1000" b="1" dirty="0" smtClean="0">
                <a:latin typeface="Calibri"/>
                <a:cs typeface="Calibri"/>
              </a:rPr>
              <a:t> pr</a:t>
            </a:r>
            <a:r>
              <a:rPr lang="vi-VN" sz="1000" b="1" spc="-10" dirty="0" smtClean="0">
                <a:latin typeface="Calibri"/>
                <a:cs typeface="Calibri"/>
              </a:rPr>
              <a:t>i</a:t>
            </a:r>
            <a:r>
              <a:rPr lang="vi-VN" sz="1000" b="1" spc="-5" dirty="0" smtClean="0">
                <a:latin typeface="Calibri"/>
                <a:cs typeface="Calibri"/>
              </a:rPr>
              <a:t>ma</a:t>
            </a:r>
            <a:r>
              <a:rPr lang="vi-VN" sz="1000" b="1" dirty="0" smtClean="0">
                <a:latin typeface="Calibri"/>
                <a:cs typeface="Calibri"/>
              </a:rPr>
              <a:t>r</a:t>
            </a:r>
            <a:r>
              <a:rPr lang="vi-VN" sz="1000" b="1" spc="-5" dirty="0" smtClean="0">
                <a:latin typeface="Calibri"/>
                <a:cs typeface="Calibri"/>
              </a:rPr>
              <a:t>ă în</a:t>
            </a:r>
            <a:r>
              <a:rPr lang="vi-VN" sz="1000" b="1" spc="10" dirty="0" smtClean="0">
                <a:latin typeface="Calibri"/>
                <a:cs typeface="Calibri"/>
              </a:rPr>
              <a:t> </a:t>
            </a:r>
            <a:r>
              <a:rPr lang="vi-VN" sz="1000" b="1" spc="-15" dirty="0" smtClean="0">
                <a:latin typeface="Calibri"/>
                <a:cs typeface="Calibri"/>
              </a:rPr>
              <a:t>E</a:t>
            </a:r>
            <a:r>
              <a:rPr lang="vi-VN" sz="1000" b="1" spc="-10" dirty="0" smtClean="0">
                <a:latin typeface="Calibri"/>
                <a:cs typeface="Calibri"/>
              </a:rPr>
              <a:t>mploy</a:t>
            </a:r>
            <a:r>
              <a:rPr lang="vi-VN" sz="1000" b="1" spc="-5" dirty="0" smtClean="0">
                <a:latin typeface="Calibri"/>
                <a:cs typeface="Calibri"/>
              </a:rPr>
              <a:t>ee</a:t>
            </a:r>
            <a:r>
              <a:rPr lang="vi-VN" sz="1000" b="1" dirty="0" smtClean="0">
                <a:latin typeface="Calibri"/>
                <a:cs typeface="Calibri"/>
              </a:rPr>
              <a:t>s</a:t>
            </a:r>
            <a:r>
              <a:rPr lang="vi-VN" sz="1000" spc="-5" dirty="0" smtClean="0">
                <a:latin typeface="Calibri"/>
                <a:cs typeface="Calibri"/>
              </a:rPr>
              <a:t>:</a:t>
            </a:r>
            <a:r>
              <a:rPr lang="vi-VN" sz="1000" spc="-1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EmployeeID</a:t>
            </a:r>
            <a:endParaRPr lang="vi-VN" sz="10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vi-VN" sz="1000" b="1" spc="-10" dirty="0" smtClean="0">
                <a:latin typeface="Calibri"/>
                <a:cs typeface="Calibri"/>
              </a:rPr>
              <a:t>C</a:t>
            </a:r>
            <a:r>
              <a:rPr lang="vi-VN" sz="1000" b="1" spc="-5" dirty="0" smtClean="0">
                <a:latin typeface="Calibri"/>
                <a:cs typeface="Calibri"/>
              </a:rPr>
              <a:t>he</a:t>
            </a:r>
            <a:r>
              <a:rPr lang="vi-VN" sz="1000" b="1" spc="-10" dirty="0" smtClean="0">
                <a:latin typeface="Calibri"/>
                <a:cs typeface="Calibri"/>
              </a:rPr>
              <a:t>i</a:t>
            </a:r>
            <a:r>
              <a:rPr lang="vi-VN" sz="1000" b="1" spc="-5" dirty="0" smtClean="0">
                <a:latin typeface="Calibri"/>
                <a:cs typeface="Calibri"/>
              </a:rPr>
              <a:t>e</a:t>
            </a:r>
            <a:r>
              <a:rPr lang="vi-VN" sz="1000" b="1" dirty="0" smtClean="0">
                <a:latin typeface="Calibri"/>
                <a:cs typeface="Calibri"/>
              </a:rPr>
              <a:t> pr</a:t>
            </a:r>
            <a:r>
              <a:rPr lang="vi-VN" sz="1000" b="1" spc="-10" dirty="0" smtClean="0">
                <a:latin typeface="Calibri"/>
                <a:cs typeface="Calibri"/>
              </a:rPr>
              <a:t>i</a:t>
            </a:r>
            <a:r>
              <a:rPr lang="vi-VN" sz="1000" b="1" spc="-5" dirty="0" smtClean="0">
                <a:latin typeface="Calibri"/>
                <a:cs typeface="Calibri"/>
              </a:rPr>
              <a:t>ma</a:t>
            </a:r>
            <a:r>
              <a:rPr lang="vi-VN" sz="1000" b="1" dirty="0" smtClean="0">
                <a:latin typeface="Calibri"/>
                <a:cs typeface="Calibri"/>
              </a:rPr>
              <a:t>r</a:t>
            </a:r>
            <a:r>
              <a:rPr lang="vi-VN" sz="1000" b="1" spc="-5" dirty="0" smtClean="0">
                <a:latin typeface="Calibri"/>
                <a:cs typeface="Calibri"/>
              </a:rPr>
              <a:t>ă în</a:t>
            </a:r>
            <a:r>
              <a:rPr lang="vi-VN" sz="1000" b="1" dirty="0" smtClean="0">
                <a:latin typeface="Calibri"/>
                <a:cs typeface="Calibri"/>
              </a:rPr>
              <a:t> </a:t>
            </a:r>
            <a:r>
              <a:rPr lang="vi-VN" sz="1000" b="1" spc="-5" dirty="0" smtClean="0">
                <a:latin typeface="Calibri"/>
                <a:cs typeface="Calibri"/>
              </a:rPr>
              <a:t>T</a:t>
            </a:r>
            <a:r>
              <a:rPr lang="vi-VN" sz="1000" b="1" dirty="0" smtClean="0">
                <a:latin typeface="Calibri"/>
                <a:cs typeface="Calibri"/>
              </a:rPr>
              <a:t>r</a:t>
            </a:r>
            <a:r>
              <a:rPr lang="vi-VN" sz="1000" b="1" spc="-5" dirty="0" smtClean="0">
                <a:latin typeface="Calibri"/>
                <a:cs typeface="Calibri"/>
              </a:rPr>
              <a:t>a</a:t>
            </a:r>
            <a:r>
              <a:rPr lang="vi-VN" sz="1000" b="1" spc="-10" dirty="0" smtClean="0">
                <a:latin typeface="Calibri"/>
                <a:cs typeface="Calibri"/>
              </a:rPr>
              <a:t>inin</a:t>
            </a:r>
            <a:r>
              <a:rPr lang="vi-VN" sz="1000" b="1" dirty="0" smtClean="0">
                <a:latin typeface="Calibri"/>
                <a:cs typeface="Calibri"/>
              </a:rPr>
              <a:t>g</a:t>
            </a:r>
            <a:r>
              <a:rPr lang="vi-VN" sz="1000" spc="-5" dirty="0" smtClean="0">
                <a:latin typeface="Calibri"/>
                <a:cs typeface="Calibri"/>
              </a:rPr>
              <a:t>: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T</a:t>
            </a:r>
            <a:r>
              <a:rPr lang="vi-VN" sz="1000" dirty="0" smtClean="0">
                <a:latin typeface="Courier New"/>
                <a:cs typeface="Courier New"/>
              </a:rPr>
              <a:t>r</a:t>
            </a:r>
            <a:r>
              <a:rPr lang="vi-VN" sz="1000" spc="-10" dirty="0" smtClean="0">
                <a:latin typeface="Courier New"/>
                <a:cs typeface="Courier New"/>
              </a:rPr>
              <a:t>ainingID</a:t>
            </a:r>
            <a:endParaRPr lang="vi-VN" sz="10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vi-VN" sz="1000" b="1" spc="-15" dirty="0" smtClean="0">
                <a:latin typeface="Calibri"/>
                <a:cs typeface="Calibri"/>
              </a:rPr>
              <a:t>C</a:t>
            </a:r>
            <a:r>
              <a:rPr lang="vi-VN" sz="1000" b="1" spc="-5" dirty="0" smtClean="0">
                <a:latin typeface="Calibri"/>
                <a:cs typeface="Calibri"/>
              </a:rPr>
              <a:t>hei</a:t>
            </a:r>
            <a:r>
              <a:rPr lang="vi-VN" sz="1000" b="1" spc="-25" dirty="0" smtClean="0">
                <a:latin typeface="Times New Roman"/>
                <a:cs typeface="Times New Roman"/>
              </a:rPr>
              <a:t> </a:t>
            </a:r>
            <a:r>
              <a:rPr lang="vi-VN" sz="1000" b="1" spc="-5" dirty="0" smtClean="0">
                <a:latin typeface="Calibri"/>
                <a:cs typeface="Calibri"/>
              </a:rPr>
              <a:t>secundare</a:t>
            </a:r>
            <a:r>
              <a:rPr lang="vi-VN" sz="1000" b="1" spc="-15" dirty="0" smtClean="0">
                <a:latin typeface="Times New Roman"/>
                <a:cs typeface="Times New Roman"/>
              </a:rPr>
              <a:t> </a:t>
            </a:r>
            <a:r>
              <a:rPr lang="vi-VN" sz="1000" b="1" spc="-10" dirty="0" smtClean="0">
                <a:latin typeface="Calibri"/>
                <a:cs typeface="Calibri"/>
              </a:rPr>
              <a:t>în</a:t>
            </a:r>
            <a:r>
              <a:rPr lang="vi-VN" sz="1000" b="1" spc="-25" dirty="0" smtClean="0">
                <a:latin typeface="Times New Roman"/>
                <a:cs typeface="Times New Roman"/>
              </a:rPr>
              <a:t> </a:t>
            </a:r>
            <a:r>
              <a:rPr lang="vi-VN" sz="1000" b="1" spc="-10" dirty="0" smtClean="0">
                <a:latin typeface="Calibri"/>
                <a:cs typeface="Calibri"/>
              </a:rPr>
              <a:t>T</a:t>
            </a:r>
            <a:r>
              <a:rPr lang="vi-VN" sz="1000" b="1" dirty="0" smtClean="0">
                <a:latin typeface="Calibri"/>
                <a:cs typeface="Calibri"/>
              </a:rPr>
              <a:t>r</a:t>
            </a:r>
            <a:r>
              <a:rPr lang="vi-VN" sz="1000" b="1" spc="-5" dirty="0" smtClean="0">
                <a:latin typeface="Calibri"/>
                <a:cs typeface="Calibri"/>
              </a:rPr>
              <a:t>a</a:t>
            </a:r>
            <a:r>
              <a:rPr lang="vi-VN" sz="1000" b="1" spc="-10" dirty="0" smtClean="0">
                <a:latin typeface="Calibri"/>
                <a:cs typeface="Calibri"/>
              </a:rPr>
              <a:t>ini</a:t>
            </a:r>
            <a:r>
              <a:rPr lang="vi-VN" sz="1000" b="1" spc="-5" dirty="0" smtClean="0">
                <a:latin typeface="Calibri"/>
                <a:cs typeface="Calibri"/>
              </a:rPr>
              <a:t>ng</a:t>
            </a:r>
            <a:r>
              <a:rPr lang="vi-VN" sz="1000" b="1" spc="-15" dirty="0" smtClean="0">
                <a:latin typeface="Calibri"/>
                <a:cs typeface="Calibri"/>
              </a:rPr>
              <a:t>E</a:t>
            </a:r>
            <a:r>
              <a:rPr lang="vi-VN" sz="1000" b="1" spc="-10" dirty="0" smtClean="0">
                <a:latin typeface="Calibri"/>
                <a:cs typeface="Calibri"/>
              </a:rPr>
              <a:t>mploy</a:t>
            </a:r>
            <a:r>
              <a:rPr lang="vi-VN" sz="1000" b="1" spc="-5" dirty="0" smtClean="0">
                <a:latin typeface="Calibri"/>
                <a:cs typeface="Calibri"/>
              </a:rPr>
              <a:t>ees</a:t>
            </a:r>
            <a:r>
              <a:rPr lang="vi-VN" sz="1000" spc="-5" dirty="0" smtClean="0">
                <a:latin typeface="Calibri"/>
                <a:cs typeface="Calibri"/>
              </a:rPr>
              <a:t>: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EmployeeID</a:t>
            </a:r>
            <a:r>
              <a:rPr lang="vi-VN" sz="1000" spc="-5" dirty="0" smtClean="0">
                <a:latin typeface="Calibri"/>
                <a:cs typeface="Calibri"/>
              </a:rPr>
              <a:t>,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Tr</a:t>
            </a:r>
            <a:r>
              <a:rPr lang="vi-VN" sz="1000" dirty="0" smtClean="0">
                <a:latin typeface="Courier New"/>
                <a:cs typeface="Courier New"/>
              </a:rPr>
              <a:t>a</a:t>
            </a:r>
            <a:r>
              <a:rPr lang="vi-VN" sz="1000" spc="-10" dirty="0" smtClean="0">
                <a:latin typeface="Courier New"/>
                <a:cs typeface="Courier New"/>
              </a:rPr>
              <a:t>iningID</a:t>
            </a:r>
            <a:endParaRPr lang="vi-VN" sz="10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vi-VN" sz="1000" b="1" spc="-10" dirty="0" smtClean="0">
                <a:latin typeface="Calibri"/>
                <a:cs typeface="Calibri"/>
              </a:rPr>
              <a:t>Rel</a:t>
            </a:r>
            <a:r>
              <a:rPr lang="vi-VN" sz="1000" b="1" spc="-5" dirty="0" smtClean="0">
                <a:latin typeface="Calibri"/>
                <a:cs typeface="Calibri"/>
              </a:rPr>
              <a:t>ație</a:t>
            </a:r>
            <a:r>
              <a:rPr lang="vi-VN" sz="1000" spc="-5" dirty="0" smtClean="0">
                <a:latin typeface="Calibri"/>
                <a:cs typeface="Calibri"/>
              </a:rPr>
              <a:t>: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(</a:t>
            </a:r>
            <a:r>
              <a:rPr lang="vi-VN" sz="1000" spc="-5" dirty="0" smtClean="0">
                <a:latin typeface="Calibri"/>
                <a:cs typeface="Calibri"/>
              </a:rPr>
              <a:t>n,n)</a:t>
            </a:r>
            <a:endParaRPr lang="vi-VN" sz="10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lang="vi-VN" sz="10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lang="vi-VN" sz="1000" b="1" spc="-15" dirty="0" smtClean="0">
                <a:latin typeface="Calibri"/>
                <a:cs typeface="Calibri"/>
              </a:rPr>
              <a:t>E</a:t>
            </a:r>
            <a:r>
              <a:rPr lang="vi-VN" sz="1000" b="1" spc="-5" dirty="0" smtClean="0">
                <a:latin typeface="Calibri"/>
                <a:cs typeface="Calibri"/>
              </a:rPr>
              <a:t>xp</a:t>
            </a:r>
            <a:r>
              <a:rPr lang="vi-VN" sz="1000" b="1" dirty="0" smtClean="0">
                <a:latin typeface="Calibri"/>
                <a:cs typeface="Calibri"/>
              </a:rPr>
              <a:t>l</a:t>
            </a:r>
            <a:r>
              <a:rPr lang="vi-VN" sz="1000" b="1" spc="-10" dirty="0" smtClean="0">
                <a:latin typeface="Calibri"/>
                <a:cs typeface="Calibri"/>
              </a:rPr>
              <a:t>i</a:t>
            </a:r>
            <a:r>
              <a:rPr lang="vi-VN" sz="1000" b="1" spc="-5" dirty="0" smtClean="0">
                <a:latin typeface="Calibri"/>
                <a:cs typeface="Calibri"/>
              </a:rPr>
              <a:t>cație</a:t>
            </a:r>
            <a:r>
              <a:rPr lang="vi-VN" sz="1000" spc="-5" dirty="0" smtClean="0">
                <a:latin typeface="Calibri"/>
                <a:cs typeface="Calibri"/>
              </a:rPr>
              <a:t>:</a:t>
            </a:r>
            <a:r>
              <a:rPr lang="vi-VN" sz="1000" spc="-15" dirty="0" smtClean="0">
                <a:latin typeface="Times New Roman"/>
                <a:cs typeface="Times New Roman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T</a:t>
            </a:r>
            <a:r>
              <a:rPr lang="vi-VN" sz="1000" spc="-5" dirty="0" smtClean="0">
                <a:latin typeface="Calibri"/>
                <a:cs typeface="Calibri"/>
              </a:rPr>
              <a:t>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lul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Employ</a:t>
            </a:r>
            <a:r>
              <a:rPr lang="vi-VN" sz="1000" dirty="0" smtClean="0">
                <a:latin typeface="Courier New"/>
                <a:cs typeface="Courier New"/>
              </a:rPr>
              <a:t>e</a:t>
            </a:r>
            <a:r>
              <a:rPr lang="vi-VN" sz="1000" spc="-10" dirty="0" smtClean="0">
                <a:latin typeface="Courier New"/>
                <a:cs typeface="Courier New"/>
              </a:rPr>
              <a:t>es</a:t>
            </a:r>
            <a:r>
              <a:rPr lang="vi-VN" sz="1000" spc="-15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are </a:t>
            </a:r>
            <a:r>
              <a:rPr lang="vi-VN" sz="1000" spc="-10" dirty="0" smtClean="0">
                <a:latin typeface="Calibri"/>
                <a:cs typeface="Calibri"/>
              </a:rPr>
              <a:t>o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ch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ie</a:t>
            </a:r>
            <a:r>
              <a:rPr lang="vi-VN" sz="1000" spc="-1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pri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ară</a:t>
            </a:r>
            <a:r>
              <a:rPr lang="vi-VN" sz="1000" spc="1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</a:t>
            </a:r>
            <a:r>
              <a:rPr lang="vi-VN" sz="1000" dirty="0" smtClean="0">
                <a:latin typeface="Courier New"/>
                <a:cs typeface="Courier New"/>
              </a:rPr>
              <a:t>l</a:t>
            </a:r>
            <a:r>
              <a:rPr lang="vi-VN" sz="1000" spc="-10" dirty="0" smtClean="0">
                <a:latin typeface="Courier New"/>
                <a:cs typeface="Courier New"/>
              </a:rPr>
              <a:t>oyeeI</a:t>
            </a:r>
            <a:r>
              <a:rPr lang="vi-VN" sz="1000" dirty="0" smtClean="0">
                <a:latin typeface="Courier New"/>
                <a:cs typeface="Courier New"/>
              </a:rPr>
              <a:t>D</a:t>
            </a:r>
            <a:r>
              <a:rPr lang="vi-VN" sz="1000" spc="-5" dirty="0" smtClean="0">
                <a:latin typeface="Calibri"/>
                <a:cs typeface="Calibri"/>
              </a:rPr>
              <a:t>,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iar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tab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lul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Training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are </a:t>
            </a:r>
            <a:r>
              <a:rPr lang="vi-VN" sz="1000" spc="-10" dirty="0" smtClean="0">
                <a:latin typeface="Calibri"/>
                <a:cs typeface="Calibri"/>
              </a:rPr>
              <a:t>o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ch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ie</a:t>
            </a:r>
            <a:r>
              <a:rPr lang="vi-VN" sz="1000" spc="-1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pri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ară </a:t>
            </a:r>
            <a:r>
              <a:rPr lang="vi-VN" sz="1000" spc="-10" dirty="0" smtClean="0">
                <a:latin typeface="Courier New"/>
                <a:cs typeface="Courier New"/>
              </a:rPr>
              <a:t>TrainingID</a:t>
            </a:r>
            <a:r>
              <a:rPr lang="vi-VN" sz="1000" spc="-5" dirty="0" smtClean="0">
                <a:latin typeface="Calibri"/>
                <a:cs typeface="Calibri"/>
              </a:rPr>
              <a:t>.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T</a:t>
            </a:r>
            <a:r>
              <a:rPr lang="vi-VN" sz="1000" spc="-5" dirty="0" smtClean="0">
                <a:latin typeface="Calibri"/>
                <a:cs typeface="Calibri"/>
              </a:rPr>
              <a:t>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lul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</a:t>
            </a:r>
            <a:r>
              <a:rPr lang="vi-VN" sz="1000" dirty="0" smtClean="0">
                <a:latin typeface="Courier New"/>
                <a:cs typeface="Courier New"/>
              </a:rPr>
              <a:t>l</a:t>
            </a:r>
            <a:r>
              <a:rPr lang="vi-VN" sz="1000" spc="-10" dirty="0" smtClean="0">
                <a:latin typeface="Courier New"/>
                <a:cs typeface="Courier New"/>
              </a:rPr>
              <a:t>oyeeTraining</a:t>
            </a:r>
            <a:r>
              <a:rPr lang="vi-VN" sz="1000" spc="-1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es</a:t>
            </a:r>
            <a:r>
              <a:rPr lang="vi-VN" sz="1000" spc="-5" dirty="0" smtClean="0">
                <a:latin typeface="Calibri"/>
                <a:cs typeface="Calibri"/>
              </a:rPr>
              <a:t>te u</a:t>
            </a:r>
            <a:r>
              <a:rPr lang="vi-VN" sz="1000" spc="-10" dirty="0" smtClean="0">
                <a:latin typeface="Calibri"/>
                <a:cs typeface="Calibri"/>
              </a:rPr>
              <a:t>n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tab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de le</a:t>
            </a:r>
            <a:r>
              <a:rPr lang="vi-VN" sz="1000" spc="-10" dirty="0" smtClean="0">
                <a:latin typeface="Calibri"/>
                <a:cs typeface="Calibri"/>
              </a:rPr>
              <a:t>g</a:t>
            </a:r>
            <a:r>
              <a:rPr lang="vi-VN" sz="1000" spc="-5" dirty="0" smtClean="0">
                <a:latin typeface="Calibri"/>
                <a:cs typeface="Calibri"/>
              </a:rPr>
              <a:t>ătură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cu</a:t>
            </a:r>
            <a:r>
              <a:rPr lang="vi-VN" sz="1000" spc="5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d</a:t>
            </a:r>
            <a:r>
              <a:rPr lang="vi-VN" sz="1000" spc="-10" dirty="0" smtClean="0">
                <a:latin typeface="Calibri"/>
                <a:cs typeface="Calibri"/>
              </a:rPr>
              <a:t>ouă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ch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i</a:t>
            </a:r>
            <a:r>
              <a:rPr lang="vi-VN" sz="1000" dirty="0" smtClean="0">
                <a:latin typeface="Calibri"/>
                <a:cs typeface="Calibri"/>
              </a:rPr>
              <a:t> se</a:t>
            </a:r>
            <a:r>
              <a:rPr lang="vi-VN" sz="1000" spc="-5" dirty="0" smtClean="0">
                <a:latin typeface="Calibri"/>
                <a:cs typeface="Calibri"/>
              </a:rPr>
              <a:t>cundare: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EmployeeID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ș</a:t>
            </a:r>
            <a:r>
              <a:rPr lang="vi-VN" sz="1000" spc="-5" dirty="0" smtClean="0">
                <a:latin typeface="Calibri"/>
                <a:cs typeface="Calibri"/>
              </a:rPr>
              <a:t>i </a:t>
            </a:r>
            <a:r>
              <a:rPr lang="vi-VN" sz="1000" spc="-10" dirty="0" smtClean="0">
                <a:latin typeface="Courier New"/>
                <a:cs typeface="Courier New"/>
              </a:rPr>
              <a:t>TrainingID</a:t>
            </a:r>
            <a:r>
              <a:rPr lang="vi-VN" sz="1000" spc="-5" dirty="0" smtClean="0">
                <a:latin typeface="Calibri"/>
                <a:cs typeface="Calibri"/>
              </a:rPr>
              <a:t>.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Ac</a:t>
            </a:r>
            <a:r>
              <a:rPr lang="vi-VN" sz="1000" dirty="0" smtClean="0">
                <a:latin typeface="Calibri"/>
                <a:cs typeface="Calibri"/>
              </a:rPr>
              <a:t>e</a:t>
            </a:r>
            <a:r>
              <a:rPr lang="vi-VN" sz="1000" spc="-10" dirty="0" smtClean="0">
                <a:latin typeface="Calibri"/>
                <a:cs typeface="Calibri"/>
              </a:rPr>
              <a:t>s</a:t>
            </a:r>
            <a:r>
              <a:rPr lang="vi-VN" sz="1000" spc="-5" dirty="0" smtClean="0">
                <a:latin typeface="Calibri"/>
                <a:cs typeface="Calibri"/>
              </a:rPr>
              <a:t>t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tab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s</a:t>
            </a:r>
            <a:r>
              <a:rPr lang="vi-VN" sz="1000" dirty="0" smtClean="0">
                <a:latin typeface="Calibri"/>
                <a:cs typeface="Calibri"/>
              </a:rPr>
              <a:t>t</a:t>
            </a:r>
            <a:r>
              <a:rPr lang="vi-VN" sz="1000" spc="-5" dirty="0" smtClean="0">
                <a:latin typeface="Calibri"/>
                <a:cs typeface="Calibri"/>
              </a:rPr>
              <a:t>abil</a:t>
            </a:r>
            <a:r>
              <a:rPr lang="vi-VN" sz="1000" spc="-15" dirty="0" smtClean="0">
                <a:latin typeface="Calibri"/>
                <a:cs typeface="Calibri"/>
              </a:rPr>
              <a:t>e</a:t>
            </a:r>
            <a:r>
              <a:rPr lang="vi-VN" sz="1000" spc="-10" dirty="0" smtClean="0">
                <a:latin typeface="Calibri"/>
                <a:cs typeface="Calibri"/>
              </a:rPr>
              <a:t>ș</a:t>
            </a:r>
            <a:r>
              <a:rPr lang="vi-VN" sz="1000" spc="-5" dirty="0" smtClean="0">
                <a:latin typeface="Calibri"/>
                <a:cs typeface="Calibri"/>
              </a:rPr>
              <a:t>te </a:t>
            </a:r>
            <a:r>
              <a:rPr lang="vi-VN" sz="1000" spc="-10" dirty="0" smtClean="0">
                <a:latin typeface="Calibri"/>
                <a:cs typeface="Calibri"/>
              </a:rPr>
              <a:t>o</a:t>
            </a:r>
            <a:r>
              <a:rPr lang="vi-VN" sz="1000" dirty="0" smtClean="0">
                <a:latin typeface="Calibri"/>
                <a:cs typeface="Calibri"/>
              </a:rPr>
              <a:t> r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lație</a:t>
            </a:r>
            <a:r>
              <a:rPr lang="vi-VN" sz="1000" spc="-1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de tip</a:t>
            </a:r>
            <a:r>
              <a:rPr lang="vi-VN" sz="1000" spc="2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(</a:t>
            </a:r>
            <a:r>
              <a:rPr lang="vi-VN" sz="1000" spc="-5" dirty="0" smtClean="0">
                <a:latin typeface="Calibri"/>
                <a:cs typeface="Calibri"/>
              </a:rPr>
              <a:t>n,n)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dirty="0" smtClean="0">
                <a:latin typeface="Calibri"/>
                <a:cs typeface="Calibri"/>
              </a:rPr>
              <a:t>î</a:t>
            </a:r>
            <a:r>
              <a:rPr lang="vi-VN" sz="1000" spc="-5" dirty="0" smtClean="0">
                <a:latin typeface="Calibri"/>
                <a:cs typeface="Calibri"/>
              </a:rPr>
              <a:t>ntre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Employees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ș</a:t>
            </a:r>
            <a:r>
              <a:rPr lang="vi-VN" sz="1000" spc="-5" dirty="0" smtClean="0">
                <a:latin typeface="Calibri"/>
                <a:cs typeface="Calibri"/>
              </a:rPr>
              <a:t>i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ourier New"/>
                <a:cs typeface="Courier New"/>
              </a:rPr>
              <a:t>Train</a:t>
            </a:r>
            <a:r>
              <a:rPr lang="vi-VN" sz="1000" dirty="0" smtClean="0">
                <a:latin typeface="Courier New"/>
                <a:cs typeface="Courier New"/>
              </a:rPr>
              <a:t>i</a:t>
            </a:r>
            <a:r>
              <a:rPr lang="vi-VN" sz="1000" spc="-10" dirty="0" smtClean="0">
                <a:latin typeface="Courier New"/>
                <a:cs typeface="Courier New"/>
              </a:rPr>
              <a:t>n</a:t>
            </a:r>
            <a:r>
              <a:rPr lang="vi-VN" sz="1000" dirty="0" smtClean="0">
                <a:latin typeface="Courier New"/>
                <a:cs typeface="Courier New"/>
              </a:rPr>
              <a:t>g</a:t>
            </a:r>
            <a:r>
              <a:rPr lang="vi-VN" sz="1000" spc="-5" dirty="0" smtClean="0">
                <a:latin typeface="Calibri"/>
                <a:cs typeface="Calibri"/>
              </a:rPr>
              <a:t>,</a:t>
            </a:r>
            <a:r>
              <a:rPr lang="vi-VN" sz="1000" spc="-25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indicând</a:t>
            </a:r>
            <a:r>
              <a:rPr lang="vi-VN" sz="1000" spc="-15" dirty="0" smtClean="0">
                <a:latin typeface="Times New Roman"/>
                <a:cs typeface="Times New Roman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f</a:t>
            </a:r>
            <a:r>
              <a:rPr lang="vi-VN" sz="1000" spc="-5" dirty="0" smtClean="0">
                <a:latin typeface="Calibri"/>
                <a:cs typeface="Calibri"/>
              </a:rPr>
              <a:t>aptul</a:t>
            </a:r>
            <a:r>
              <a:rPr lang="vi-VN" sz="1000" spc="-20" dirty="0" smtClean="0">
                <a:latin typeface="Times New Roman"/>
                <a:cs typeface="Times New Roman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că </a:t>
            </a:r>
            <a:r>
              <a:rPr lang="vi-VN" sz="1000" spc="-10" dirty="0" smtClean="0">
                <a:latin typeface="Calibri"/>
                <a:cs typeface="Calibri"/>
              </a:rPr>
              <a:t>f</a:t>
            </a:r>
            <a:r>
              <a:rPr lang="vi-VN" sz="1000" spc="-5" dirty="0" smtClean="0">
                <a:latin typeface="Calibri"/>
                <a:cs typeface="Calibri"/>
              </a:rPr>
              <a:t>i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ca</a:t>
            </a:r>
            <a:r>
              <a:rPr lang="vi-VN" sz="1000" dirty="0" smtClean="0">
                <a:latin typeface="Calibri"/>
                <a:cs typeface="Calibri"/>
              </a:rPr>
              <a:t>r</a:t>
            </a:r>
            <a:r>
              <a:rPr lang="vi-VN" sz="1000" spc="-5" dirty="0" smtClean="0">
                <a:latin typeface="Calibri"/>
                <a:cs typeface="Calibri"/>
              </a:rPr>
              <a:t>e </a:t>
            </a:r>
            <a:r>
              <a:rPr lang="vi-VN" sz="1000" dirty="0" smtClean="0">
                <a:latin typeface="Calibri"/>
                <a:cs typeface="Calibri"/>
              </a:rPr>
              <a:t>a</a:t>
            </a:r>
            <a:r>
              <a:rPr lang="vi-VN" sz="1000" spc="-5" dirty="0" smtClean="0">
                <a:latin typeface="Calibri"/>
                <a:cs typeface="Calibri"/>
              </a:rPr>
              <a:t>ngajat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poate participa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la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ai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ulte </a:t>
            </a:r>
            <a:r>
              <a:rPr lang="vi-VN" sz="1000" dirty="0" smtClean="0">
                <a:latin typeface="Calibri"/>
                <a:cs typeface="Calibri"/>
              </a:rPr>
              <a:t>s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dirty="0" smtClean="0">
                <a:latin typeface="Calibri"/>
                <a:cs typeface="Calibri"/>
              </a:rPr>
              <a:t>s</a:t>
            </a:r>
            <a:r>
              <a:rPr lang="vi-VN" sz="1000" spc="-5" dirty="0" smtClean="0">
                <a:latin typeface="Calibri"/>
                <a:cs typeface="Calibri"/>
              </a:rPr>
              <a:t>iuni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de training </a:t>
            </a:r>
            <a:r>
              <a:rPr lang="vi-VN" sz="1000" spc="-10" dirty="0" smtClean="0">
                <a:latin typeface="Calibri"/>
                <a:cs typeface="Calibri"/>
              </a:rPr>
              <a:t>ș</a:t>
            </a:r>
            <a:r>
              <a:rPr lang="vi-VN" sz="1000" spc="-5" dirty="0" smtClean="0">
                <a:latin typeface="Calibri"/>
                <a:cs typeface="Calibri"/>
              </a:rPr>
              <a:t>i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5" dirty="0" smtClean="0">
                <a:latin typeface="Calibri"/>
                <a:cs typeface="Calibri"/>
              </a:rPr>
              <a:t>f</a:t>
            </a:r>
            <a:r>
              <a:rPr lang="vi-VN" sz="1000" dirty="0" smtClean="0">
                <a:latin typeface="Calibri"/>
                <a:cs typeface="Calibri"/>
              </a:rPr>
              <a:t>i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care</a:t>
            </a:r>
            <a:r>
              <a:rPr lang="vi-VN" sz="1000" spc="10" dirty="0" smtClean="0">
                <a:latin typeface="Calibri"/>
                <a:cs typeface="Calibri"/>
              </a:rPr>
              <a:t> </a:t>
            </a:r>
            <a:r>
              <a:rPr lang="vi-VN" sz="1000" spc="-10" dirty="0" smtClean="0">
                <a:latin typeface="Calibri"/>
                <a:cs typeface="Calibri"/>
              </a:rPr>
              <a:t>s</a:t>
            </a:r>
            <a:r>
              <a:rPr lang="vi-VN" sz="1000" dirty="0" smtClean="0">
                <a:latin typeface="Calibri"/>
                <a:cs typeface="Calibri"/>
              </a:rPr>
              <a:t>e</a:t>
            </a:r>
            <a:r>
              <a:rPr lang="vi-VN" sz="1000" spc="-10" dirty="0" smtClean="0">
                <a:latin typeface="Calibri"/>
                <a:cs typeface="Calibri"/>
              </a:rPr>
              <a:t>siune</a:t>
            </a:r>
            <a:r>
              <a:rPr lang="vi-VN" sz="1000" spc="-5" dirty="0" smtClean="0">
                <a:latin typeface="Calibri"/>
                <a:cs typeface="Calibri"/>
              </a:rPr>
              <a:t> de train</a:t>
            </a:r>
            <a:r>
              <a:rPr lang="vi-VN" sz="1000" dirty="0" smtClean="0">
                <a:latin typeface="Calibri"/>
                <a:cs typeface="Calibri"/>
              </a:rPr>
              <a:t>i</a:t>
            </a:r>
            <a:r>
              <a:rPr lang="vi-VN" sz="1000" spc="-5" dirty="0" smtClean="0">
                <a:latin typeface="Calibri"/>
                <a:cs typeface="Calibri"/>
              </a:rPr>
              <a:t>ng poate </a:t>
            </a:r>
            <a:r>
              <a:rPr lang="vi-VN" sz="1000" dirty="0" smtClean="0">
                <a:latin typeface="Calibri"/>
                <a:cs typeface="Calibri"/>
              </a:rPr>
              <a:t>a</a:t>
            </a:r>
            <a:r>
              <a:rPr lang="vi-VN" sz="1000" spc="-15" dirty="0" smtClean="0">
                <a:latin typeface="Calibri"/>
                <a:cs typeface="Calibri"/>
              </a:rPr>
              <a:t>v</a:t>
            </a:r>
            <a:r>
              <a:rPr lang="vi-VN" sz="1000" spc="-10" dirty="0" smtClean="0">
                <a:latin typeface="Calibri"/>
                <a:cs typeface="Calibri"/>
              </a:rPr>
              <a:t>e</a:t>
            </a:r>
            <a:r>
              <a:rPr lang="vi-VN" sz="1000" spc="-5" dirty="0" smtClean="0">
                <a:latin typeface="Calibri"/>
                <a:cs typeface="Calibri"/>
              </a:rPr>
              <a:t>a</a:t>
            </a:r>
            <a:r>
              <a:rPr lang="vi-VN" sz="1000" dirty="0" smtClean="0">
                <a:latin typeface="Calibri"/>
                <a:cs typeface="Calibri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ai</a:t>
            </a:r>
            <a:r>
              <a:rPr lang="vi-VN" sz="1000" spc="15" dirty="0" smtClean="0">
                <a:latin typeface="Calibri"/>
                <a:cs typeface="Calibri"/>
              </a:rPr>
              <a:t> </a:t>
            </a:r>
            <a:r>
              <a:rPr lang="vi-VN" sz="1000" spc="-15" dirty="0" smtClean="0">
                <a:latin typeface="Calibri"/>
                <a:cs typeface="Calibri"/>
              </a:rPr>
              <a:t>m</a:t>
            </a:r>
            <a:r>
              <a:rPr lang="vi-VN" sz="1000" spc="-5" dirty="0" smtClean="0">
                <a:latin typeface="Calibri"/>
                <a:cs typeface="Calibri"/>
              </a:rPr>
              <a:t>ulți participanți.</a:t>
            </a:r>
            <a:endParaRPr lang="vi-VN" sz="1000" dirty="0" smtClean="0">
              <a:latin typeface="Calibri"/>
              <a:cs typeface="Calibri"/>
            </a:endParaRPr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85800"/>
            <a:ext cx="7528186" cy="1156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buFont typeface="Times New Roman"/>
              <a:buAutoNum type="romanUcPeriod" startAt="2"/>
              <a:tabLst>
                <a:tab pos="189865" algn="l"/>
              </a:tabLst>
            </a:pPr>
            <a:r>
              <a:rPr sz="1200" b="1" dirty="0">
                <a:latin typeface="Times New Roman"/>
                <a:cs typeface="Times New Roman"/>
              </a:rPr>
              <a:t>Inst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tiuni D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Times New Roman"/>
              <a:buAutoNum type="romanUcPeriod" startAt="2"/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riu: </a:t>
            </a:r>
            <a:r>
              <a:rPr sz="1200" i="1" dirty="0">
                <a:latin typeface="Times New Roman"/>
                <a:cs typeface="Times New Roman"/>
              </a:rPr>
              <a:t>Adaugar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a, m</a:t>
            </a:r>
            <a:r>
              <a:rPr sz="1200" i="1" spc="5" dirty="0">
                <a:latin typeface="Times New Roman"/>
                <a:cs typeface="Times New Roman"/>
              </a:rPr>
              <a:t>o</a:t>
            </a:r>
            <a:r>
              <a:rPr sz="1200" i="1" dirty="0">
                <a:latin typeface="Times New Roman"/>
                <a:cs typeface="Times New Roman"/>
              </a:rPr>
              <a:t>dificar</a:t>
            </a:r>
            <a:r>
              <a:rPr sz="1200" i="1" spc="-10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a si sterg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r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a datelor din tabel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65100" lvl="1" indent="-152400">
              <a:lnSpc>
                <a:spcPct val="100000"/>
              </a:lnSpc>
              <a:buFont typeface="Times New Roman"/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Ad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 marR="5080">
              <a:lnSpc>
                <a:spcPts val="1130"/>
              </a:lnSpc>
            </a:pPr>
            <a:r>
              <a:rPr sz="1000" spc="-10" dirty="0" smtClean="0">
                <a:latin typeface="Courier New"/>
                <a:cs typeface="Courier New"/>
              </a:rPr>
              <a:t>INSERT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DepartmentName)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'HR'),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'IT'),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'Finance');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905000"/>
            <a:ext cx="7687615" cy="946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2895600"/>
            <a:ext cx="7625976" cy="2410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(EmployeeID,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PerformanceBonus,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DateHired)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070"/>
              </a:lnSpc>
            </a:pPr>
            <a:r>
              <a:rPr sz="1000" spc="-10" dirty="0">
                <a:latin typeface="Courier New"/>
                <a:cs typeface="Courier New"/>
              </a:rPr>
              <a:t>VALUES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'Marian',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'Mihai',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50000,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1200,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</a:t>
            </a:r>
            <a:r>
              <a:rPr sz="1000" spc="-5" dirty="0">
                <a:latin typeface="Courier New"/>
                <a:cs typeface="Courier New"/>
              </a:rPr>
              <a:t>2</a:t>
            </a:r>
            <a:r>
              <a:rPr sz="1000" spc="-10" dirty="0">
                <a:latin typeface="Courier New"/>
                <a:cs typeface="Courier New"/>
              </a:rPr>
              <a:t>-01-15'),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'Alina',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'Andreiescu',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60000,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900,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'2021-03-20'),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(3,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'Vasile',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'Cazacu',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55000,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1500,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</a:t>
            </a:r>
            <a:r>
              <a:rPr sz="1000" spc="-5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-06-10'),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(4,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'Alexandru',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'Popescu',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47000,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1100,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'2022-02-12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(5,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'Ioana',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'Marinescu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52000,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950,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'2021-07-22'),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(6,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'Andrei',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'Ionescu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58000,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1300,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'2023-01-11'),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(7,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'Elena',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'Georgescu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60000,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1050,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'2023-03-30'),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(8,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'Mihai',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'Dumitrescu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49000,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800,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'2022-05-14'),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(9,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'Popa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53000,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1200,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'2021-08-19'),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(10,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'George',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'Stan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54000,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1400,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'2022-09-07'),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(11,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'Maria',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'Tudor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61000,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1600,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'2023-04-24'),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(12,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'Vlad',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'Luca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57000,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1150,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'2021-10-13'),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(13,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'Adriana',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'Nedelcu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62000,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1800,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'2023-05-18'),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(14,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'Florin',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'Manea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65000,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1250,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'2022-11-11');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5334000"/>
            <a:ext cx="6924202" cy="1892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85800"/>
            <a:ext cx="9144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(ProjectID,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'Project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'Project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066800"/>
            <a:ext cx="7687615" cy="878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1981200"/>
            <a:ext cx="742875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EmployeeProjects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(EmployeeID,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</a:t>
            </a:r>
            <a:r>
              <a:rPr sz="1000" spc="-10" dirty="0" smtClean="0">
                <a:latin typeface="Courier New"/>
                <a:cs typeface="Courier New"/>
              </a:rPr>
              <a:t>),(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2286000"/>
            <a:ext cx="7687615" cy="878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00" y="3276600"/>
            <a:ext cx="9372600" cy="450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30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(TrainingID,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DateConducted,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TrainerName)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'Leadership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'2023-05-10',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'Alice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Vasilesc</a:t>
            </a:r>
            <a:r>
              <a:rPr sz="1000" spc="-5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'),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'Project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Management',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'2023-06-15',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'Marian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Ivan'),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'Technical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Skills',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'2023-07-20',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'Claudia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Ionesc</a:t>
            </a:r>
            <a:r>
              <a:rPr sz="1000" spc="-5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');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3962400"/>
            <a:ext cx="5350516" cy="1075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000" y="5257800"/>
            <a:ext cx="9296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EmployeeTraining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(EmployeeID,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</a:t>
            </a:r>
            <a:r>
              <a:rPr sz="1000" spc="-10" dirty="0" smtClean="0">
                <a:latin typeface="Courier New"/>
                <a:cs typeface="Courier New"/>
              </a:rPr>
              <a:t>),(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5791200"/>
            <a:ext cx="7687615" cy="1228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096000"/>
            <a:ext cx="5638935" cy="1541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304800"/>
            <a:ext cx="565374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2. </a:t>
            </a:r>
            <a:r>
              <a:rPr sz="1100" b="1" dirty="0" err="1">
                <a:latin typeface="Times New Roman"/>
                <a:cs typeface="Times New Roman"/>
              </a:rPr>
              <a:t>Modifi</a:t>
            </a:r>
            <a:r>
              <a:rPr sz="1100" b="1" spc="-10" dirty="0" err="1">
                <a:latin typeface="Times New Roman"/>
                <a:cs typeface="Times New Roman"/>
              </a:rPr>
              <a:t>c</a:t>
            </a:r>
            <a:r>
              <a:rPr sz="1100" b="1" spc="-5" dirty="0" err="1">
                <a:latin typeface="Times New Roman"/>
                <a:cs typeface="Times New Roman"/>
              </a:rPr>
              <a:t>a</a:t>
            </a:r>
            <a:r>
              <a:rPr sz="1100" b="1" dirty="0" err="1">
                <a:latin typeface="Times New Roman"/>
                <a:cs typeface="Times New Roman"/>
              </a:rPr>
              <a:t>rea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 err="1" smtClean="0">
                <a:latin typeface="Times New Roman"/>
                <a:cs typeface="Times New Roman"/>
              </a:rPr>
              <a:t>d</a:t>
            </a:r>
            <a:r>
              <a:rPr sz="1100" b="1" spc="-5" dirty="0" err="1" smtClean="0">
                <a:latin typeface="Times New Roman"/>
                <a:cs typeface="Times New Roman"/>
              </a:rPr>
              <a:t>a</a:t>
            </a:r>
            <a:r>
              <a:rPr sz="1100" b="1" dirty="0" err="1" smtClean="0">
                <a:latin typeface="Times New Roman"/>
                <a:cs typeface="Times New Roman"/>
              </a:rPr>
              <a:t>telor</a:t>
            </a:r>
            <a:r>
              <a:rPr lang="en-US" sz="1100" b="1" dirty="0" smtClean="0">
                <a:latin typeface="Times New Roman"/>
                <a:cs typeface="Times New Roman"/>
              </a:rPr>
              <a:t>,</a:t>
            </a:r>
            <a:r>
              <a:rPr lang="en-US" sz="1100" b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smtClean="0">
                <a:latin typeface="Times New Roman"/>
                <a:cs typeface="Times New Roman"/>
              </a:rPr>
              <a:t>"</a:t>
            </a:r>
            <a:r>
              <a:rPr lang="en-US" sz="1100" b="1" i="1" dirty="0" err="1" smtClean="0">
                <a:latin typeface="Times New Roman"/>
                <a:cs typeface="Times New Roman"/>
              </a:rPr>
              <a:t>M</a:t>
            </a:r>
            <a:r>
              <a:rPr lang="en-US" sz="1100" b="1" i="1" dirty="0" err="1" smtClean="0">
                <a:latin typeface="Times New Roman"/>
                <a:cs typeface="Times New Roman"/>
              </a:rPr>
              <a:t>odificarea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salariului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angajatului</a:t>
            </a:r>
            <a:r>
              <a:rPr lang="en-US" sz="1100" b="1" i="1" dirty="0" smtClean="0">
                <a:latin typeface="Times New Roman"/>
                <a:cs typeface="Times New Roman"/>
              </a:rPr>
              <a:t> cu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numele</a:t>
            </a:r>
            <a:r>
              <a:rPr lang="en-US" sz="1100" b="1" i="1" dirty="0" smtClean="0">
                <a:latin typeface="Times New Roman"/>
                <a:cs typeface="Times New Roman"/>
              </a:rPr>
              <a:t> </a:t>
            </a:r>
            <a:r>
              <a:rPr lang="en-US" sz="1100" b="1" i="1" dirty="0" err="1" smtClean="0">
                <a:latin typeface="Times New Roman"/>
                <a:cs typeface="Times New Roman"/>
              </a:rPr>
              <a:t>Mihai</a:t>
            </a:r>
            <a:r>
              <a:rPr lang="en-US" sz="1100" b="1" i="1" dirty="0" smtClean="0">
                <a:latin typeface="Times New Roman"/>
                <a:cs typeface="Times New Roman"/>
              </a:rPr>
              <a:t> Marian la 58000.</a:t>
            </a:r>
            <a:endParaRPr sz="1100" b="1" i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4114800"/>
            <a:ext cx="820529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3. </a:t>
            </a:r>
            <a:r>
              <a:rPr sz="1200" b="1" dirty="0" err="1">
                <a:latin typeface="Times New Roman"/>
                <a:cs typeface="Times New Roman"/>
              </a:rPr>
              <a:t>Ste</a:t>
            </a:r>
            <a:r>
              <a:rPr sz="1200" b="1" spc="-10" dirty="0" err="1">
                <a:latin typeface="Times New Roman"/>
                <a:cs typeface="Times New Roman"/>
              </a:rPr>
              <a:t>r</a:t>
            </a:r>
            <a:r>
              <a:rPr sz="1200" b="1" spc="-15" dirty="0" err="1">
                <a:latin typeface="Times New Roman"/>
                <a:cs typeface="Times New Roman"/>
              </a:rPr>
              <a:t>g</a:t>
            </a:r>
            <a:r>
              <a:rPr sz="1200" b="1" spc="5" dirty="0" err="1">
                <a:latin typeface="Times New Roman"/>
                <a:cs typeface="Times New Roman"/>
              </a:rPr>
              <a:t>e</a:t>
            </a:r>
            <a:r>
              <a:rPr sz="1200" b="1" dirty="0" err="1">
                <a:latin typeface="Times New Roman"/>
                <a:cs typeface="Times New Roman"/>
              </a:rPr>
              <a:t>rea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 err="1" smtClean="0">
                <a:latin typeface="Times New Roman"/>
                <a:cs typeface="Times New Roman"/>
              </a:rPr>
              <a:t>d</a:t>
            </a:r>
            <a:r>
              <a:rPr sz="1200" b="1" spc="-5" dirty="0" err="1" smtClean="0">
                <a:latin typeface="Times New Roman"/>
                <a:cs typeface="Times New Roman"/>
              </a:rPr>
              <a:t>a</a:t>
            </a:r>
            <a:r>
              <a:rPr sz="1200" b="1" dirty="0" err="1" smtClean="0">
                <a:latin typeface="Times New Roman"/>
                <a:cs typeface="Times New Roman"/>
              </a:rPr>
              <a:t>telor</a:t>
            </a:r>
            <a:r>
              <a:rPr lang="en-US" sz="1200" b="1" dirty="0" smtClean="0">
                <a:latin typeface="Times New Roman"/>
                <a:cs typeface="Times New Roman"/>
              </a:rPr>
              <a:t>, </a:t>
            </a:r>
            <a:r>
              <a:rPr lang="en-US" sz="1200" b="1" i="1" dirty="0" smtClean="0">
                <a:latin typeface="Times New Roman"/>
                <a:cs typeface="Times New Roman"/>
              </a:rPr>
              <a:t>"</a:t>
            </a:r>
            <a:r>
              <a:rPr lang="en-US" sz="1200" b="1" i="1" dirty="0" err="1" smtClean="0">
                <a:latin typeface="Times New Roman"/>
                <a:cs typeface="Times New Roman"/>
              </a:rPr>
              <a:t>Eliminarea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angajatului</a:t>
            </a:r>
            <a:r>
              <a:rPr lang="en-US" sz="1200" b="1" i="1" dirty="0" smtClean="0">
                <a:latin typeface="Times New Roman"/>
                <a:cs typeface="Times New Roman"/>
              </a:rPr>
              <a:t> cu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numele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Cazacu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Vasile</a:t>
            </a:r>
            <a:r>
              <a:rPr lang="en-US" sz="1200" b="1" i="1" dirty="0" smtClean="0">
                <a:latin typeface="Times New Roman"/>
                <a:cs typeface="Times New Roman"/>
              </a:rPr>
              <a:t>"</a:t>
            </a:r>
          </a:p>
        </p:txBody>
      </p:sp>
      <p:sp>
        <p:nvSpPr>
          <p:cNvPr id="5" name="object 5"/>
          <p:cNvSpPr/>
          <p:nvPr/>
        </p:nvSpPr>
        <p:spPr>
          <a:xfrm>
            <a:off x="381000" y="4419600"/>
            <a:ext cx="5145876" cy="1407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00" y="5943600"/>
            <a:ext cx="427399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DELETE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685800"/>
            <a:ext cx="4953000" cy="15413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2514600"/>
            <a:ext cx="4953000" cy="1553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286000"/>
            <a:ext cx="4950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pc="-10" dirty="0" smtClean="0">
                <a:latin typeface="Courier New"/>
                <a:cs typeface="Courier New"/>
              </a:rPr>
              <a:t>UPDATE</a:t>
            </a:r>
            <a:r>
              <a:rPr lang="en-US" sz="1100" spc="-10" dirty="0" smtClean="0">
                <a:latin typeface="Times New Roman"/>
                <a:cs typeface="Times New Roman"/>
              </a:rPr>
              <a:t> </a:t>
            </a:r>
            <a:r>
              <a:rPr lang="en-US" sz="1100" spc="100" dirty="0" smtClean="0">
                <a:latin typeface="Times New Roman"/>
                <a:cs typeface="Times New Roman"/>
              </a:rPr>
              <a:t> </a:t>
            </a:r>
            <a:r>
              <a:rPr lang="en-US" sz="1100" spc="-10" dirty="0" smtClean="0">
                <a:latin typeface="Courier New"/>
                <a:cs typeface="Courier New"/>
              </a:rPr>
              <a:t>Employees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spc="100" dirty="0" smtClean="0">
                <a:latin typeface="Times New Roman"/>
                <a:cs typeface="Times New Roman"/>
              </a:rPr>
              <a:t> </a:t>
            </a:r>
            <a:r>
              <a:rPr lang="en-US" sz="1100" spc="-10" dirty="0" smtClean="0">
                <a:latin typeface="Courier New"/>
                <a:cs typeface="Courier New"/>
              </a:rPr>
              <a:t>SET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spc="100" dirty="0" smtClean="0">
                <a:latin typeface="Times New Roman"/>
                <a:cs typeface="Times New Roman"/>
              </a:rPr>
              <a:t> </a:t>
            </a:r>
            <a:r>
              <a:rPr lang="en-US" sz="1100" spc="-10" dirty="0" smtClean="0">
                <a:latin typeface="Courier New"/>
                <a:cs typeface="Courier New"/>
              </a:rPr>
              <a:t>Salary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spc="100" dirty="0" smtClean="0">
                <a:latin typeface="Times New Roman"/>
                <a:cs typeface="Times New Roman"/>
              </a:rPr>
              <a:t> </a:t>
            </a:r>
            <a:r>
              <a:rPr lang="en-US" sz="1100" spc="-10" dirty="0" smtClean="0">
                <a:latin typeface="Courier New"/>
                <a:cs typeface="Courier New"/>
              </a:rPr>
              <a:t>=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spc="100" dirty="0" smtClean="0">
                <a:latin typeface="Times New Roman"/>
                <a:cs typeface="Times New Roman"/>
              </a:rPr>
              <a:t> </a:t>
            </a:r>
            <a:r>
              <a:rPr lang="en-US" sz="1100" spc="-10" dirty="0" smtClean="0">
                <a:latin typeface="Courier New"/>
                <a:cs typeface="Courier New"/>
              </a:rPr>
              <a:t>58000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spc="100" dirty="0" smtClean="0">
                <a:latin typeface="Times New Roman"/>
                <a:cs typeface="Times New Roman"/>
              </a:rPr>
              <a:t> </a:t>
            </a:r>
            <a:r>
              <a:rPr lang="en-US" sz="1100" spc="-10" dirty="0" smtClean="0">
                <a:latin typeface="Courier New"/>
                <a:cs typeface="Courier New"/>
              </a:rPr>
              <a:t>WHERE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spc="100" dirty="0" smtClean="0">
                <a:latin typeface="Times New Roman"/>
                <a:cs typeface="Times New Roman"/>
              </a:rPr>
              <a:t> </a:t>
            </a:r>
            <a:r>
              <a:rPr lang="en-US" sz="1100" spc="-10" dirty="0" err="1" smtClean="0">
                <a:latin typeface="Courier New"/>
                <a:cs typeface="Courier New"/>
              </a:rPr>
              <a:t>EmployeeID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spc="100" dirty="0" smtClean="0">
                <a:latin typeface="Times New Roman"/>
                <a:cs typeface="Times New Roman"/>
              </a:rPr>
              <a:t> </a:t>
            </a:r>
            <a:r>
              <a:rPr lang="en-US" sz="1100" spc="-10" dirty="0" smtClean="0">
                <a:latin typeface="Courier New"/>
                <a:cs typeface="Courier New"/>
              </a:rPr>
              <a:t>=</a:t>
            </a: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spc="100" dirty="0" smtClean="0">
                <a:latin typeface="Times New Roman"/>
                <a:cs typeface="Times New Roman"/>
              </a:rPr>
              <a:t> </a:t>
            </a:r>
            <a:r>
              <a:rPr lang="en-US" sz="1100" spc="-10" dirty="0" smtClean="0">
                <a:latin typeface="Courier New"/>
                <a:cs typeface="Courier New"/>
              </a:rPr>
              <a:t>1;</a:t>
            </a:r>
            <a:endParaRPr lang="en-US" sz="1100" dirty="0" smtClean="0">
              <a:latin typeface="Courier New"/>
              <a:cs typeface="Courier New"/>
            </a:endParaRP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62000"/>
            <a:ext cx="6909892" cy="874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tiuni DQL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riu: </a:t>
            </a:r>
            <a:r>
              <a:rPr sz="1200" i="1" dirty="0">
                <a:latin typeface="Times New Roman"/>
                <a:cs typeface="Times New Roman"/>
              </a:rPr>
              <a:t>S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r>
              <a:rPr sz="1200" i="1" spc="5" dirty="0">
                <a:latin typeface="Times New Roman"/>
                <a:cs typeface="Times New Roman"/>
              </a:rPr>
              <a:t>e</a:t>
            </a:r>
            <a:r>
              <a:rPr sz="1200" i="1" spc="-5" dirty="0">
                <a:latin typeface="Times New Roman"/>
                <a:cs typeface="Times New Roman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tia si analiza dat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lor din tabel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latin typeface="Times New Roman"/>
                <a:cs typeface="Times New Roman"/>
              </a:rPr>
              <a:t>1. 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isa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tuturor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din tab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ul Empl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155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752600"/>
            <a:ext cx="5257664" cy="143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3276600"/>
            <a:ext cx="7443299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2. 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isa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 err="1">
                <a:latin typeface="Times New Roman"/>
                <a:cs typeface="Times New Roman"/>
              </a:rPr>
              <a:t>a</a:t>
            </a:r>
            <a:r>
              <a:rPr sz="1200" dirty="0" err="1">
                <a:latin typeface="Times New Roman"/>
                <a:cs typeface="Times New Roman"/>
              </a:rPr>
              <a:t>numitor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 err="1" smtClean="0">
                <a:latin typeface="Times New Roman"/>
                <a:cs typeface="Times New Roman"/>
              </a:rPr>
              <a:t>c</a:t>
            </a:r>
            <a:r>
              <a:rPr sz="1200" dirty="0" err="1" smtClean="0">
                <a:latin typeface="Times New Roman"/>
                <a:cs typeface="Times New Roman"/>
              </a:rPr>
              <a:t>ol</a:t>
            </a:r>
            <a:r>
              <a:rPr sz="1200" spc="10" dirty="0" err="1" smtClean="0">
                <a:latin typeface="Times New Roman"/>
                <a:cs typeface="Times New Roman"/>
              </a:rPr>
              <a:t>o</a:t>
            </a:r>
            <a:r>
              <a:rPr sz="1200" spc="-5" dirty="0" err="1" smtClean="0">
                <a:latin typeface="Times New Roman"/>
                <a:cs typeface="Times New Roman"/>
              </a:rPr>
              <a:t>a</a:t>
            </a:r>
            <a:r>
              <a:rPr sz="1200" dirty="0" err="1" smtClean="0">
                <a:latin typeface="Times New Roman"/>
                <a:cs typeface="Times New Roman"/>
              </a:rPr>
              <a:t>ne</a:t>
            </a:r>
            <a:r>
              <a:rPr lang="en-US" sz="1200" b="1" i="1" dirty="0" err="1" smtClean="0">
                <a:latin typeface="Times New Roman"/>
                <a:cs typeface="Times New Roman"/>
              </a:rPr>
              <a:t>,"Afisarea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coloanelor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FirstName</a:t>
            </a:r>
            <a:r>
              <a:rPr lang="en-US" sz="1200" b="1" i="1" dirty="0" smtClean="0">
                <a:latin typeface="Times New Roman"/>
                <a:cs typeface="Times New Roman"/>
              </a:rPr>
              <a:t>,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LastName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si</a:t>
            </a:r>
            <a:r>
              <a:rPr lang="en-US" sz="1200" b="1" i="1" dirty="0" smtClean="0">
                <a:latin typeface="Times New Roman"/>
                <a:cs typeface="Times New Roman"/>
              </a:rPr>
              <a:t> Salary din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tabelul</a:t>
            </a:r>
            <a:r>
              <a:rPr lang="en-US" sz="1200" b="1" i="1" dirty="0" smtClean="0">
                <a:latin typeface="Times New Roman"/>
                <a:cs typeface="Times New Roman"/>
              </a:rPr>
              <a:t> Employees</a:t>
            </a:r>
            <a:r>
              <a:rPr lang="en-US" sz="1200" b="1" i="1" dirty="0" smtClean="0">
                <a:latin typeface="Times New Roman"/>
                <a:cs typeface="Times New Roman"/>
              </a:rPr>
              <a:t>"</a:t>
            </a:r>
            <a:endParaRPr sz="1200" b="1" i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886200"/>
            <a:ext cx="5257664" cy="1438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800" y="5410200"/>
            <a:ext cx="586740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3.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u </a:t>
            </a:r>
            <a:r>
              <a:rPr sz="1200" spc="5" dirty="0" smtClean="0">
                <a:latin typeface="Times New Roman"/>
                <a:cs typeface="Times New Roman"/>
              </a:rPr>
              <a:t>W</a:t>
            </a:r>
            <a:r>
              <a:rPr sz="1200" dirty="0" smtClean="0">
                <a:latin typeface="Times New Roman"/>
                <a:cs typeface="Times New Roman"/>
              </a:rPr>
              <a:t>H</a:t>
            </a:r>
            <a:r>
              <a:rPr sz="1200" spc="-5" dirty="0" smtClean="0">
                <a:latin typeface="Times New Roman"/>
                <a:cs typeface="Times New Roman"/>
              </a:rPr>
              <a:t>E</a:t>
            </a:r>
            <a:r>
              <a:rPr sz="1200" dirty="0" smtClean="0">
                <a:latin typeface="Times New Roman"/>
                <a:cs typeface="Times New Roman"/>
              </a:rPr>
              <a:t>RE</a:t>
            </a:r>
            <a:r>
              <a:rPr lang="en-US" sz="1200" b="1" i="1" dirty="0" smtClean="0">
                <a:latin typeface="Times New Roman"/>
                <a:cs typeface="Times New Roman"/>
              </a:rPr>
              <a:t>, "</a:t>
            </a:r>
            <a:r>
              <a:rPr lang="en-US" sz="1200" b="1" i="1" dirty="0" err="1" smtClean="0">
                <a:latin typeface="Times New Roman"/>
                <a:cs typeface="Times New Roman"/>
              </a:rPr>
              <a:t>Afisarea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tuturor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angajatilor</a:t>
            </a:r>
            <a:r>
              <a:rPr lang="en-US" sz="1200" b="1" i="1" dirty="0" smtClean="0">
                <a:latin typeface="Times New Roman"/>
                <a:cs typeface="Times New Roman"/>
              </a:rPr>
              <a:t> din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primul</a:t>
            </a:r>
            <a:r>
              <a:rPr lang="en-US" sz="1200" b="1" i="1" dirty="0" smtClean="0">
                <a:latin typeface="Times New Roman"/>
                <a:cs typeface="Times New Roman"/>
              </a:rPr>
              <a:t> </a:t>
            </a:r>
            <a:r>
              <a:rPr lang="en-US" sz="1200" b="1" i="1" dirty="0" err="1" smtClean="0">
                <a:latin typeface="Times New Roman"/>
                <a:cs typeface="Times New Roman"/>
              </a:rPr>
              <a:t>departament</a:t>
            </a:r>
            <a:r>
              <a:rPr lang="en-US" sz="1200" b="1" i="1" dirty="0" smtClean="0">
                <a:latin typeface="Times New Roman"/>
                <a:cs typeface="Times New Roman"/>
              </a:rPr>
              <a:t>"</a:t>
            </a:r>
            <a:endParaRPr sz="1200" b="1" i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6096000"/>
            <a:ext cx="6894619" cy="921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146</TotalTime>
  <Words>2529</Words>
  <Application>Microsoft Office PowerPoint</Application>
  <PresentationFormat>Custom</PresentationFormat>
  <Paragraphs>277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Proiect Final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Online2PDF.com</dc:creator>
  <cp:lastModifiedBy>Ravy</cp:lastModifiedBy>
  <cp:revision>137</cp:revision>
  <dcterms:created xsi:type="dcterms:W3CDTF">2024-07-07T18:17:14Z</dcterms:created>
  <dcterms:modified xsi:type="dcterms:W3CDTF">2024-08-03T09:35:34Z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2024-07-07T00:00:00Z</vt:filetime>
  </property>
  <property fmtid="{D5CDD505-2E9C-101B-9397-08002B2CF9AE}" pid="3" name="LastSaved">
    <vt:filetime>2024-07-07T00:00:00Z</vt:filetime>
  </property>
</Properties>
</file>