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</p:sldIdLst>
  <p:sldSz cx="18288000" cy="10287000"/>
  <p:notesSz cx="6858000" cy="9144000"/>
  <p:embeddedFontLst>
    <p:embeddedFont>
      <p:font typeface="DM Sans" pitchFamily="2" charset="0"/>
      <p:regular r:id="rId13"/>
    </p:embeddedFont>
    <p:embeddedFont>
      <p:font typeface="DM Sans Bold" charset="0"/>
      <p:regular r:id="rId14"/>
    </p:embeddedFont>
    <p:embeddedFont>
      <p:font typeface="Montserrat Classic Bold" panose="020B0604020202020204" charset="0"/>
      <p:regular r:id="rId15"/>
    </p:embeddedFont>
    <p:embeddedFont>
      <p:font typeface="Montserrat Light" panose="00000400000000000000" pitchFamily="2" charset="0"/>
      <p:regular r:id="rId16"/>
    </p:embeddedFont>
    <p:embeddedFont>
      <p:font typeface="Oswald" panose="00000500000000000000" pitchFamily="2" charset="0"/>
      <p:regular r:id="rId17"/>
    </p:embeddedFont>
    <p:embeddedFont>
      <p:font typeface="Oswald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48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03D-5F30-4965-8A80-69D5345B4D39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C96FE-4F5E-456D-BF6A-7B3D02D3C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2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C96FE-4F5E-456D-BF6A-7B3D02D3C62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1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12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82617" y="-474756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197586" y="2536181"/>
            <a:ext cx="11892827" cy="5099717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256764" y="487695"/>
            <a:ext cx="1342877" cy="806207"/>
          </a:xfrm>
          <a:custGeom>
            <a:avLst/>
            <a:gdLst/>
            <a:ahLst/>
            <a:cxnLst/>
            <a:rect l="l" t="t" r="r" b="b"/>
            <a:pathLst>
              <a:path w="1342877" h="806207">
                <a:moveTo>
                  <a:pt x="0" y="0"/>
                </a:moveTo>
                <a:lnTo>
                  <a:pt x="1342877" y="0"/>
                </a:lnTo>
                <a:lnTo>
                  <a:pt x="1342877" y="806206"/>
                </a:lnTo>
                <a:lnTo>
                  <a:pt x="0" y="80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000" t="-8703" r="-49528" b="-81054"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3197586" y="4126735"/>
            <a:ext cx="11892827" cy="2571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7493" spc="734" dirty="0">
                <a:solidFill>
                  <a:srgbClr val="231F20"/>
                </a:solidFill>
                <a:latin typeface="Oswald Bold"/>
              </a:rPr>
              <a:t>SYSTÈME DE GESTION DE BIBLIOTHÈQUE EN 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97586" y="2893780"/>
            <a:ext cx="11892827" cy="75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1"/>
              </a:lnSpc>
            </a:pPr>
            <a:r>
              <a:rPr lang="en-US" sz="4529" spc="443">
                <a:solidFill>
                  <a:srgbClr val="231F20"/>
                </a:solidFill>
                <a:latin typeface="Oswald Bold"/>
              </a:rPr>
              <a:t>PRÉSENTATION DU PROJET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7586" y="7717767"/>
            <a:ext cx="5562561" cy="41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2"/>
              </a:lnSpc>
            </a:pPr>
            <a:r>
              <a:rPr lang="en-US" sz="2414" spc="127" dirty="0">
                <a:solidFill>
                  <a:srgbClr val="231F20"/>
                </a:solidFill>
                <a:latin typeface="Montserrat Classic Bold"/>
              </a:rPr>
              <a:t>CONÇU PAR OMAR HARKOUSS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21671" y="1255801"/>
            <a:ext cx="2013063" cy="31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83"/>
              </a:lnSpc>
              <a:spcBef>
                <a:spcPct val="0"/>
              </a:spcBef>
            </a:pPr>
            <a:r>
              <a:rPr lang="en-US" sz="1872" spc="183">
                <a:solidFill>
                  <a:srgbClr val="231F20"/>
                </a:solidFill>
                <a:latin typeface="Montserrat Classic Bold"/>
              </a:rPr>
              <a:t>FORMULAPP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80581" y="7717767"/>
            <a:ext cx="2409833" cy="41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2"/>
              </a:lnSpc>
            </a:pPr>
            <a:r>
              <a:rPr lang="en-US" sz="2414" spc="127">
                <a:solidFill>
                  <a:srgbClr val="231F20"/>
                </a:solidFill>
                <a:latin typeface="Montserrat Classic Bold"/>
              </a:rPr>
              <a:t> 2 JUIN 2024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0F8BA1-0C3B-F414-54EA-F14833FD3AB8}"/>
              </a:ext>
            </a:extLst>
          </p:cNvPr>
          <p:cNvSpPr txBox="1"/>
          <p:nvPr/>
        </p:nvSpPr>
        <p:spPr>
          <a:xfrm>
            <a:off x="1046313" y="866775"/>
            <a:ext cx="8097687" cy="290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MERCI DE REGARDER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F1D8B0C-D20E-0C61-90C6-2D5AC14F51EC}"/>
              </a:ext>
            </a:extLst>
          </p:cNvPr>
          <p:cNvSpPr/>
          <p:nvPr/>
        </p:nvSpPr>
        <p:spPr>
          <a:xfrm>
            <a:off x="16265249" y="376531"/>
            <a:ext cx="1618805" cy="971862"/>
          </a:xfrm>
          <a:custGeom>
            <a:avLst/>
            <a:gdLst/>
            <a:ahLst/>
            <a:cxnLst/>
            <a:rect l="l" t="t" r="r" b="b"/>
            <a:pathLst>
              <a:path w="1618805" h="971862">
                <a:moveTo>
                  <a:pt x="0" y="0"/>
                </a:moveTo>
                <a:lnTo>
                  <a:pt x="1618805" y="0"/>
                </a:lnTo>
                <a:lnTo>
                  <a:pt x="1618805" y="971862"/>
                </a:lnTo>
                <a:lnTo>
                  <a:pt x="0" y="9718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000" t="-8703" r="-49528" b="-81054"/>
            </a:stretch>
          </a:blipFill>
          <a:ln cap="sq">
            <a:noFill/>
            <a:prstDash val="solid"/>
            <a:miter/>
          </a:ln>
        </p:spPr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876C7668-88D2-7433-F09B-BCBB35699BF5}"/>
              </a:ext>
            </a:extLst>
          </p:cNvPr>
          <p:cNvSpPr txBox="1"/>
          <p:nvPr/>
        </p:nvSpPr>
        <p:spPr>
          <a:xfrm>
            <a:off x="15861302" y="1300768"/>
            <a:ext cx="2426698" cy="38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14"/>
              </a:lnSpc>
              <a:spcBef>
                <a:spcPct val="0"/>
              </a:spcBef>
            </a:pPr>
            <a:r>
              <a:rPr lang="en-US" sz="2257" spc="221">
                <a:solidFill>
                  <a:srgbClr val="231F20"/>
                </a:solidFill>
                <a:latin typeface="Montserrat Classic Bold"/>
              </a:rPr>
              <a:t>FORMULAPP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FAEC3D93-63E8-7AAD-AA40-0DB07711EA33}"/>
              </a:ext>
            </a:extLst>
          </p:cNvPr>
          <p:cNvSpPr txBox="1"/>
          <p:nvPr/>
        </p:nvSpPr>
        <p:spPr>
          <a:xfrm>
            <a:off x="381000" y="3769364"/>
            <a:ext cx="7630691" cy="1035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14" spc="127" dirty="0">
                <a:solidFill>
                  <a:srgbClr val="231F20"/>
                </a:solidFill>
                <a:latin typeface="Montserrat Classic Bold"/>
              </a:rPr>
              <a:t>Ce projet est proposé par le professeur Yassine </a:t>
            </a:r>
            <a:r>
              <a:rPr lang="fr-FR" sz="2414" spc="127" dirty="0" err="1">
                <a:solidFill>
                  <a:srgbClr val="231F20"/>
                </a:solidFill>
                <a:latin typeface="Montserrat Classic Bold"/>
              </a:rPr>
              <a:t>Sadqi</a:t>
            </a:r>
            <a:endParaRPr lang="en-US" sz="2414" spc="127" dirty="0">
              <a:solidFill>
                <a:srgbClr val="231F20"/>
              </a:solidFill>
              <a:latin typeface="Montserrat Classic Bold"/>
            </a:endParaRPr>
          </a:p>
        </p:txBody>
      </p:sp>
      <p:sp>
        <p:nvSpPr>
          <p:cNvPr id="2" name="Freeform 2"/>
          <p:cNvSpPr/>
          <p:nvPr/>
        </p:nvSpPr>
        <p:spPr>
          <a:xfrm flipH="1" flipV="1">
            <a:off x="-403946" y="-647700"/>
            <a:ext cx="19225346" cy="1131123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dpi="0" rotWithShape="1">
            <a:blip r:embed="rId7">
              <a:alphaModFix amt="71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 radius="100"/>
                      </a14:imgEffect>
                    </a14:imgLayer>
                  </a14:imgProps>
                </a:ext>
              </a:extLst>
            </a:blip>
            <a:srcRect/>
            <a:stretch>
              <a:fillRect t="-38888" b="-38888"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5F4249-25B1-FB9F-57E3-AF9AEEDC9D2D}"/>
              </a:ext>
            </a:extLst>
          </p:cNvPr>
          <p:cNvGrpSpPr/>
          <p:nvPr/>
        </p:nvGrpSpPr>
        <p:grpSpPr>
          <a:xfrm>
            <a:off x="7449383" y="1614399"/>
            <a:ext cx="10037810" cy="5753865"/>
            <a:chOff x="7449383" y="1614399"/>
            <a:chExt cx="10037810" cy="5753865"/>
          </a:xfrm>
        </p:grpSpPr>
        <p:grpSp>
          <p:nvGrpSpPr>
            <p:cNvPr id="15" name="Group 15"/>
            <p:cNvGrpSpPr/>
            <p:nvPr/>
          </p:nvGrpSpPr>
          <p:grpSpPr>
            <a:xfrm>
              <a:off x="7627441" y="1614399"/>
              <a:ext cx="9859752" cy="5753865"/>
              <a:chOff x="0" y="0"/>
              <a:chExt cx="13146335" cy="767182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540124" y="0"/>
                <a:ext cx="12606212" cy="4703526"/>
              </a:xfrm>
              <a:custGeom>
                <a:avLst/>
                <a:gdLst/>
                <a:ahLst/>
                <a:cxnLst/>
                <a:rect l="l" t="t" r="r" b="b"/>
                <a:pathLst>
                  <a:path w="12606212" h="4703526">
                    <a:moveTo>
                      <a:pt x="0" y="0"/>
                    </a:moveTo>
                    <a:lnTo>
                      <a:pt x="12606211" y="0"/>
                    </a:lnTo>
                    <a:lnTo>
                      <a:pt x="12606211" y="4703526"/>
                    </a:lnTo>
                    <a:lnTo>
                      <a:pt x="0" y="470352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4796603"/>
                <a:ext cx="11676644" cy="2875217"/>
              </a:xfrm>
              <a:custGeom>
                <a:avLst/>
                <a:gdLst/>
                <a:ahLst/>
                <a:cxnLst/>
                <a:rect l="l" t="t" r="r" b="b"/>
                <a:pathLst>
                  <a:path w="11676644" h="2875217">
                    <a:moveTo>
                      <a:pt x="0" y="0"/>
                    </a:moveTo>
                    <a:lnTo>
                      <a:pt x="11676644" y="0"/>
                    </a:lnTo>
                    <a:lnTo>
                      <a:pt x="11676644" y="2875217"/>
                    </a:lnTo>
                    <a:lnTo>
                      <a:pt x="0" y="287521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</p:grp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C9E9D8E-C361-6A20-B59D-EA572B20E550}"/>
                </a:ext>
              </a:extLst>
            </p:cNvPr>
            <p:cNvSpPr/>
            <p:nvPr/>
          </p:nvSpPr>
          <p:spPr>
            <a:xfrm>
              <a:off x="7449383" y="6041931"/>
              <a:ext cx="679318" cy="679319"/>
            </a:xfrm>
            <a:custGeom>
              <a:avLst/>
              <a:gdLst/>
              <a:ahLst/>
              <a:cxnLst/>
              <a:rect l="l" t="t" r="r" b="b"/>
              <a:pathLst>
                <a:path w="905758" h="905758">
                  <a:moveTo>
                    <a:pt x="0" y="0"/>
                  </a:moveTo>
                  <a:lnTo>
                    <a:pt x="905758" y="0"/>
                  </a:lnTo>
                  <a:lnTo>
                    <a:pt x="905758" y="905758"/>
                  </a:lnTo>
                  <a:lnTo>
                    <a:pt x="0" y="905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FBEDEAA-D5CF-FA1F-FD74-545F38992173}"/>
                </a:ext>
              </a:extLst>
            </p:cNvPr>
            <p:cNvSpPr/>
            <p:nvPr/>
          </p:nvSpPr>
          <p:spPr>
            <a:xfrm>
              <a:off x="7449383" y="3107658"/>
              <a:ext cx="661706" cy="661706"/>
            </a:xfrm>
            <a:custGeom>
              <a:avLst/>
              <a:gdLst/>
              <a:ahLst/>
              <a:cxnLst/>
              <a:rect l="l" t="t" r="r" b="b"/>
              <a:pathLst>
                <a:path w="882275" h="882275">
                  <a:moveTo>
                    <a:pt x="0" y="0"/>
                  </a:moveTo>
                  <a:lnTo>
                    <a:pt x="882275" y="0"/>
                  </a:lnTo>
                  <a:lnTo>
                    <a:pt x="882275" y="882275"/>
                  </a:lnTo>
                  <a:lnTo>
                    <a:pt x="0" y="882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52136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46519"/>
            <a:ext cx="8823088" cy="158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47"/>
              </a:lnSpc>
            </a:pPr>
            <a:r>
              <a:rPr lang="en-US" sz="9381" spc="919" dirty="0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34710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09284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786755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564225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399" y="6341696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399" y="7192731"/>
            <a:ext cx="910711" cy="62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4150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VUE D'ENSEMBLE DU PROJET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ARCHITECTURE DU SYSTÈME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4913719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EXPLICATION DU CODE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29" y="5194791"/>
            <a:ext cx="6076629" cy="90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18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DEMONSTRATION DE PROJECT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3799" y="5981155"/>
            <a:ext cx="5790503" cy="898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18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LES</a:t>
            </a:r>
            <a:r>
              <a:rPr lang="en-US" sz="2800" spc="323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2524" spc="247" dirty="0">
                <a:solidFill>
                  <a:srgbClr val="231F20"/>
                </a:solidFill>
                <a:latin typeface="DM Sans"/>
              </a:rPr>
              <a:t>TECHNOLOGIES UTILISÉES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29" y="719273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39222" y="7145982"/>
            <a:ext cx="3230780" cy="933302"/>
            <a:chOff x="0" y="0"/>
            <a:chExt cx="1075555" cy="3107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74285" y="0"/>
                  </a:moveTo>
                  <a:lnTo>
                    <a:pt x="1001270" y="0"/>
                  </a:lnTo>
                  <a:cubicBezTo>
                    <a:pt x="1020972" y="0"/>
                    <a:pt x="1039866" y="7826"/>
                    <a:pt x="1053797" y="21758"/>
                  </a:cubicBezTo>
                  <a:cubicBezTo>
                    <a:pt x="1067729" y="35689"/>
                    <a:pt x="1075555" y="54584"/>
                    <a:pt x="1075555" y="74285"/>
                  </a:cubicBezTo>
                  <a:lnTo>
                    <a:pt x="1075555" y="236419"/>
                  </a:lnTo>
                  <a:cubicBezTo>
                    <a:pt x="1075555" y="256121"/>
                    <a:pt x="1067729" y="275016"/>
                    <a:pt x="1053797" y="288947"/>
                  </a:cubicBezTo>
                  <a:cubicBezTo>
                    <a:pt x="1039866" y="302878"/>
                    <a:pt x="1020972" y="310705"/>
                    <a:pt x="1001270" y="310705"/>
                  </a:cubicBezTo>
                  <a:lnTo>
                    <a:pt x="74285" y="310705"/>
                  </a:lnTo>
                  <a:cubicBezTo>
                    <a:pt x="54584" y="310705"/>
                    <a:pt x="35689" y="302878"/>
                    <a:pt x="21758" y="288947"/>
                  </a:cubicBezTo>
                  <a:cubicBezTo>
                    <a:pt x="7826" y="275016"/>
                    <a:pt x="0" y="256121"/>
                    <a:pt x="0" y="236419"/>
                  </a:cubicBezTo>
                  <a:lnTo>
                    <a:pt x="0" y="74285"/>
                  </a:lnTo>
                  <a:cubicBezTo>
                    <a:pt x="0" y="54584"/>
                    <a:pt x="7826" y="35689"/>
                    <a:pt x="21758" y="21758"/>
                  </a:cubicBezTo>
                  <a:cubicBezTo>
                    <a:pt x="35689" y="7826"/>
                    <a:pt x="54584" y="0"/>
                    <a:pt x="74285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887923">
            <a:off x="-6658765" y="75950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239972" y="7145982"/>
            <a:ext cx="3230780" cy="933302"/>
            <a:chOff x="0" y="0"/>
            <a:chExt cx="1075555" cy="3107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74285" y="0"/>
                  </a:moveTo>
                  <a:lnTo>
                    <a:pt x="1001270" y="0"/>
                  </a:lnTo>
                  <a:cubicBezTo>
                    <a:pt x="1020972" y="0"/>
                    <a:pt x="1039866" y="7826"/>
                    <a:pt x="1053797" y="21758"/>
                  </a:cubicBezTo>
                  <a:cubicBezTo>
                    <a:pt x="1067729" y="35689"/>
                    <a:pt x="1075555" y="54584"/>
                    <a:pt x="1075555" y="74285"/>
                  </a:cubicBezTo>
                  <a:lnTo>
                    <a:pt x="1075555" y="236419"/>
                  </a:lnTo>
                  <a:cubicBezTo>
                    <a:pt x="1075555" y="256121"/>
                    <a:pt x="1067729" y="275016"/>
                    <a:pt x="1053797" y="288947"/>
                  </a:cubicBezTo>
                  <a:cubicBezTo>
                    <a:pt x="1039866" y="302878"/>
                    <a:pt x="1020972" y="310705"/>
                    <a:pt x="1001270" y="310705"/>
                  </a:cubicBezTo>
                  <a:lnTo>
                    <a:pt x="74285" y="310705"/>
                  </a:lnTo>
                  <a:cubicBezTo>
                    <a:pt x="54584" y="310705"/>
                    <a:pt x="35689" y="302878"/>
                    <a:pt x="21758" y="288947"/>
                  </a:cubicBezTo>
                  <a:cubicBezTo>
                    <a:pt x="7826" y="275016"/>
                    <a:pt x="0" y="256121"/>
                    <a:pt x="0" y="236419"/>
                  </a:cubicBezTo>
                  <a:lnTo>
                    <a:pt x="0" y="74285"/>
                  </a:lnTo>
                  <a:cubicBezTo>
                    <a:pt x="0" y="54584"/>
                    <a:pt x="7826" y="35689"/>
                    <a:pt x="21758" y="21758"/>
                  </a:cubicBezTo>
                  <a:cubicBezTo>
                    <a:pt x="35689" y="7826"/>
                    <a:pt x="54584" y="0"/>
                    <a:pt x="74285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29140" y="4147587"/>
            <a:ext cx="3541612" cy="3064816"/>
            <a:chOff x="0" y="0"/>
            <a:chExt cx="4722149" cy="4086421"/>
          </a:xfrm>
        </p:grpSpPr>
        <p:grpSp>
          <p:nvGrpSpPr>
            <p:cNvPr id="12" name="Group 12"/>
            <p:cNvGrpSpPr/>
            <p:nvPr/>
          </p:nvGrpSpPr>
          <p:grpSpPr>
            <a:xfrm>
              <a:off x="414443" y="382960"/>
              <a:ext cx="4307706" cy="3454142"/>
              <a:chOff x="0" y="0"/>
              <a:chExt cx="1075555" cy="86243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74285" y="0"/>
                    </a:moveTo>
                    <a:lnTo>
                      <a:pt x="1001270" y="0"/>
                    </a:lnTo>
                    <a:cubicBezTo>
                      <a:pt x="1020972" y="0"/>
                      <a:pt x="1039866" y="7826"/>
                      <a:pt x="1053797" y="21758"/>
                    </a:cubicBezTo>
                    <a:cubicBezTo>
                      <a:pt x="1067729" y="35689"/>
                      <a:pt x="1075555" y="54584"/>
                      <a:pt x="1075555" y="74285"/>
                    </a:cubicBezTo>
                    <a:lnTo>
                      <a:pt x="1075555" y="788151"/>
                    </a:lnTo>
                    <a:cubicBezTo>
                      <a:pt x="1075555" y="807852"/>
                      <a:pt x="1067729" y="826747"/>
                      <a:pt x="1053797" y="840678"/>
                    </a:cubicBezTo>
                    <a:cubicBezTo>
                      <a:pt x="1039866" y="854610"/>
                      <a:pt x="1020972" y="862436"/>
                      <a:pt x="1001270" y="862436"/>
                    </a:cubicBezTo>
                    <a:lnTo>
                      <a:pt x="74285" y="862436"/>
                    </a:lnTo>
                    <a:cubicBezTo>
                      <a:pt x="54584" y="862436"/>
                      <a:pt x="35689" y="854610"/>
                      <a:pt x="21758" y="840678"/>
                    </a:cubicBezTo>
                    <a:cubicBezTo>
                      <a:pt x="7826" y="826747"/>
                      <a:pt x="0" y="807852"/>
                      <a:pt x="0" y="788151"/>
                    </a:cubicBezTo>
                    <a:lnTo>
                      <a:pt x="0" y="74285"/>
                    </a:lnTo>
                    <a:cubicBezTo>
                      <a:pt x="0" y="54584"/>
                      <a:pt x="7826" y="35689"/>
                      <a:pt x="21758" y="21758"/>
                    </a:cubicBezTo>
                    <a:cubicBezTo>
                      <a:pt x="35689" y="7826"/>
                      <a:pt x="54584" y="0"/>
                      <a:pt x="74285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075555" cy="881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4086421" cy="4086421"/>
            </a:xfrm>
            <a:custGeom>
              <a:avLst/>
              <a:gdLst/>
              <a:ahLst/>
              <a:cxnLst/>
              <a:rect l="l" t="t" r="r" b="b"/>
              <a:pathLst>
                <a:path w="4086421" h="4086421">
                  <a:moveTo>
                    <a:pt x="0" y="0"/>
                  </a:moveTo>
                  <a:lnTo>
                    <a:pt x="4086421" y="0"/>
                  </a:lnTo>
                  <a:lnTo>
                    <a:pt x="4086421" y="4086421"/>
                  </a:lnTo>
                  <a:lnTo>
                    <a:pt x="0" y="4086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0582839" y="4147587"/>
            <a:ext cx="3343545" cy="3343545"/>
            <a:chOff x="0" y="0"/>
            <a:chExt cx="4458060" cy="4458060"/>
          </a:xfrm>
        </p:grpSpPr>
        <p:grpSp>
          <p:nvGrpSpPr>
            <p:cNvPr id="17" name="Group 17"/>
            <p:cNvGrpSpPr/>
            <p:nvPr/>
          </p:nvGrpSpPr>
          <p:grpSpPr>
            <a:xfrm>
              <a:off x="75177" y="382960"/>
              <a:ext cx="4307706" cy="3454142"/>
              <a:chOff x="0" y="0"/>
              <a:chExt cx="1075555" cy="86243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74285" y="0"/>
                    </a:moveTo>
                    <a:lnTo>
                      <a:pt x="1001270" y="0"/>
                    </a:lnTo>
                    <a:cubicBezTo>
                      <a:pt x="1020972" y="0"/>
                      <a:pt x="1039866" y="7826"/>
                      <a:pt x="1053797" y="21758"/>
                    </a:cubicBezTo>
                    <a:cubicBezTo>
                      <a:pt x="1067729" y="35689"/>
                      <a:pt x="1075555" y="54584"/>
                      <a:pt x="1075555" y="74285"/>
                    </a:cubicBezTo>
                    <a:lnTo>
                      <a:pt x="1075555" y="788151"/>
                    </a:lnTo>
                    <a:cubicBezTo>
                      <a:pt x="1075555" y="807852"/>
                      <a:pt x="1067729" y="826747"/>
                      <a:pt x="1053797" y="840678"/>
                    </a:cubicBezTo>
                    <a:cubicBezTo>
                      <a:pt x="1039866" y="854610"/>
                      <a:pt x="1020972" y="862436"/>
                      <a:pt x="1001270" y="862436"/>
                    </a:cubicBezTo>
                    <a:lnTo>
                      <a:pt x="74285" y="862436"/>
                    </a:lnTo>
                    <a:cubicBezTo>
                      <a:pt x="54584" y="862436"/>
                      <a:pt x="35689" y="854610"/>
                      <a:pt x="21758" y="840678"/>
                    </a:cubicBezTo>
                    <a:cubicBezTo>
                      <a:pt x="7826" y="826747"/>
                      <a:pt x="0" y="807852"/>
                      <a:pt x="0" y="788151"/>
                    </a:cubicBezTo>
                    <a:lnTo>
                      <a:pt x="0" y="74285"/>
                    </a:lnTo>
                    <a:cubicBezTo>
                      <a:pt x="0" y="54584"/>
                      <a:pt x="7826" y="35689"/>
                      <a:pt x="21758" y="21758"/>
                    </a:cubicBezTo>
                    <a:cubicBezTo>
                      <a:pt x="35689" y="7826"/>
                      <a:pt x="54584" y="0"/>
                      <a:pt x="74285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1075555" cy="881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0" y="0"/>
              <a:ext cx="4458060" cy="4458060"/>
            </a:xfrm>
            <a:custGeom>
              <a:avLst/>
              <a:gdLst/>
              <a:ahLst/>
              <a:cxnLst/>
              <a:rect l="l" t="t" r="r" b="b"/>
              <a:pathLst>
                <a:path w="4458060" h="4458060">
                  <a:moveTo>
                    <a:pt x="0" y="0"/>
                  </a:moveTo>
                  <a:lnTo>
                    <a:pt x="4458060" y="0"/>
                  </a:lnTo>
                  <a:lnTo>
                    <a:pt x="4458060" y="4458060"/>
                  </a:lnTo>
                  <a:lnTo>
                    <a:pt x="0" y="44580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1538888" y="1242987"/>
            <a:ext cx="11153929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17"/>
              </a:lnSpc>
              <a:spcBef>
                <a:spcPct val="0"/>
              </a:spcBef>
            </a:pPr>
            <a:r>
              <a:rPr lang="en-US" sz="6099" spc="597">
                <a:solidFill>
                  <a:srgbClr val="231F20"/>
                </a:solidFill>
                <a:latin typeface="Oswald Bold"/>
              </a:rPr>
              <a:t>VUE D'ENSEMBLE DU PROJET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95493" y="2396608"/>
            <a:ext cx="9919739" cy="1506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 dirty="0">
                <a:solidFill>
                  <a:srgbClr val="100F0D"/>
                </a:solidFill>
                <a:latin typeface="Montserrat Light"/>
              </a:rPr>
              <a:t>Le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système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de gestion de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bibliothèque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permet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de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gérer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efficacement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les livres et les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utilisateurs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. Il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offre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des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fonctionnalités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pour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ajouter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,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supprimer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,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mettre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à jour et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rechercher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des livres,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ainsi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que pour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gérer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les </a:t>
            </a:r>
            <a:r>
              <a:rPr lang="en-US" sz="2186" dirty="0" err="1">
                <a:solidFill>
                  <a:srgbClr val="100F0D"/>
                </a:solidFill>
                <a:latin typeface="Montserrat Light"/>
              </a:rPr>
              <a:t>emprunts</a:t>
            </a:r>
            <a:r>
              <a:rPr lang="en-US" sz="2186" dirty="0">
                <a:solidFill>
                  <a:srgbClr val="100F0D"/>
                </a:solidFill>
                <a:latin typeface="Montserrat Light"/>
              </a:rPr>
              <a:t> et les retours.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93590" y="7400376"/>
            <a:ext cx="3522043" cy="34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08"/>
              </a:lnSpc>
              <a:spcBef>
                <a:spcPct val="0"/>
              </a:spcBef>
            </a:pPr>
            <a:r>
              <a:rPr lang="en-US" sz="2107" spc="206" dirty="0">
                <a:solidFill>
                  <a:srgbClr val="231F20"/>
                </a:solidFill>
                <a:latin typeface="Oswald"/>
              </a:rPr>
              <a:t>GESTION D’UTILISATEURS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94340" y="7400376"/>
            <a:ext cx="3522043" cy="34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08"/>
              </a:lnSpc>
              <a:spcBef>
                <a:spcPct val="0"/>
              </a:spcBef>
            </a:pPr>
            <a:r>
              <a:rPr lang="en-US" sz="2107" spc="206">
                <a:solidFill>
                  <a:srgbClr val="231F20"/>
                </a:solidFill>
                <a:latin typeface="Oswald"/>
              </a:rPr>
              <a:t>GESTION DES LIVRES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5021858" y="856510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38186" y="-4804402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4399" y="8432070"/>
            <a:ext cx="2094695" cy="2377721"/>
            <a:chOff x="0" y="0"/>
            <a:chExt cx="551689" cy="626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24419" y="-1196269"/>
            <a:ext cx="2094695" cy="2377721"/>
            <a:chOff x="0" y="0"/>
            <a:chExt cx="551689" cy="626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0" y="2309041"/>
            <a:ext cx="18288000" cy="5897880"/>
          </a:xfrm>
          <a:custGeom>
            <a:avLst/>
            <a:gdLst/>
            <a:ahLst/>
            <a:cxnLst/>
            <a:rect l="l" t="t" r="r" b="b"/>
            <a:pathLst>
              <a:path w="18288000" h="5897880">
                <a:moveTo>
                  <a:pt x="0" y="0"/>
                </a:moveTo>
                <a:lnTo>
                  <a:pt x="18288000" y="0"/>
                </a:lnTo>
                <a:lnTo>
                  <a:pt x="18288000" y="5897880"/>
                </a:lnTo>
                <a:lnTo>
                  <a:pt x="0" y="5897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1" name="TextBox 11"/>
          <p:cNvSpPr txBox="1"/>
          <p:nvPr/>
        </p:nvSpPr>
        <p:spPr>
          <a:xfrm>
            <a:off x="1870276" y="1067153"/>
            <a:ext cx="10795145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17"/>
              </a:lnSpc>
              <a:spcBef>
                <a:spcPct val="0"/>
              </a:spcBef>
            </a:pPr>
            <a:r>
              <a:rPr lang="en-US" sz="6099" spc="597" dirty="0">
                <a:solidFill>
                  <a:srgbClr val="231F20"/>
                </a:solidFill>
                <a:latin typeface="Oswald Bold"/>
              </a:rPr>
              <a:t>ARCHITECTURE DU SYSTÈME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7529915" y="867911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5406867" y="-542327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0596" y="1229358"/>
            <a:ext cx="16248704" cy="9057642"/>
          </a:xfrm>
          <a:custGeom>
            <a:avLst/>
            <a:gdLst/>
            <a:ahLst/>
            <a:cxnLst/>
            <a:rect l="l" t="t" r="r" b="b"/>
            <a:pathLst>
              <a:path w="16248704" h="9057642">
                <a:moveTo>
                  <a:pt x="0" y="0"/>
                </a:moveTo>
                <a:lnTo>
                  <a:pt x="16248704" y="0"/>
                </a:lnTo>
                <a:lnTo>
                  <a:pt x="16248704" y="9057642"/>
                </a:lnTo>
                <a:lnTo>
                  <a:pt x="0" y="905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0526" y="187704"/>
            <a:ext cx="10795145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17"/>
              </a:lnSpc>
            </a:pPr>
            <a:r>
              <a:rPr lang="en-US" sz="6099" spc="597">
                <a:solidFill>
                  <a:srgbClr val="231F20"/>
                </a:solidFill>
                <a:latin typeface="Oswald Bold"/>
              </a:rPr>
              <a:t> GESTION DES LIVRES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7529915" y="867911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4614943" y="-3306129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7994" y="1402029"/>
            <a:ext cx="13357033" cy="9174792"/>
          </a:xfrm>
          <a:custGeom>
            <a:avLst/>
            <a:gdLst/>
            <a:ahLst/>
            <a:cxnLst/>
            <a:rect l="l" t="t" r="r" b="b"/>
            <a:pathLst>
              <a:path w="13357033" h="9174792">
                <a:moveTo>
                  <a:pt x="0" y="0"/>
                </a:moveTo>
                <a:lnTo>
                  <a:pt x="13357033" y="0"/>
                </a:lnTo>
                <a:lnTo>
                  <a:pt x="13357033" y="9174792"/>
                </a:lnTo>
                <a:lnTo>
                  <a:pt x="0" y="9174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0526" y="187704"/>
            <a:ext cx="10795145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17"/>
              </a:lnSpc>
            </a:pPr>
            <a:r>
              <a:rPr lang="en-US" sz="6099" spc="597" dirty="0">
                <a:solidFill>
                  <a:srgbClr val="231F20"/>
                </a:solidFill>
                <a:latin typeface="Oswald Bold"/>
              </a:rPr>
              <a:t>GESTION DES UTILISATEURS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549752" y="8199100"/>
            <a:ext cx="2094695" cy="2377721"/>
            <a:chOff x="0" y="0"/>
            <a:chExt cx="551689" cy="6262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6658765" y="75950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21457" y="1606465"/>
            <a:ext cx="6154509" cy="8107107"/>
          </a:xfrm>
          <a:custGeom>
            <a:avLst/>
            <a:gdLst/>
            <a:ahLst/>
            <a:cxnLst/>
            <a:rect l="l" t="t" r="r" b="b"/>
            <a:pathLst>
              <a:path w="6154509" h="8107107">
                <a:moveTo>
                  <a:pt x="0" y="0"/>
                </a:moveTo>
                <a:lnTo>
                  <a:pt x="6154509" y="0"/>
                </a:lnTo>
                <a:lnTo>
                  <a:pt x="6154509" y="8107107"/>
                </a:lnTo>
                <a:lnTo>
                  <a:pt x="0" y="81071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25670" y="326442"/>
            <a:ext cx="9980474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17"/>
              </a:lnSpc>
              <a:spcBef>
                <a:spcPct val="0"/>
              </a:spcBef>
            </a:pPr>
            <a:r>
              <a:rPr lang="en-US" sz="6099" spc="597">
                <a:solidFill>
                  <a:srgbClr val="231F20"/>
                </a:solidFill>
                <a:latin typeface="Oswald Bold"/>
              </a:rPr>
              <a:t>EXPLICATION DU CODE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2107" y="2721338"/>
            <a:ext cx="3474003" cy="647719"/>
            <a:chOff x="0" y="0"/>
            <a:chExt cx="914964" cy="170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14964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 spc="21" dirty="0">
                  <a:solidFill>
                    <a:srgbClr val="FFFFFF"/>
                  </a:solidFill>
                  <a:latin typeface="DM Sans Bold"/>
                </a:rPr>
                <a:t>Structures de Données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87170" y="1277407"/>
            <a:ext cx="11552977" cy="104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8"/>
              </a:lnSpc>
            </a:pPr>
            <a:r>
              <a:rPr lang="en-US" sz="6100" spc="323" dirty="0">
                <a:solidFill>
                  <a:srgbClr val="231F20"/>
                </a:solidFill>
                <a:latin typeface="Oswald Bold"/>
              </a:rPr>
              <a:t>LES TECHNOLOGIES UTILISÉES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8349" y="3740532"/>
            <a:ext cx="4621518" cy="513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Listes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Chaînées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: "Les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listes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chaînées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gérer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dynamiquement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les livres et 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utilisateurs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permettant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une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gestion facile des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ajouts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et des suppressions."</a:t>
            </a:r>
          </a:p>
          <a:p>
            <a:pPr algn="l">
              <a:lnSpc>
                <a:spcPts val="2070"/>
              </a:lnSpc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Piles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: "Les piles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suivre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activités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récentes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comme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les livres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récemment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ajoutés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."</a:t>
            </a:r>
          </a:p>
          <a:p>
            <a:pPr algn="l">
              <a:lnSpc>
                <a:spcPts val="2070"/>
              </a:lnSpc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Files </a:t>
            </a: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d'Attente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: "Les files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d'attente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gérer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demandes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utilisateurs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garantissant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un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traitement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FIFO (First In, First Out)."</a:t>
            </a:r>
          </a:p>
          <a:p>
            <a:pPr algn="l">
              <a:lnSpc>
                <a:spcPts val="2070"/>
              </a:lnSpc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Arbres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Binaires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de Recherche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: "Les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arbres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binaires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 recherche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utilisés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permettre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une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recherche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rapide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et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efficace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des livres par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titre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."</a:t>
            </a:r>
          </a:p>
          <a:p>
            <a:pPr marL="0" lvl="0" indent="0" algn="l">
              <a:lnSpc>
                <a:spcPts val="2070"/>
              </a:lnSpc>
              <a:spcBef>
                <a:spcPct val="0"/>
              </a:spcBef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096487" y="2721338"/>
            <a:ext cx="3474003" cy="647719"/>
            <a:chOff x="0" y="0"/>
            <a:chExt cx="914964" cy="1705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914964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 spc="21">
                  <a:solidFill>
                    <a:srgbClr val="FFFFFF"/>
                  </a:solidFill>
                  <a:latin typeface="DM Sans Bold"/>
                </a:rPr>
                <a:t>Gestion des Fichiers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218439" y="2721338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14964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 spc="21">
                  <a:solidFill>
                    <a:srgbClr val="FFFFFF"/>
                  </a:solidFill>
                  <a:latin typeface="DM Sans Bold"/>
                </a:rPr>
                <a:t>Autre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4176364">
            <a:off x="-4460687" y="6976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522729" y="3740532"/>
            <a:ext cx="4621518" cy="308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Persistance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: 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"La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persistance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des données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est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assurée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par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l'utilisation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fichiers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enregistrer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et charger les livres et 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utilisateurs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."</a:t>
            </a:r>
          </a:p>
          <a:p>
            <a:pPr algn="l">
              <a:lnSpc>
                <a:spcPts val="2070"/>
              </a:lnSpc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Opérations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sur les </a:t>
            </a: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Fichiers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: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"Les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opérations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sur les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fichiers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incluent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l'ajout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la suppression et la mise à jour des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enregistrements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garantissant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que les données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toujours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sauvegardées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."</a:t>
            </a:r>
          </a:p>
          <a:p>
            <a:pPr marL="0" lvl="0" indent="0" algn="l">
              <a:lnSpc>
                <a:spcPts val="2070"/>
              </a:lnSpc>
              <a:spcBef>
                <a:spcPct val="0"/>
              </a:spcBef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418417" y="3740532"/>
            <a:ext cx="5074047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stdio.h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: 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Entrée/sortie standard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C.</a:t>
            </a: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stdlib.h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: 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Allocation de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mémoire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et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contrôle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 processus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C.</a:t>
            </a: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string.h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: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Manipulation des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chaînes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C.</a:t>
            </a: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 err="1">
                <a:solidFill>
                  <a:srgbClr val="231F20"/>
                </a:solidFill>
                <a:latin typeface="DM Sans Bold"/>
              </a:rPr>
              <a:t>ctype.h</a:t>
            </a: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 :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Manipulation des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caractères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en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C.</a:t>
            </a:r>
          </a:p>
          <a:p>
            <a:pPr algn="ctr">
              <a:lnSpc>
                <a:spcPts val="2759"/>
              </a:lnSpc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Visual Studio Code (VS Code) :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Éditeur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de code source open-source.</a:t>
            </a:r>
          </a:p>
          <a:p>
            <a:pPr marL="323850" lvl="1" indent="-161925" algn="l">
              <a:lnSpc>
                <a:spcPts val="2070"/>
              </a:lnSpc>
              <a:buFont typeface="Arial"/>
              <a:buChar char="•"/>
            </a:pPr>
            <a:r>
              <a:rPr lang="en-US" sz="1500" spc="147" dirty="0">
                <a:solidFill>
                  <a:srgbClr val="231F20"/>
                </a:solidFill>
                <a:latin typeface="DM Sans Bold"/>
              </a:rPr>
              <a:t>GCC (GNU Compiler Collection) : 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Système de compilation pour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plusieurs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langages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1500" spc="147" dirty="0" err="1">
                <a:solidFill>
                  <a:srgbClr val="231F20"/>
                </a:solidFill>
                <a:latin typeface="DM Sans"/>
              </a:rPr>
              <a:t>dont</a:t>
            </a:r>
            <a:r>
              <a:rPr lang="en-US" sz="1500" spc="147" dirty="0">
                <a:solidFill>
                  <a:srgbClr val="231F20"/>
                </a:solidFill>
                <a:latin typeface="DM Sans"/>
              </a:rPr>
              <a:t> le C.</a:t>
            </a:r>
          </a:p>
          <a:p>
            <a:pPr marL="0" lvl="0" indent="0" algn="l">
              <a:lnSpc>
                <a:spcPts val="2070"/>
              </a:lnSpc>
              <a:spcBef>
                <a:spcPct val="0"/>
              </a:spcBef>
            </a:pPr>
            <a:endParaRPr lang="en-US" sz="1500" spc="1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6313" y="866775"/>
            <a:ext cx="8097687" cy="290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MERCI DE REGARDER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265249" y="376531"/>
            <a:ext cx="1618805" cy="971862"/>
          </a:xfrm>
          <a:custGeom>
            <a:avLst/>
            <a:gdLst/>
            <a:ahLst/>
            <a:cxnLst/>
            <a:rect l="l" t="t" r="r" b="b"/>
            <a:pathLst>
              <a:path w="1618805" h="971862">
                <a:moveTo>
                  <a:pt x="0" y="0"/>
                </a:moveTo>
                <a:lnTo>
                  <a:pt x="1618805" y="0"/>
                </a:lnTo>
                <a:lnTo>
                  <a:pt x="1618805" y="971862"/>
                </a:lnTo>
                <a:lnTo>
                  <a:pt x="0" y="971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000" t="-8703" r="-49528" b="-81054"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5861302" y="1300768"/>
            <a:ext cx="2426698" cy="38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14"/>
              </a:lnSpc>
              <a:spcBef>
                <a:spcPct val="0"/>
              </a:spcBef>
            </a:pPr>
            <a:r>
              <a:rPr lang="en-US" sz="2257" spc="221">
                <a:solidFill>
                  <a:srgbClr val="231F20"/>
                </a:solidFill>
                <a:latin typeface="Montserrat Classic Bold"/>
              </a:rPr>
              <a:t>FORMULAPP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1969CB2-5994-EF18-0D44-E8EC3E17795A}"/>
              </a:ext>
            </a:extLst>
          </p:cNvPr>
          <p:cNvSpPr txBox="1"/>
          <p:nvPr/>
        </p:nvSpPr>
        <p:spPr>
          <a:xfrm>
            <a:off x="381000" y="3769364"/>
            <a:ext cx="7630691" cy="1035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14" spc="127" dirty="0">
                <a:solidFill>
                  <a:srgbClr val="231F20"/>
                </a:solidFill>
                <a:latin typeface="Montserrat Classic Bold"/>
              </a:rPr>
              <a:t>Ce projet est proposé par le professeur Yassine </a:t>
            </a:r>
            <a:r>
              <a:rPr lang="fr-FR" sz="2414" spc="127" dirty="0" err="1">
                <a:solidFill>
                  <a:srgbClr val="231F20"/>
                </a:solidFill>
                <a:latin typeface="Montserrat Classic Bold"/>
              </a:rPr>
              <a:t>Sadqi</a:t>
            </a:r>
            <a:endParaRPr lang="en-US" sz="2414" spc="127" dirty="0">
              <a:solidFill>
                <a:srgbClr val="231F20"/>
              </a:solidFill>
              <a:latin typeface="Montserrat Class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376</Words>
  <Application>Microsoft Office PowerPoint</Application>
  <PresentationFormat>Custom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Oswald Bold Italics</vt:lpstr>
      <vt:lpstr>Oswald</vt:lpstr>
      <vt:lpstr>Montserrat Light</vt:lpstr>
      <vt:lpstr>DM Sans Bold</vt:lpstr>
      <vt:lpstr>Montserrat Classic Bold</vt:lpstr>
      <vt:lpstr>DM Sans</vt:lpstr>
      <vt:lpstr>Oswald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cp:lastModifiedBy>Omar Harkouss</cp:lastModifiedBy>
  <cp:revision>3</cp:revision>
  <dcterms:created xsi:type="dcterms:W3CDTF">2006-08-16T00:00:00Z</dcterms:created>
  <dcterms:modified xsi:type="dcterms:W3CDTF">2024-06-05T02:36:51Z</dcterms:modified>
  <dc:identifier>DAGG_HYpX6E</dc:identifier>
</cp:coreProperties>
</file>