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ca21d21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ca21d2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ca21d21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bca21d2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d25d2ec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bd25d2ec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bca21d21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bca21d2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d25d2ec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bd25d2ec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ca21d21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ca21d21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ca21d21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ca21d21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d25d2e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d25d2e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ca21d21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bca21d2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dab294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bdab294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dab294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dab294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ca21d21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ca21d21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50700" cy="1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Transunion Intern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4393400" y="3461150"/>
            <a:ext cx="4511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S.HARI KRISHNAN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R.M.K ENGINEERING COLLEGE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166700" y="178600"/>
            <a:ext cx="8822400" cy="4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aterfall model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1.T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 Documentation is produced at each phase and that it fits with other engineering process models.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2.It is a linear sequential life cycle model.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3.The requirements/quotations cannot be modified at the working stage or ongoing process. 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4.Phases are processed and completed one at a time.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Disadvantages: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 amounts of risk and uncertainty.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2.Poor model for long and ongoing projects.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3.Time to build and release the product into market is low.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286425" y="274475"/>
            <a:ext cx="8640000" cy="4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AGILE MODEL: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Values: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Individuals and interactions(They have own skill set) over processes and tools.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2.customer collaboration over contract negotiation.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Principles: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1.Highest priority is to satisfy customer through early and continuous delivery of valuable software.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2.Business people and developers must work together daily throughout the project.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3.Agile process harness change for the customer’s competitive advantage.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Scrum framework(sprints time span for 2 to 4 weeks)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Kanban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xp(Extreme programming)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267900" y="0"/>
            <a:ext cx="80688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Scrum key roles: 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Product owner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-key stakeholder who provides direction to team for each sprint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Do the tasks regularly.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Scrum master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-facilitator focuses completely on process.  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Four meetings in scrum: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planning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we are going to achieve and who is doing what.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standup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-Is Everything going correct acccording to plan?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 results and receive your feedbacks. 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Retrospective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Look back on process and reflect improvement.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173850" y="215500"/>
            <a:ext cx="8796300" cy="4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Tech Stack Environment Softwares: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DEVELOPMENT SIDE 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1.ABNITIO  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It is a ETL tool to handle massive volumes of data.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2.MSSQL 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It is a RDBMS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built for basic function of storing,retrieving data as required by another application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3.VISUAL STUDIO  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Used to develop computer programs for websites,web app,web services etc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4.ORACLE 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Used for creating database,tables,records etc.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5.UNIX/LINUX-(PUTTY)-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It is an OS capable of handling activities from multiple users at same time.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QA TESTING 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1.SOAP TOOL-It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allows testers to execute automated functional, regression, compliance, and load tests on different Web API.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2. ROBOT 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It is a Python-based, extensible keyword-driven automation framework for acceptance testing, acceptance test driven development (ATDD), behavior driven development (BDD) and robotic process automation (RPA).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3. MTM /TFS-</a:t>
            </a:r>
            <a:r>
              <a:rPr lang="en">
                <a:solidFill>
                  <a:srgbClr val="78787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is used to create and organize test plans and test cases, and execute manual tests.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SUPPORT AND MAINTANENCE(LIVE): 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1.SPLUNK-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Splunk's mission is to make machine data accessible across an organization by identifying data patterns, providing metrics, diagnosing problems, and providing intelligence for business operations.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b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267875" y="503625"/>
            <a:ext cx="38691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About the company: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176500" y="1228200"/>
            <a:ext cx="8793900" cy="3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0" lang="en" sz="1800">
                <a:latin typeface="Calibri"/>
                <a:ea typeface="Calibri"/>
                <a:cs typeface="Calibri"/>
                <a:sym typeface="Calibri"/>
              </a:rPr>
              <a:t>Transunion is a credit information service bureau company. </a:t>
            </a:r>
            <a:endParaRPr b="0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lang="en" sz="1800">
                <a:latin typeface="Calibri"/>
                <a:ea typeface="Calibri"/>
                <a:cs typeface="Calibri"/>
                <a:sym typeface="Calibri"/>
              </a:rPr>
              <a:t>.It offers total credit protection all in one place from credit score,credit report, and credit alert. </a:t>
            </a:r>
            <a:endParaRPr b="0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75" y="2317250"/>
            <a:ext cx="3869201" cy="25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578475" y="314400"/>
            <a:ext cx="26031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PROCESS FLOW DIAGRAM: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981550" y="1291225"/>
            <a:ext cx="1664100" cy="57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Transunion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134600" y="2930100"/>
            <a:ext cx="1487700" cy="63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Consumer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004825" y="2930125"/>
            <a:ext cx="1664100" cy="63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Institution(Banks)</a:t>
            </a:r>
            <a:endParaRPr/>
          </a:p>
        </p:txBody>
      </p:sp>
      <p:cxnSp>
        <p:nvCxnSpPr>
          <p:cNvPr id="89" name="Google Shape;89;p15"/>
          <p:cNvCxnSpPr>
            <a:stCxn id="87" idx="3"/>
            <a:endCxn id="88" idx="1"/>
          </p:cNvCxnSpPr>
          <p:nvPr/>
        </p:nvCxnSpPr>
        <p:spPr>
          <a:xfrm>
            <a:off x="2622300" y="3245250"/>
            <a:ext cx="238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8" idx="0"/>
            <a:endCxn id="86" idx="3"/>
          </p:cNvCxnSpPr>
          <p:nvPr/>
        </p:nvCxnSpPr>
        <p:spPr>
          <a:xfrm rot="10800000">
            <a:off x="4645575" y="1580425"/>
            <a:ext cx="1191300" cy="13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6" idx="1"/>
            <a:endCxn id="87" idx="0"/>
          </p:cNvCxnSpPr>
          <p:nvPr/>
        </p:nvCxnSpPr>
        <p:spPr>
          <a:xfrm flipH="1">
            <a:off x="1878450" y="1580425"/>
            <a:ext cx="1103100" cy="13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4702975" y="251550"/>
            <a:ext cx="2137200" cy="1236000"/>
          </a:xfrm>
          <a:prstGeom prst="flowChartMagneticTap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credit history data and Calculates CIBIL(Credit)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607850" y="3751150"/>
            <a:ext cx="2198700" cy="1146000"/>
          </a:xfrm>
          <a:prstGeom prst="flowChartMagneticTap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Asks for consumer details like Aadhar,PAN,Bank Account etc.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028700" y="3751150"/>
            <a:ext cx="1746600" cy="1146000"/>
          </a:xfrm>
          <a:prstGeom prst="flowChartMagneticTap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person who purchases goods and services.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285750" y="285750"/>
            <a:ext cx="8751300" cy="47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ETL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ETL technology is used to </a:t>
            </a: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extract 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from source databases, </a:t>
            </a: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cleanse the data and </a:t>
            </a: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it into a target database.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2.It is an i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mportant component in the set Data Warehousing technologies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3.The principal differences between ETL and conventional methods of moving data is its ease-of-use.  A user friendly graphical interfaces is available to quickly map tables and columns between the source and target databases. 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Features: 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1.Efficient batch and real time processing.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2.scalability and performance.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3.Easy integration with webservices.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763200" y="4275525"/>
            <a:ext cx="1811100" cy="4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ORACLE DB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63200" y="1920450"/>
            <a:ext cx="1811100" cy="4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JSON data 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63200" y="2618175"/>
            <a:ext cx="1811100" cy="4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XML data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31050" y="3446850"/>
            <a:ext cx="1811100" cy="4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MYSQLDB 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138875" y="2476500"/>
            <a:ext cx="1962300" cy="65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WAREHOUSE(OLAP)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666450" y="2571750"/>
            <a:ext cx="1811100" cy="4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ETL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63200" y="1222725"/>
            <a:ext cx="1811100" cy="4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FLAT FILE data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38875" y="1562075"/>
            <a:ext cx="1919400" cy="58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INTELLIGENCE</a:t>
            </a:r>
            <a:endParaRPr/>
          </a:p>
        </p:txBody>
      </p:sp>
      <p:cxnSp>
        <p:nvCxnSpPr>
          <p:cNvPr id="112" name="Google Shape;112;p17"/>
          <p:cNvCxnSpPr>
            <a:stCxn id="109" idx="1"/>
            <a:endCxn id="110" idx="3"/>
          </p:cNvCxnSpPr>
          <p:nvPr/>
        </p:nvCxnSpPr>
        <p:spPr>
          <a:xfrm rot="10800000">
            <a:off x="2574150" y="1453050"/>
            <a:ext cx="1092300" cy="13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8" idx="0"/>
            <a:endCxn id="111" idx="2"/>
          </p:cNvCxnSpPr>
          <p:nvPr/>
        </p:nvCxnSpPr>
        <p:spPr>
          <a:xfrm rot="10800000">
            <a:off x="7098725" y="2151000"/>
            <a:ext cx="213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09" idx="3"/>
            <a:endCxn id="108" idx="1"/>
          </p:cNvCxnSpPr>
          <p:nvPr/>
        </p:nvCxnSpPr>
        <p:spPr>
          <a:xfrm>
            <a:off x="5477550" y="2802150"/>
            <a:ext cx="6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09" idx="1"/>
          </p:cNvCxnSpPr>
          <p:nvPr/>
        </p:nvCxnSpPr>
        <p:spPr>
          <a:xfrm rot="10800000">
            <a:off x="2542050" y="2802150"/>
            <a:ext cx="11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09" idx="1"/>
            <a:endCxn id="104" idx="3"/>
          </p:cNvCxnSpPr>
          <p:nvPr/>
        </p:nvCxnSpPr>
        <p:spPr>
          <a:xfrm flipH="1">
            <a:off x="2574150" y="2802150"/>
            <a:ext cx="1092300" cy="17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09" idx="1"/>
            <a:endCxn id="105" idx="3"/>
          </p:cNvCxnSpPr>
          <p:nvPr/>
        </p:nvCxnSpPr>
        <p:spPr>
          <a:xfrm rot="10800000">
            <a:off x="2574150" y="2150850"/>
            <a:ext cx="10923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09" idx="1"/>
            <a:endCxn id="107" idx="3"/>
          </p:cNvCxnSpPr>
          <p:nvPr/>
        </p:nvCxnSpPr>
        <p:spPr>
          <a:xfrm flipH="1">
            <a:off x="2542050" y="2802150"/>
            <a:ext cx="1124400" cy="8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 txBox="1"/>
          <p:nvPr/>
        </p:nvSpPr>
        <p:spPr>
          <a:xfrm>
            <a:off x="656025" y="321475"/>
            <a:ext cx="2665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ETL process flow  diagram: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250600" y="243750"/>
            <a:ext cx="87954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About Ab initio: 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1.Ab Initio is a Extract Transform Load (ETL) tool to handle massive volumes of data.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2. In every instance, Ab initio completed processing of the datasets before the other. 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3.  It can split large datasets into smaller datasets and then process the smaller datasets in parallel, utilizing as many CPU’s and as much memory as you choose to allocate.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4. It tends to function best on UNIX/LINUX servers and can take full advantage of server resources ,if allowed. 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:3.2.6.1  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COOPS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3.2.7.10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Limitations: 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1. Accessing the database almost every instance every instance represents the slowest processing for Abnitio.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2. This tool is very costly,compared to other tools.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0" y="230400"/>
            <a:ext cx="8819100" cy="4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Architecture of Abnitio: 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                    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GDE: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It </a:t>
            </a:r>
            <a:r>
              <a:rPr lang="en">
                <a:solidFill>
                  <a:srgbClr val="46464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provides an intuitive graphical interface for editing and executing applications. </a:t>
            </a:r>
            <a:endParaRPr>
              <a:solidFill>
                <a:srgbClr val="46464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464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6464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Cooperating system:</a:t>
            </a:r>
            <a:r>
              <a:rPr lang="en">
                <a:solidFill>
                  <a:srgbClr val="46464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provides a general engine for integration of all kinds of data processing and communication between all the tools within the platform. </a:t>
            </a:r>
            <a:endParaRPr>
              <a:solidFill>
                <a:srgbClr val="46464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464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6464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EME:  </a:t>
            </a:r>
            <a:r>
              <a:rPr lang="en">
                <a:solidFill>
                  <a:srgbClr val="46464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</a:t>
            </a:r>
            <a:r>
              <a:rPr b="1" lang="en">
                <a:solidFill>
                  <a:srgbClr val="46464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46464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is a d</a:t>
            </a:r>
            <a:r>
              <a:rPr lang="en">
                <a:solidFill>
                  <a:srgbClr val="46464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ata store that allows tracking changes in developed graphs and metadata used in their development</a:t>
            </a:r>
            <a:r>
              <a:rPr lang="en" sz="1200">
                <a:solidFill>
                  <a:srgbClr val="464646"/>
                </a:solidFill>
                <a:highlight>
                  <a:srgbClr val="FFFFFF"/>
                </a:highlight>
              </a:rPr>
              <a:t>.</a:t>
            </a:r>
            <a:endParaRPr b="1">
              <a:solidFill>
                <a:srgbClr val="46464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807500" y="675100"/>
            <a:ext cx="2346600" cy="67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Metadata Environment(Repository)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920875" y="1783550"/>
            <a:ext cx="2346600" cy="67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Cooperating System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872725" y="1783550"/>
            <a:ext cx="2346600" cy="67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Development Environment(GDE)</a:t>
            </a:r>
            <a:endParaRPr/>
          </a:p>
        </p:txBody>
      </p:sp>
      <p:cxnSp>
        <p:nvCxnSpPr>
          <p:cNvPr id="133" name="Google Shape;133;p19"/>
          <p:cNvCxnSpPr>
            <a:stCxn id="132" idx="3"/>
            <a:endCxn id="131" idx="1"/>
          </p:cNvCxnSpPr>
          <p:nvPr/>
        </p:nvCxnSpPr>
        <p:spPr>
          <a:xfrm>
            <a:off x="3219325" y="2121050"/>
            <a:ext cx="17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31" idx="0"/>
            <a:endCxn id="130" idx="3"/>
          </p:cNvCxnSpPr>
          <p:nvPr/>
        </p:nvCxnSpPr>
        <p:spPr>
          <a:xfrm rot="10800000">
            <a:off x="5153975" y="1012550"/>
            <a:ext cx="940200" cy="7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>
            <a:endCxn id="132" idx="0"/>
          </p:cNvCxnSpPr>
          <p:nvPr/>
        </p:nvCxnSpPr>
        <p:spPr>
          <a:xfrm flipH="1">
            <a:off x="2046025" y="953750"/>
            <a:ext cx="761400" cy="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278600" y="2378275"/>
            <a:ext cx="782100" cy="546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1543050" y="2282425"/>
            <a:ext cx="1392900" cy="738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Manager(gives feedback)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75050" y="1426288"/>
            <a:ext cx="9180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3518425" y="3967150"/>
            <a:ext cx="1242900" cy="36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Team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1418088" y="1457325"/>
            <a:ext cx="7821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2505575" y="1403775"/>
            <a:ext cx="9180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service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518425" y="2924875"/>
            <a:ext cx="1242900" cy="54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requirement list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650425" y="1403775"/>
            <a:ext cx="9789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7704525" y="450625"/>
            <a:ext cx="11298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meeting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3518425" y="2282425"/>
            <a:ext cx="12429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project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1618050" y="4037425"/>
            <a:ext cx="12429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product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5089925" y="3967150"/>
            <a:ext cx="12429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Team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6111049" y="485275"/>
            <a:ext cx="1242900" cy="29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4480800" y="450625"/>
            <a:ext cx="12429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meeting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7647975" y="2207425"/>
            <a:ext cx="12429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plan</a:t>
            </a:r>
            <a:endParaRPr/>
          </a:p>
        </p:txBody>
      </p:sp>
      <p:cxnSp>
        <p:nvCxnSpPr>
          <p:cNvPr id="155" name="Google Shape;155;p20"/>
          <p:cNvCxnSpPr>
            <a:stCxn id="140" idx="6"/>
            <a:endCxn id="141" idx="1"/>
          </p:cNvCxnSpPr>
          <p:nvPr/>
        </p:nvCxnSpPr>
        <p:spPr>
          <a:xfrm>
            <a:off x="1060700" y="2651575"/>
            <a:ext cx="4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0"/>
          <p:cNvCxnSpPr>
            <a:stCxn id="141" idx="2"/>
            <a:endCxn id="150" idx="0"/>
          </p:cNvCxnSpPr>
          <p:nvPr/>
        </p:nvCxnSpPr>
        <p:spPr>
          <a:xfrm>
            <a:off x="2239500" y="3020725"/>
            <a:ext cx="0" cy="10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0"/>
          <p:cNvCxnSpPr>
            <a:stCxn id="141" idx="0"/>
            <a:endCxn id="142" idx="2"/>
          </p:cNvCxnSpPr>
          <p:nvPr/>
        </p:nvCxnSpPr>
        <p:spPr>
          <a:xfrm rot="10800000">
            <a:off x="834000" y="1790425"/>
            <a:ext cx="14055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0"/>
          <p:cNvCxnSpPr>
            <a:stCxn id="141" idx="0"/>
            <a:endCxn id="144" idx="2"/>
          </p:cNvCxnSpPr>
          <p:nvPr/>
        </p:nvCxnSpPr>
        <p:spPr>
          <a:xfrm rot="10800000">
            <a:off x="1809000" y="1821625"/>
            <a:ext cx="4305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0"/>
          <p:cNvCxnSpPr>
            <a:stCxn id="141" idx="0"/>
            <a:endCxn id="145" idx="2"/>
          </p:cNvCxnSpPr>
          <p:nvPr/>
        </p:nvCxnSpPr>
        <p:spPr>
          <a:xfrm flipH="1" rot="10800000">
            <a:off x="2239500" y="1767925"/>
            <a:ext cx="7251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0"/>
          <p:cNvCxnSpPr>
            <a:stCxn id="147" idx="2"/>
            <a:endCxn id="149" idx="0"/>
          </p:cNvCxnSpPr>
          <p:nvPr/>
        </p:nvCxnSpPr>
        <p:spPr>
          <a:xfrm>
            <a:off x="4139875" y="1767975"/>
            <a:ext cx="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0"/>
          <p:cNvCxnSpPr>
            <a:stCxn id="149" idx="2"/>
            <a:endCxn id="146" idx="0"/>
          </p:cNvCxnSpPr>
          <p:nvPr/>
        </p:nvCxnSpPr>
        <p:spPr>
          <a:xfrm>
            <a:off x="4139875" y="2646625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0"/>
          <p:cNvCxnSpPr>
            <a:stCxn id="146" idx="2"/>
            <a:endCxn id="143" idx="0"/>
          </p:cNvCxnSpPr>
          <p:nvPr/>
        </p:nvCxnSpPr>
        <p:spPr>
          <a:xfrm>
            <a:off x="4139875" y="3471475"/>
            <a:ext cx="0" cy="4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0"/>
          <p:cNvCxnSpPr>
            <a:stCxn id="146" idx="3"/>
            <a:endCxn id="151" idx="0"/>
          </p:cNvCxnSpPr>
          <p:nvPr/>
        </p:nvCxnSpPr>
        <p:spPr>
          <a:xfrm>
            <a:off x="4761325" y="3198175"/>
            <a:ext cx="950100" cy="7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0"/>
          <p:cNvCxnSpPr>
            <a:stCxn id="146" idx="3"/>
            <a:endCxn id="152" idx="2"/>
          </p:cNvCxnSpPr>
          <p:nvPr/>
        </p:nvCxnSpPr>
        <p:spPr>
          <a:xfrm flipH="1" rot="10800000">
            <a:off x="4761325" y="780175"/>
            <a:ext cx="1971300" cy="2418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>
            <a:stCxn id="148" idx="1"/>
            <a:endCxn id="152" idx="3"/>
          </p:cNvCxnSpPr>
          <p:nvPr/>
        </p:nvCxnSpPr>
        <p:spPr>
          <a:xfrm rot="10800000">
            <a:off x="7353825" y="632725"/>
            <a:ext cx="3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>
            <a:stCxn id="152" idx="1"/>
            <a:endCxn id="153" idx="3"/>
          </p:cNvCxnSpPr>
          <p:nvPr/>
        </p:nvCxnSpPr>
        <p:spPr>
          <a:xfrm rot="10800000">
            <a:off x="5723749" y="6327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>
            <a:stCxn id="148" idx="2"/>
            <a:endCxn id="154" idx="0"/>
          </p:cNvCxnSpPr>
          <p:nvPr/>
        </p:nvCxnSpPr>
        <p:spPr>
          <a:xfrm>
            <a:off x="8269425" y="814825"/>
            <a:ext cx="0" cy="13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0"/>
          <p:cNvSpPr/>
          <p:nvPr/>
        </p:nvSpPr>
        <p:spPr>
          <a:xfrm>
            <a:off x="6804425" y="4018350"/>
            <a:ext cx="12429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Team</a:t>
            </a:r>
            <a:endParaRPr/>
          </a:p>
        </p:txBody>
      </p:sp>
      <p:cxnSp>
        <p:nvCxnSpPr>
          <p:cNvPr id="169" name="Google Shape;169;p20"/>
          <p:cNvCxnSpPr>
            <a:stCxn id="146" idx="3"/>
            <a:endCxn id="168" idx="0"/>
          </p:cNvCxnSpPr>
          <p:nvPr/>
        </p:nvCxnSpPr>
        <p:spPr>
          <a:xfrm>
            <a:off x="4761325" y="3198175"/>
            <a:ext cx="2664600" cy="8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0"/>
          <p:cNvCxnSpPr>
            <a:stCxn id="154" idx="2"/>
            <a:endCxn id="154" idx="2"/>
          </p:cNvCxnSpPr>
          <p:nvPr/>
        </p:nvCxnSpPr>
        <p:spPr>
          <a:xfrm>
            <a:off x="8269425" y="25716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0"/>
          <p:cNvCxnSpPr>
            <a:stCxn id="154" idx="2"/>
            <a:endCxn id="146" idx="3"/>
          </p:cNvCxnSpPr>
          <p:nvPr/>
        </p:nvCxnSpPr>
        <p:spPr>
          <a:xfrm rot="5400000">
            <a:off x="6201975" y="1130875"/>
            <a:ext cx="626700" cy="3508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0"/>
          <p:cNvCxnSpPr>
            <a:stCxn id="150" idx="3"/>
            <a:endCxn id="149" idx="1"/>
          </p:cNvCxnSpPr>
          <p:nvPr/>
        </p:nvCxnSpPr>
        <p:spPr>
          <a:xfrm flipH="1" rot="10800000">
            <a:off x="2860950" y="2464525"/>
            <a:ext cx="657600" cy="1755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0"/>
          <p:cNvSpPr txBox="1"/>
          <p:nvPr/>
        </p:nvSpPr>
        <p:spPr>
          <a:xfrm>
            <a:off x="192875" y="342900"/>
            <a:ext cx="1971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Stakeholders Role: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20"/>
          <p:cNvCxnSpPr>
            <a:stCxn id="153" idx="1"/>
            <a:endCxn id="141" idx="0"/>
          </p:cNvCxnSpPr>
          <p:nvPr/>
        </p:nvCxnSpPr>
        <p:spPr>
          <a:xfrm flipH="1">
            <a:off x="2239500" y="632725"/>
            <a:ext cx="2241300" cy="164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160800" y="178500"/>
            <a:ext cx="8822400" cy="4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Software Development Life Cycle(SDLC): 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It usually has seven phases namely ,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1.Planning.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2..Analysis and requirements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3.System Design.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4.Development.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5.Integration and Testing 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6.Implementation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7.operations &amp; maintenance.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