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57e6cb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57e6cb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a57e6cb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a57e6cb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57e6cb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a57e6cb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57e6cb4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a57e6cb4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57e6cb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a57e6cb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0750" y="56425"/>
            <a:ext cx="78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client hoping to achieve through your project?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72229" y="3205"/>
            <a:ext cx="400077" cy="400077"/>
            <a:chOff x="1294893" y="555804"/>
            <a:chExt cx="3287400" cy="3287400"/>
          </a:xfrm>
        </p:grpSpPr>
        <p:sp>
          <p:nvSpPr>
            <p:cNvPr id="56" name="Google Shape;56;p13"/>
            <p:cNvSpPr/>
            <p:nvPr/>
          </p:nvSpPr>
          <p:spPr>
            <a:xfrm rot="8100000">
              <a:off x="1776322" y="1037233"/>
              <a:ext cx="2324543" cy="2324543"/>
            </a:xfrm>
            <a:prstGeom prst="teardrop">
              <a:avLst>
                <a:gd fmla="val 153659" name="adj"/>
              </a:avLst>
            </a:prstGeom>
            <a:solidFill>
              <a:srgbClr val="F15A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404781" y="1662660"/>
              <a:ext cx="1029600" cy="1029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5236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447800" y="1003075"/>
            <a:ext cx="78282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He want a educational financial game to teach middle school and high school students the finance </a:t>
            </a:r>
            <a:r>
              <a:rPr b="1" lang="en" sz="1100">
                <a:solidFill>
                  <a:schemeClr val="dk1"/>
                </a:solidFill>
              </a:rPr>
              <a:t>knowledge and change their distrust of banks</a:t>
            </a:r>
            <a:r>
              <a:rPr b="1" lang="en" sz="1100">
                <a:solidFill>
                  <a:schemeClr val="dk1"/>
                </a:solidFill>
              </a:rPr>
              <a:t>.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Financial literacy is important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The relationship between banking and investing money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Interacting with banks is essential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Establish the confidence that banking services can help them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 web-based game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Clients idea:</a:t>
            </a:r>
            <a:endParaRPr b="1" sz="1100">
              <a:solidFill>
                <a:schemeClr val="dk1"/>
              </a:solidFill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Running Bodega (</a:t>
            </a:r>
            <a:r>
              <a:rPr b="1" lang="en" sz="1100">
                <a:solidFill>
                  <a:schemeClr val="dk1"/>
                </a:solidFill>
              </a:rPr>
              <a:t>Grocery in New York has special cultural meaning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Students-run Bank</a:t>
            </a:r>
            <a:endParaRPr b="1" sz="1100">
              <a:solidFill>
                <a:schemeClr val="dk1"/>
              </a:solidFill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Stock market simulation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20750" y="56425"/>
            <a:ext cx="78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your audience and what is their initial state</a:t>
            </a:r>
            <a:r>
              <a:rPr lang="en"/>
              <a:t>?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-114450"/>
            <a:ext cx="741647" cy="619944"/>
            <a:chOff x="1239395" y="-133059"/>
            <a:chExt cx="2938381" cy="2456197"/>
          </a:xfrm>
        </p:grpSpPr>
        <p:sp>
          <p:nvSpPr>
            <p:cNvPr id="65" name="Google Shape;65;p14"/>
            <p:cNvSpPr/>
            <p:nvPr/>
          </p:nvSpPr>
          <p:spPr>
            <a:xfrm>
              <a:off x="1905674" y="721493"/>
              <a:ext cx="1600200" cy="1600200"/>
            </a:xfrm>
            <a:prstGeom prst="ellipse">
              <a:avLst/>
            </a:prstGeom>
            <a:noFill/>
            <a:ln cap="flat" cmpd="sng" w="28575">
              <a:solidFill>
                <a:srgbClr val="F1900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253208" y="722938"/>
              <a:ext cx="926100" cy="1600200"/>
            </a:xfrm>
            <a:prstGeom prst="ellipse">
              <a:avLst/>
            </a:prstGeom>
            <a:noFill/>
            <a:ln cap="flat" cmpd="sng" w="28575">
              <a:solidFill>
                <a:srgbClr val="F1900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239395" y="372143"/>
              <a:ext cx="2932200" cy="1438800"/>
            </a:xfrm>
            <a:prstGeom prst="arc">
              <a:avLst>
                <a:gd fmla="val 2294773" name="adj1"/>
                <a:gd fmla="val 8517904" name="adj2"/>
              </a:avLst>
            </a:prstGeom>
            <a:noFill/>
            <a:ln cap="flat" cmpd="sng" w="28575">
              <a:solidFill>
                <a:srgbClr val="F1900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245576" y="-133059"/>
              <a:ext cx="2932200" cy="1438800"/>
            </a:xfrm>
            <a:prstGeom prst="arc">
              <a:avLst>
                <a:gd fmla="val 2441761" name="adj1"/>
                <a:gd fmla="val 8414170" name="adj2"/>
              </a:avLst>
            </a:prstGeom>
            <a:noFill/>
            <a:ln cap="flat" cmpd="sng" w="28575">
              <a:solidFill>
                <a:srgbClr val="F1900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" name="Google Shape;69;p14"/>
            <p:cNvCxnSpPr>
              <a:stCxn id="66" idx="0"/>
              <a:endCxn id="66" idx="4"/>
            </p:cNvCxnSpPr>
            <p:nvPr/>
          </p:nvCxnSpPr>
          <p:spPr>
            <a:xfrm>
              <a:off x="2716258" y="722938"/>
              <a:ext cx="0" cy="1600200"/>
            </a:xfrm>
            <a:prstGeom prst="straightConnector1">
              <a:avLst/>
            </a:prstGeom>
            <a:noFill/>
            <a:ln cap="flat" cmpd="sng" w="28575">
              <a:solidFill>
                <a:srgbClr val="F1900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" name="Google Shape;70;p14"/>
          <p:cNvSpPr txBox="1"/>
          <p:nvPr/>
        </p:nvSpPr>
        <p:spPr>
          <a:xfrm>
            <a:off x="741650" y="791875"/>
            <a:ext cx="796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school students and middle school students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have less </a:t>
            </a:r>
            <a:r>
              <a:rPr lang="en"/>
              <a:t>knowledge</a:t>
            </a:r>
            <a:r>
              <a:rPr lang="en"/>
              <a:t> about </a:t>
            </a:r>
            <a:r>
              <a:rPr lang="en"/>
              <a:t>financial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don’t trust banks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don’t know the function of financial products.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do not clear the importance of the credit score.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620750" y="56425"/>
            <a:ext cx="7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might you observe at the final playtest of your experience? Imagine questions you might ask and answers you would hope to hear.</a:t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138928" y="56426"/>
            <a:ext cx="369016" cy="518740"/>
            <a:chOff x="1986155" y="472862"/>
            <a:chExt cx="1208700" cy="1758442"/>
          </a:xfrm>
        </p:grpSpPr>
        <p:sp>
          <p:nvSpPr>
            <p:cNvPr id="77" name="Google Shape;77;p15"/>
            <p:cNvSpPr/>
            <p:nvPr/>
          </p:nvSpPr>
          <p:spPr>
            <a:xfrm rot="10796583">
              <a:off x="1986905" y="672804"/>
              <a:ext cx="1207201" cy="1557901"/>
            </a:xfrm>
            <a:prstGeom prst="round2SameRect">
              <a:avLst>
                <a:gd fmla="val 13240" name="adj1"/>
                <a:gd fmla="val 0" name="adj2"/>
              </a:avLst>
            </a:prstGeom>
            <a:solidFill>
              <a:srgbClr val="E962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10797235">
              <a:off x="2216723" y="546312"/>
              <a:ext cx="746100" cy="229800"/>
            </a:xfrm>
            <a:prstGeom prst="round2SameRect">
              <a:avLst>
                <a:gd fmla="val 39177" name="adj1"/>
                <a:gd fmla="val 0" name="adj2"/>
              </a:avLst>
            </a:prstGeom>
            <a:solidFill>
              <a:srgbClr val="E96290"/>
            </a:solidFill>
            <a:ln cap="flat" cmpd="sng" w="381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2626">
              <a:off x="2393433" y="473011"/>
              <a:ext cx="392700" cy="165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962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rot="-3148">
              <a:off x="2368097" y="1265616"/>
              <a:ext cx="580543" cy="426142"/>
            </a:xfrm>
            <a:custGeom>
              <a:rect b="b" l="l" r="r" t="t"/>
              <a:pathLst>
                <a:path extrusionOk="0" h="156096" w="212653">
                  <a:moveTo>
                    <a:pt x="0" y="81404"/>
                  </a:moveTo>
                  <a:lnTo>
                    <a:pt x="79218" y="156096"/>
                  </a:lnTo>
                  <a:lnTo>
                    <a:pt x="212653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620750" y="1003050"/>
            <a:ext cx="782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that fun to play?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really learn some knowledge of finance from this game?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trust the bank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you invest money in the future?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clue to manage money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bank </a:t>
            </a:r>
            <a:r>
              <a:rPr lang="en"/>
              <a:t>normal</a:t>
            </a:r>
            <a:r>
              <a:rPr lang="en"/>
              <a:t> now?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r>
              <a:rPr lang="en"/>
              <a:t> after they play the game:Open bank account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20750" y="56425"/>
            <a:ext cx="78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you know right now, what are your core player transformations?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88629" y="28221"/>
            <a:ext cx="469487" cy="456614"/>
            <a:chOff x="6851650" y="744338"/>
            <a:chExt cx="1968500" cy="1914525"/>
          </a:xfrm>
        </p:grpSpPr>
        <p:grpSp>
          <p:nvGrpSpPr>
            <p:cNvPr id="88" name="Google Shape;88;p16"/>
            <p:cNvGrpSpPr/>
            <p:nvPr/>
          </p:nvGrpSpPr>
          <p:grpSpPr>
            <a:xfrm>
              <a:off x="6851650" y="744338"/>
              <a:ext cx="1968500" cy="1914525"/>
              <a:chOff x="4389" y="471"/>
              <a:chExt cx="1240" cy="1206"/>
            </a:xfrm>
          </p:grpSpPr>
          <p:sp>
            <p:nvSpPr>
              <p:cNvPr id="89" name="Google Shape;89;p16"/>
              <p:cNvSpPr/>
              <p:nvPr/>
            </p:nvSpPr>
            <p:spPr>
              <a:xfrm>
                <a:off x="4429" y="477"/>
                <a:ext cx="1200" cy="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650" lIns="93300" spcFirstLastPara="1" rIns="93300" wrap="square" tIns="466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4389" y="491"/>
                <a:ext cx="613" cy="665"/>
              </a:xfrm>
              <a:custGeom>
                <a:rect b="b" l="l" r="r" t="t"/>
                <a:pathLst>
                  <a:path extrusionOk="0" h="101" w="93">
                    <a:moveTo>
                      <a:pt x="6" y="4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80" y="17"/>
                      <a:pt x="93" y="40"/>
                      <a:pt x="87" y="62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13" y="84"/>
                      <a:pt x="0" y="62"/>
                      <a:pt x="6" y="40"/>
                    </a:cubicBezTo>
                    <a:close/>
                  </a:path>
                </a:pathLst>
              </a:custGeom>
              <a:solidFill>
                <a:srgbClr val="FFCD2F"/>
              </a:solidFill>
              <a:ln>
                <a:noFill/>
              </a:ln>
            </p:spPr>
            <p:txBody>
              <a:bodyPr anchorCtr="0" anchor="t" bIns="46650" lIns="93300" spcFirstLastPara="1" rIns="93300" wrap="square" tIns="466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4495" y="1090"/>
                <a:ext cx="408" cy="401"/>
              </a:xfrm>
              <a:custGeom>
                <a:rect b="b" l="l" r="r" t="t"/>
                <a:pathLst>
                  <a:path extrusionOk="0" h="61" w="62">
                    <a:moveTo>
                      <a:pt x="28" y="59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5" y="11"/>
                      <a:pt x="18" y="0"/>
                      <a:pt x="34" y="1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7" y="50"/>
                      <a:pt x="44" y="61"/>
                      <a:pt x="28" y="59"/>
                    </a:cubicBezTo>
                    <a:close/>
                  </a:path>
                </a:pathLst>
              </a:custGeom>
              <a:solidFill>
                <a:srgbClr val="FFCD2F"/>
              </a:solidFill>
              <a:ln>
                <a:noFill/>
              </a:ln>
            </p:spPr>
            <p:txBody>
              <a:bodyPr anchorCtr="0" anchor="t" bIns="46650" lIns="93300" spcFirstLastPara="1" rIns="93300" wrap="square" tIns="466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4969" y="675"/>
                <a:ext cx="632" cy="579"/>
              </a:xfrm>
              <a:custGeom>
                <a:rect b="b" l="l" r="r" t="t"/>
                <a:pathLst>
                  <a:path extrusionOk="0" h="88" w="96">
                    <a:moveTo>
                      <a:pt x="90" y="50"/>
                    </a:move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31" y="0"/>
                      <a:pt x="10" y="15"/>
                      <a:pt x="7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65" y="88"/>
                      <a:pt x="86" y="72"/>
                      <a:pt x="90" y="50"/>
                    </a:cubicBezTo>
                    <a:close/>
                  </a:path>
                </a:pathLst>
              </a:custGeom>
              <a:solidFill>
                <a:srgbClr val="FFCD2F"/>
              </a:solidFill>
              <a:ln>
                <a:noFill/>
              </a:ln>
            </p:spPr>
            <p:txBody>
              <a:bodyPr anchorCtr="0" anchor="t" bIns="46650" lIns="93300" spcFirstLastPara="1" rIns="93300" wrap="square" tIns="466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4883" y="1149"/>
                <a:ext cx="422" cy="474"/>
              </a:xfrm>
              <a:custGeom>
                <a:rect b="b" l="l" r="r" t="t"/>
                <a:pathLst>
                  <a:path extrusionOk="0" h="72" w="64">
                    <a:moveTo>
                      <a:pt x="23" y="64"/>
                    </a:moveTo>
                    <a:cubicBezTo>
                      <a:pt x="50" y="72"/>
                      <a:pt x="50" y="72"/>
                      <a:pt x="50" y="72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4" y="29"/>
                      <a:pt x="56" y="13"/>
                      <a:pt x="41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0" y="43"/>
                      <a:pt x="8" y="59"/>
                      <a:pt x="23" y="64"/>
                    </a:cubicBezTo>
                    <a:close/>
                  </a:path>
                </a:pathLst>
              </a:custGeom>
              <a:solidFill>
                <a:srgbClr val="FFCD2F"/>
              </a:solidFill>
              <a:ln>
                <a:noFill/>
              </a:ln>
            </p:spPr>
            <p:txBody>
              <a:bodyPr anchorCtr="0" anchor="t" bIns="46650" lIns="93300" spcFirstLastPara="1" rIns="93300" wrap="square" tIns="466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4916" y="471"/>
                <a:ext cx="125" cy="204"/>
              </a:xfrm>
              <a:custGeom>
                <a:rect b="b" l="l" r="r" t="t"/>
                <a:pathLst>
                  <a:path extrusionOk="0" h="31" w="19">
                    <a:moveTo>
                      <a:pt x="18" y="30"/>
                    </a:moveTo>
                    <a:cubicBezTo>
                      <a:pt x="18" y="30"/>
                      <a:pt x="18" y="30"/>
                      <a:pt x="18" y="29"/>
                    </a:cubicBezTo>
                    <a:cubicBezTo>
                      <a:pt x="18" y="28"/>
                      <a:pt x="19" y="25"/>
                      <a:pt x="19" y="23"/>
                    </a:cubicBezTo>
                    <a:cubicBezTo>
                      <a:pt x="19" y="21"/>
                      <a:pt x="19" y="18"/>
                      <a:pt x="18" y="16"/>
                    </a:cubicBezTo>
                    <a:cubicBezTo>
                      <a:pt x="18" y="14"/>
                      <a:pt x="18" y="13"/>
                      <a:pt x="17" y="11"/>
                    </a:cubicBezTo>
                    <a:cubicBezTo>
                      <a:pt x="15" y="8"/>
                      <a:pt x="12" y="6"/>
                      <a:pt x="9" y="4"/>
                    </a:cubicBezTo>
                    <a:cubicBezTo>
                      <a:pt x="8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5" y="6"/>
                      <a:pt x="7" y="7"/>
                      <a:pt x="9" y="9"/>
                    </a:cubicBezTo>
                    <a:cubicBezTo>
                      <a:pt x="11" y="10"/>
                      <a:pt x="13" y="12"/>
                      <a:pt x="13" y="13"/>
                    </a:cubicBezTo>
                    <a:cubicBezTo>
                      <a:pt x="14" y="14"/>
                      <a:pt x="14" y="15"/>
                      <a:pt x="14" y="17"/>
                    </a:cubicBezTo>
                    <a:cubicBezTo>
                      <a:pt x="15" y="19"/>
                      <a:pt x="15" y="21"/>
                      <a:pt x="15" y="23"/>
                    </a:cubicBezTo>
                    <a:cubicBezTo>
                      <a:pt x="15" y="25"/>
                      <a:pt x="14" y="28"/>
                      <a:pt x="14" y="29"/>
                    </a:cubicBezTo>
                    <a:cubicBezTo>
                      <a:pt x="14" y="30"/>
                      <a:pt x="14" y="30"/>
                      <a:pt x="14" y="31"/>
                    </a:cubicBezTo>
                    <a:lnTo>
                      <a:pt x="18" y="30"/>
                    </a:lnTo>
                    <a:close/>
                  </a:path>
                </a:pathLst>
              </a:custGeom>
              <a:solidFill>
                <a:srgbClr val="FFCD2F"/>
              </a:solidFill>
              <a:ln>
                <a:noFill/>
              </a:ln>
            </p:spPr>
            <p:txBody>
              <a:bodyPr anchorCtr="0" anchor="t" bIns="46650" lIns="93300" spcFirstLastPara="1" rIns="93300" wrap="square" tIns="466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" name="Google Shape;95;p16"/>
            <p:cNvSpPr/>
            <p:nvPr/>
          </p:nvSpPr>
          <p:spPr>
            <a:xfrm flipH="1" rot="1453345">
              <a:off x="7957593" y="802539"/>
              <a:ext cx="198438" cy="323850"/>
            </a:xfrm>
            <a:custGeom>
              <a:rect b="b" l="l" r="r" t="t"/>
              <a:pathLst>
                <a:path extrusionOk="0" h="31" w="19">
                  <a:moveTo>
                    <a:pt x="18" y="30"/>
                  </a:moveTo>
                  <a:cubicBezTo>
                    <a:pt x="18" y="30"/>
                    <a:pt x="18" y="30"/>
                    <a:pt x="18" y="29"/>
                  </a:cubicBezTo>
                  <a:cubicBezTo>
                    <a:pt x="18" y="28"/>
                    <a:pt x="19" y="25"/>
                    <a:pt x="19" y="23"/>
                  </a:cubicBezTo>
                  <a:cubicBezTo>
                    <a:pt x="19" y="21"/>
                    <a:pt x="19" y="18"/>
                    <a:pt x="18" y="16"/>
                  </a:cubicBezTo>
                  <a:cubicBezTo>
                    <a:pt x="18" y="14"/>
                    <a:pt x="18" y="13"/>
                    <a:pt x="17" y="11"/>
                  </a:cubicBezTo>
                  <a:cubicBezTo>
                    <a:pt x="15" y="8"/>
                    <a:pt x="12" y="6"/>
                    <a:pt x="9" y="4"/>
                  </a:cubicBezTo>
                  <a:cubicBezTo>
                    <a:pt x="8" y="3"/>
                    <a:pt x="6" y="2"/>
                    <a:pt x="5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5" y="6"/>
                    <a:pt x="7" y="7"/>
                    <a:pt x="9" y="9"/>
                  </a:cubicBezTo>
                  <a:cubicBezTo>
                    <a:pt x="11" y="10"/>
                    <a:pt x="13" y="12"/>
                    <a:pt x="13" y="13"/>
                  </a:cubicBezTo>
                  <a:cubicBezTo>
                    <a:pt x="14" y="14"/>
                    <a:pt x="14" y="15"/>
                    <a:pt x="14" y="17"/>
                  </a:cubicBezTo>
                  <a:cubicBezTo>
                    <a:pt x="15" y="19"/>
                    <a:pt x="15" y="21"/>
                    <a:pt x="15" y="23"/>
                  </a:cubicBezTo>
                  <a:cubicBezTo>
                    <a:pt x="15" y="25"/>
                    <a:pt x="14" y="28"/>
                    <a:pt x="14" y="29"/>
                  </a:cubicBezTo>
                  <a:cubicBezTo>
                    <a:pt x="14" y="30"/>
                    <a:pt x="14" y="30"/>
                    <a:pt x="14" y="31"/>
                  </a:cubicBezTo>
                  <a:lnTo>
                    <a:pt x="18" y="30"/>
                  </a:lnTo>
                  <a:close/>
                </a:path>
              </a:pathLst>
            </a:custGeom>
            <a:solidFill>
              <a:srgbClr val="FFCD2F"/>
            </a:solidFill>
            <a:ln>
              <a:noFill/>
            </a:ln>
          </p:spPr>
          <p:txBody>
            <a:bodyPr anchorCtr="0" anchor="t" bIns="46650" lIns="93300" spcFirstLastPara="1" rIns="93300" wrap="square" tIns="46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620750" y="56425"/>
            <a:ext cx="7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things (real or wished for) that have been done before that you can leverage. Discuss as plan for finding, accessing, and using these prior works.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 rot="1018378">
            <a:off x="85066" y="60217"/>
            <a:ext cx="682431" cy="545022"/>
            <a:chOff x="-104009" y="-837400"/>
            <a:chExt cx="10010835" cy="7995128"/>
          </a:xfrm>
        </p:grpSpPr>
        <p:sp>
          <p:nvSpPr>
            <p:cNvPr id="102" name="Google Shape;102;p17"/>
            <p:cNvSpPr/>
            <p:nvPr/>
          </p:nvSpPr>
          <p:spPr>
            <a:xfrm>
              <a:off x="-104009" y="2656998"/>
              <a:ext cx="5208903" cy="4500730"/>
            </a:xfrm>
            <a:custGeom>
              <a:rect b="b" l="l" r="r" t="t"/>
              <a:pathLst>
                <a:path extrusionOk="0" h="4500730" w="5208903">
                  <a:moveTo>
                    <a:pt x="0" y="67735"/>
                  </a:moveTo>
                  <a:lnTo>
                    <a:pt x="382903" y="0"/>
                  </a:lnTo>
                  <a:cubicBezTo>
                    <a:pt x="1056003" y="1627239"/>
                    <a:pt x="2021835" y="3632749"/>
                    <a:pt x="2232871" y="4035053"/>
                  </a:cubicBezTo>
                  <a:cubicBezTo>
                    <a:pt x="3445016" y="3473435"/>
                    <a:pt x="4216892" y="3504482"/>
                    <a:pt x="5208903" y="3264597"/>
                  </a:cubicBezTo>
                  <a:cubicBezTo>
                    <a:pt x="3972310" y="3624409"/>
                    <a:pt x="2954290" y="3870111"/>
                    <a:pt x="1998133" y="4500730"/>
                  </a:cubicBezTo>
                  <a:lnTo>
                    <a:pt x="0" y="67735"/>
                  </a:lnTo>
                  <a:close/>
                </a:path>
              </a:pathLst>
            </a:custGeom>
            <a:solidFill>
              <a:srgbClr val="BC59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53046" y="2036465"/>
              <a:ext cx="4904103" cy="4472686"/>
            </a:xfrm>
            <a:custGeom>
              <a:rect b="b" l="l" r="r" t="t"/>
              <a:pathLst>
                <a:path extrusionOk="0" h="4472686" w="4904103">
                  <a:moveTo>
                    <a:pt x="0" y="39691"/>
                  </a:moveTo>
                  <a:lnTo>
                    <a:pt x="358835" y="-2"/>
                  </a:lnTo>
                  <a:cubicBezTo>
                    <a:pt x="1031935" y="1627237"/>
                    <a:pt x="1917074" y="3875264"/>
                    <a:pt x="2146871" y="4215040"/>
                  </a:cubicBezTo>
                  <a:cubicBezTo>
                    <a:pt x="3212929" y="3737575"/>
                    <a:pt x="4348558" y="3769912"/>
                    <a:pt x="4793763" y="3745925"/>
                  </a:cubicBezTo>
                  <a:cubicBezTo>
                    <a:pt x="4915880" y="3758514"/>
                    <a:pt x="4874798" y="3761264"/>
                    <a:pt x="4904103" y="3863087"/>
                  </a:cubicBezTo>
                  <a:cubicBezTo>
                    <a:pt x="3816533" y="4008881"/>
                    <a:pt x="3085323" y="3930820"/>
                    <a:pt x="1998133" y="4472686"/>
                  </a:cubicBezTo>
                  <a:lnTo>
                    <a:pt x="0" y="39691"/>
                  </a:lnTo>
                  <a:close/>
                </a:path>
              </a:pathLst>
            </a:custGeom>
            <a:solidFill>
              <a:srgbClr val="BC59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27207" y="1179157"/>
              <a:ext cx="4576113" cy="4875087"/>
            </a:xfrm>
            <a:custGeom>
              <a:rect b="b" l="l" r="r" t="t"/>
              <a:pathLst>
                <a:path extrusionOk="0" h="4875087" w="4576113">
                  <a:moveTo>
                    <a:pt x="0" y="293005"/>
                  </a:moveTo>
                  <a:cubicBezTo>
                    <a:pt x="846565" y="68331"/>
                    <a:pt x="967572" y="-27135"/>
                    <a:pt x="2539694" y="6609"/>
                  </a:cubicBezTo>
                  <a:cubicBezTo>
                    <a:pt x="3135071" y="1457193"/>
                    <a:pt x="4296969" y="3821822"/>
                    <a:pt x="4576113" y="4603418"/>
                  </a:cubicBezTo>
                  <a:cubicBezTo>
                    <a:pt x="3428908" y="4530551"/>
                    <a:pt x="3294045" y="4382916"/>
                    <a:pt x="2047829" y="4875087"/>
                  </a:cubicBezTo>
                  <a:lnTo>
                    <a:pt x="0" y="293005"/>
                  </a:lnTo>
                  <a:close/>
                </a:path>
              </a:pathLst>
            </a:custGeom>
            <a:solidFill>
              <a:srgbClr val="BC59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flipH="1" rot="-2627126">
              <a:off x="3766697" y="773026"/>
              <a:ext cx="5303325" cy="4549789"/>
            </a:xfrm>
            <a:custGeom>
              <a:rect b="b" l="l" r="r" t="t"/>
              <a:pathLst>
                <a:path extrusionOk="0" h="4546239" w="5299187">
                  <a:moveTo>
                    <a:pt x="0" y="67735"/>
                  </a:moveTo>
                  <a:lnTo>
                    <a:pt x="382903" y="0"/>
                  </a:lnTo>
                  <a:cubicBezTo>
                    <a:pt x="1056003" y="1627239"/>
                    <a:pt x="1778540" y="3546095"/>
                    <a:pt x="2026881" y="4045464"/>
                  </a:cubicBezTo>
                  <a:cubicBezTo>
                    <a:pt x="3239026" y="3483846"/>
                    <a:pt x="4294319" y="3636949"/>
                    <a:pt x="5299187" y="3485522"/>
                  </a:cubicBezTo>
                  <a:cubicBezTo>
                    <a:pt x="3594253" y="3832976"/>
                    <a:pt x="3242715" y="3913617"/>
                    <a:pt x="1896848" y="4546240"/>
                  </a:cubicBezTo>
                  <a:lnTo>
                    <a:pt x="0" y="67735"/>
                  </a:lnTo>
                  <a:close/>
                </a:path>
              </a:pathLst>
            </a:custGeom>
            <a:solidFill>
              <a:srgbClr val="BC59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flipH="1" rot="-2627126">
              <a:off x="3405090" y="535442"/>
              <a:ext cx="4828502" cy="4436842"/>
            </a:xfrm>
            <a:custGeom>
              <a:rect b="b" l="l" r="r" t="t"/>
              <a:pathLst>
                <a:path extrusionOk="0" h="4433380" w="4824734">
                  <a:moveTo>
                    <a:pt x="2" y="51166"/>
                  </a:moveTo>
                  <a:lnTo>
                    <a:pt x="417544" y="1"/>
                  </a:lnTo>
                  <a:cubicBezTo>
                    <a:pt x="1068146" y="1648819"/>
                    <a:pt x="1803325" y="3780949"/>
                    <a:pt x="1982121" y="4181828"/>
                  </a:cubicBezTo>
                  <a:cubicBezTo>
                    <a:pt x="3048179" y="3704363"/>
                    <a:pt x="4335539" y="3901269"/>
                    <a:pt x="4788961" y="3910085"/>
                  </a:cubicBezTo>
                  <a:cubicBezTo>
                    <a:pt x="4820514" y="3997921"/>
                    <a:pt x="4795429" y="3970664"/>
                    <a:pt x="4824734" y="4072487"/>
                  </a:cubicBezTo>
                  <a:cubicBezTo>
                    <a:pt x="3769912" y="4057283"/>
                    <a:pt x="2818405" y="3891515"/>
                    <a:pt x="1731215" y="4433381"/>
                  </a:cubicBezTo>
                  <a:lnTo>
                    <a:pt x="2" y="51166"/>
                  </a:lnTo>
                  <a:close/>
                </a:path>
              </a:pathLst>
            </a:custGeom>
            <a:solidFill>
              <a:srgbClr val="BC59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 rot="-2627126">
              <a:off x="3040367" y="-25459"/>
              <a:ext cx="4312495" cy="4891649"/>
            </a:xfrm>
            <a:custGeom>
              <a:rect b="b" l="l" r="r" t="t"/>
              <a:pathLst>
                <a:path extrusionOk="0" h="4887832" w="4309130">
                  <a:moveTo>
                    <a:pt x="0" y="220103"/>
                  </a:moveTo>
                  <a:cubicBezTo>
                    <a:pt x="548837" y="134551"/>
                    <a:pt x="257987" y="204399"/>
                    <a:pt x="608247" y="124154"/>
                  </a:cubicBezTo>
                  <a:cubicBezTo>
                    <a:pt x="1093281" y="1636743"/>
                    <a:pt x="968916" y="1229335"/>
                    <a:pt x="1089387" y="1625805"/>
                  </a:cubicBezTo>
                  <a:cubicBezTo>
                    <a:pt x="1206206" y="1415292"/>
                    <a:pt x="1201414" y="1429894"/>
                    <a:pt x="1364061" y="1112127"/>
                  </a:cubicBezTo>
                  <a:cubicBezTo>
                    <a:pt x="1739989" y="1427164"/>
                    <a:pt x="1383823" y="1109883"/>
                    <a:pt x="1774400" y="1445313"/>
                  </a:cubicBezTo>
                  <a:cubicBezTo>
                    <a:pt x="1699353" y="1146249"/>
                    <a:pt x="1524950" y="542319"/>
                    <a:pt x="1367759" y="59638"/>
                  </a:cubicBezTo>
                  <a:cubicBezTo>
                    <a:pt x="1962166" y="-48803"/>
                    <a:pt x="1989054" y="-5487"/>
                    <a:pt x="2609358" y="158165"/>
                  </a:cubicBezTo>
                  <a:cubicBezTo>
                    <a:pt x="3204735" y="1608749"/>
                    <a:pt x="4029986" y="4020124"/>
                    <a:pt x="4309130" y="4801720"/>
                  </a:cubicBezTo>
                  <a:cubicBezTo>
                    <a:pt x="3161925" y="4728853"/>
                    <a:pt x="2941410" y="4395661"/>
                    <a:pt x="1695194" y="4887832"/>
                  </a:cubicBezTo>
                  <a:lnTo>
                    <a:pt x="0" y="220103"/>
                  </a:lnTo>
                  <a:close/>
                </a:path>
              </a:pathLst>
            </a:custGeom>
            <a:solidFill>
              <a:srgbClr val="BC59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620750" y="56425"/>
            <a:ext cx="78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you ask your ideal SME right now?</a:t>
            </a: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76202" y="-76198"/>
            <a:ext cx="551093" cy="551093"/>
            <a:chOff x="1559927" y="1134065"/>
            <a:chExt cx="584156" cy="584156"/>
          </a:xfrm>
        </p:grpSpPr>
        <p:sp>
          <p:nvSpPr>
            <p:cNvPr id="114" name="Google Shape;114;p18"/>
            <p:cNvSpPr/>
            <p:nvPr/>
          </p:nvSpPr>
          <p:spPr>
            <a:xfrm rot="2700000">
              <a:off x="1644647" y="1220440"/>
              <a:ext cx="414715" cy="411406"/>
            </a:xfrm>
            <a:custGeom>
              <a:rect b="b" l="l" r="r" t="t"/>
              <a:pathLst>
                <a:path extrusionOk="0" h="411177" w="414485">
                  <a:moveTo>
                    <a:pt x="102527" y="107487"/>
                  </a:moveTo>
                  <a:lnTo>
                    <a:pt x="414485" y="0"/>
                  </a:lnTo>
                  <a:lnTo>
                    <a:pt x="300383" y="305343"/>
                  </a:lnTo>
                  <a:lnTo>
                    <a:pt x="0" y="411177"/>
                  </a:lnTo>
                  <a:lnTo>
                    <a:pt x="102527" y="107487"/>
                  </a:lnTo>
                  <a:close/>
                </a:path>
              </a:pathLst>
            </a:custGeom>
            <a:solidFill>
              <a:srgbClr val="4567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" name="Google Shape;115;p18"/>
            <p:cNvCxnSpPr/>
            <p:nvPr/>
          </p:nvCxnSpPr>
          <p:spPr>
            <a:xfrm>
              <a:off x="1597512" y="1413925"/>
              <a:ext cx="900" cy="183300"/>
            </a:xfrm>
            <a:prstGeom prst="straightConnector1">
              <a:avLst/>
            </a:prstGeom>
            <a:noFill/>
            <a:ln cap="flat" cmpd="sng" w="38100">
              <a:solidFill>
                <a:srgbClr val="4567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6" name="Google Shape;116;p18"/>
            <p:cNvSpPr/>
            <p:nvPr/>
          </p:nvSpPr>
          <p:spPr>
            <a:xfrm>
              <a:off x="1571543" y="1559840"/>
              <a:ext cx="54000" cy="53400"/>
            </a:xfrm>
            <a:prstGeom prst="trapezoid">
              <a:avLst>
                <a:gd fmla="val 25000" name="adj"/>
              </a:avLst>
            </a:prstGeom>
            <a:solidFill>
              <a:srgbClr val="4567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5400000">
              <a:off x="1775001" y="1333749"/>
              <a:ext cx="162488" cy="396312"/>
            </a:xfrm>
            <a:prstGeom prst="flowChartOnlineStorage">
              <a:avLst/>
            </a:prstGeom>
            <a:solidFill>
              <a:srgbClr val="4567E5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335746" y="274312"/>
            <a:ext cx="372735" cy="300302"/>
            <a:chOff x="2352501" y="1183273"/>
            <a:chExt cx="1652925" cy="1331717"/>
          </a:xfrm>
        </p:grpSpPr>
        <p:grpSp>
          <p:nvGrpSpPr>
            <p:cNvPr id="119" name="Google Shape;119;p18"/>
            <p:cNvGrpSpPr/>
            <p:nvPr/>
          </p:nvGrpSpPr>
          <p:grpSpPr>
            <a:xfrm>
              <a:off x="2352501" y="1183273"/>
              <a:ext cx="1652925" cy="1331717"/>
              <a:chOff x="1654694" y="1573427"/>
              <a:chExt cx="1131753" cy="911822"/>
            </a:xfrm>
          </p:grpSpPr>
          <p:grpSp>
            <p:nvGrpSpPr>
              <p:cNvPr id="120" name="Google Shape;120;p18"/>
              <p:cNvGrpSpPr/>
              <p:nvPr/>
            </p:nvGrpSpPr>
            <p:grpSpPr>
              <a:xfrm rot="1732176">
                <a:off x="1754587" y="1721002"/>
                <a:ext cx="768756" cy="611670"/>
                <a:chOff x="3274370" y="586578"/>
                <a:chExt cx="1324184" cy="1053603"/>
              </a:xfrm>
            </p:grpSpPr>
            <p:sp>
              <p:nvSpPr>
                <p:cNvPr id="121" name="Google Shape;121;p18"/>
                <p:cNvSpPr/>
                <p:nvPr/>
              </p:nvSpPr>
              <p:spPr>
                <a:xfrm rot="-2700000">
                  <a:off x="3699250" y="740874"/>
                  <a:ext cx="745008" cy="745008"/>
                </a:xfrm>
                <a:prstGeom prst="diagStripe">
                  <a:avLst>
                    <a:gd fmla="val 50000" name="adj"/>
                  </a:avLst>
                </a:prstGeom>
                <a:solidFill>
                  <a:srgbClr val="4567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8"/>
                <p:cNvSpPr/>
                <p:nvPr/>
              </p:nvSpPr>
              <p:spPr>
                <a:xfrm flipH="1" rot="2700000">
                  <a:off x="3428666" y="740877"/>
                  <a:ext cx="745008" cy="745008"/>
                </a:xfrm>
                <a:prstGeom prst="diagStripe">
                  <a:avLst>
                    <a:gd fmla="val 50000" name="adj"/>
                  </a:avLst>
                </a:prstGeom>
                <a:solidFill>
                  <a:srgbClr val="4567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" name="Google Shape;123;p18"/>
              <p:cNvGrpSpPr/>
              <p:nvPr/>
            </p:nvGrpSpPr>
            <p:grpSpPr>
              <a:xfrm flipH="1" rot="-1732176">
                <a:off x="1917799" y="1726005"/>
                <a:ext cx="768756" cy="611668"/>
                <a:chOff x="3274371" y="586579"/>
                <a:chExt cx="1324185" cy="1053601"/>
              </a:xfrm>
            </p:grpSpPr>
            <p:sp>
              <p:nvSpPr>
                <p:cNvPr id="124" name="Google Shape;124;p18"/>
                <p:cNvSpPr/>
                <p:nvPr/>
              </p:nvSpPr>
              <p:spPr>
                <a:xfrm rot="-2700000">
                  <a:off x="3699252" y="740876"/>
                  <a:ext cx="745008" cy="745008"/>
                </a:xfrm>
                <a:prstGeom prst="diagStripe">
                  <a:avLst>
                    <a:gd fmla="val 50000" name="adj"/>
                  </a:avLst>
                </a:prstGeom>
                <a:solidFill>
                  <a:srgbClr val="4567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8"/>
                <p:cNvSpPr/>
                <p:nvPr/>
              </p:nvSpPr>
              <p:spPr>
                <a:xfrm flipH="1" rot="2700000">
                  <a:off x="3428667" y="740877"/>
                  <a:ext cx="745008" cy="745008"/>
                </a:xfrm>
                <a:prstGeom prst="diagStripe">
                  <a:avLst>
                    <a:gd fmla="val 50000" name="adj"/>
                  </a:avLst>
                </a:prstGeom>
                <a:solidFill>
                  <a:srgbClr val="4567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6" name="Google Shape;126;p18"/>
            <p:cNvGrpSpPr/>
            <p:nvPr/>
          </p:nvGrpSpPr>
          <p:grpSpPr>
            <a:xfrm>
              <a:off x="2805356" y="1183479"/>
              <a:ext cx="752006" cy="752006"/>
              <a:chOff x="1570288" y="1769566"/>
              <a:chExt cx="675900" cy="675900"/>
            </a:xfrm>
          </p:grpSpPr>
          <p:sp>
            <p:nvSpPr>
              <p:cNvPr id="127" name="Google Shape;127;p18"/>
              <p:cNvSpPr/>
              <p:nvPr/>
            </p:nvSpPr>
            <p:spPr>
              <a:xfrm>
                <a:off x="1570288" y="1769566"/>
                <a:ext cx="675900" cy="675900"/>
              </a:xfrm>
              <a:prstGeom prst="star16">
                <a:avLst>
                  <a:gd fmla="val 40847" name="adj"/>
                </a:avLst>
              </a:prstGeom>
              <a:solidFill>
                <a:srgbClr val="4567E5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8"/>
              <p:cNvSpPr/>
              <p:nvPr/>
            </p:nvSpPr>
            <p:spPr>
              <a:xfrm>
                <a:off x="1709581" y="1907202"/>
                <a:ext cx="400800" cy="400800"/>
              </a:xfrm>
              <a:prstGeom prst="ellipse">
                <a:avLst/>
              </a:prstGeom>
              <a:solidFill>
                <a:srgbClr val="4567E5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