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1"/>
  </p:notes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64" autoAdjust="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77961-F69D-4211-A5A5-ED319716F81E}" type="datetimeFigureOut">
              <a:rPr lang="pt-BR" smtClean="0"/>
              <a:pPr/>
              <a:t>16/06/2012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BE0D3-BAA5-4080-AC1C-9BE96B6373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BE0D3-BAA5-4080-AC1C-9BE96B637397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BE0D3-BAA5-4080-AC1C-9BE96B637397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BE0D3-BAA5-4080-AC1C-9BE96B637397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BE0D3-BAA5-4080-AC1C-9BE96B637397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BE0D3-BAA5-4080-AC1C-9BE96B637397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BE0D3-BAA5-4080-AC1C-9BE96B637397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BE0D3-BAA5-4080-AC1C-9BE96B637397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BE0D3-BAA5-4080-AC1C-9BE96B637397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BE0D3-BAA5-4080-AC1C-9BE96B637397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E700DB3-DBF0-4086-B675-117E7A9610B8}" type="datetimeFigureOut">
              <a:rPr lang="pt-BR" smtClean="0"/>
              <a:pPr/>
              <a:t>16/06/2012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dirty="0" smtClean="0"/>
              <a:t>Clique para editar o estilo do título mestre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16/06/2012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16/06/2012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16/06/2012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16/06/2012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16/06/2012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HIBERNATE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Objeto  Relacional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Cenário atual do desenvolvimento de software:</a:t>
            </a:r>
          </a:p>
          <a:p>
            <a:pPr lvl="1"/>
            <a:r>
              <a:rPr lang="pt-BR" dirty="0" smtClean="0"/>
              <a:t> Linguagens orientadas a objetos</a:t>
            </a:r>
          </a:p>
          <a:p>
            <a:pPr lvl="1"/>
            <a:r>
              <a:rPr lang="pt-BR" dirty="0" err="1" smtClean="0"/>
              <a:t>SGBDs</a:t>
            </a:r>
            <a:r>
              <a:rPr lang="pt-BR" dirty="0" smtClean="0"/>
              <a:t> </a:t>
            </a:r>
            <a:r>
              <a:rPr lang="pt-BR" dirty="0" smtClean="0"/>
              <a:t>relacionais consolidados no mercado superam as tentativas de implementação de um SGBD Orientados a Objetos em termos de aceitação do mercado.</a:t>
            </a:r>
          </a:p>
          <a:p>
            <a:r>
              <a:rPr lang="pt-BR" dirty="0" smtClean="0"/>
              <a:t>Como persistir o estado dos nossos objetos </a:t>
            </a:r>
            <a:r>
              <a:rPr lang="pt-BR" dirty="0" smtClean="0"/>
              <a:t>em bancos </a:t>
            </a:r>
            <a:r>
              <a:rPr lang="pt-BR" dirty="0" smtClean="0"/>
              <a:t>relacionais?</a:t>
            </a:r>
          </a:p>
          <a:p>
            <a:pPr lvl="1"/>
            <a:r>
              <a:rPr lang="pt-BR" dirty="0" smtClean="0"/>
              <a:t>Podemos abstrair do desenvolvedor um pouco da complexidade desta transformação: Objeto Relacional?</a:t>
            </a:r>
          </a:p>
          <a:p>
            <a:pPr lvl="1"/>
            <a:r>
              <a:rPr lang="pt-BR" dirty="0" smtClean="0"/>
              <a:t>Tabela x Classes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 smtClean="0"/>
              <a:t>Mundo OO: Classes e atributos</a:t>
            </a:r>
          </a:p>
          <a:p>
            <a:r>
              <a:rPr lang="pt-BR" b="1" dirty="0" smtClean="0"/>
              <a:t>Mundo Relacional: Tabelas e Campos</a:t>
            </a:r>
          </a:p>
          <a:p>
            <a:r>
              <a:rPr lang="pt-BR" b="1" dirty="0" smtClean="0"/>
              <a:t>Choque de paradigma</a:t>
            </a:r>
          </a:p>
          <a:p>
            <a:r>
              <a:rPr lang="pt-BR" b="1" dirty="0" smtClean="0"/>
              <a:t>Cada classe é </a:t>
            </a:r>
            <a:r>
              <a:rPr lang="pt-BR" b="1" dirty="0" smtClean="0"/>
              <a:t>uma </a:t>
            </a:r>
            <a:r>
              <a:rPr lang="pt-BR" b="1" dirty="0" smtClean="0"/>
              <a:t>tabela?</a:t>
            </a:r>
          </a:p>
          <a:p>
            <a:r>
              <a:rPr lang="pt-BR" b="1" dirty="0" smtClean="0"/>
              <a:t>Qual a abordagem correta? (Depende!!!)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PERSISTÊNCIA DE DADOS 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JDBC – API que permite acesso a </a:t>
            </a:r>
            <a:r>
              <a:rPr lang="pt-BR" dirty="0" err="1" smtClean="0"/>
              <a:t>SGBDs</a:t>
            </a:r>
            <a:r>
              <a:rPr lang="pt-BR" dirty="0" smtClean="0"/>
              <a:t> diversos;</a:t>
            </a:r>
          </a:p>
          <a:p>
            <a:r>
              <a:rPr lang="pt-BR" dirty="0" smtClean="0"/>
              <a:t>ORM – OBJECT RELATIONAL MAPPING</a:t>
            </a:r>
          </a:p>
          <a:p>
            <a:pPr lvl="1"/>
            <a:r>
              <a:rPr lang="pt-BR" dirty="0" smtClean="0"/>
              <a:t>Forma automatizada e transparente de persistir objetos</a:t>
            </a:r>
          </a:p>
          <a:p>
            <a:pPr lvl="1"/>
            <a:r>
              <a:rPr lang="pt-BR" dirty="0" smtClean="0"/>
              <a:t>Visa estabelecer uma forma padrão e transparente de persistir os objetos em tabelas de banco de dados;</a:t>
            </a:r>
          </a:p>
          <a:p>
            <a:pPr lvl="1"/>
            <a:r>
              <a:rPr lang="pt-BR" dirty="0" err="1" smtClean="0"/>
              <a:t>Hibernate</a:t>
            </a:r>
            <a:r>
              <a:rPr lang="pt-BR" dirty="0" smtClean="0"/>
              <a:t> – uma solução ORM. Existem outras: </a:t>
            </a:r>
            <a:r>
              <a:rPr lang="pt-BR" dirty="0" err="1" smtClean="0"/>
              <a:t>TopLink</a:t>
            </a:r>
            <a:r>
              <a:rPr lang="pt-BR" dirty="0" smtClean="0"/>
              <a:t> e </a:t>
            </a:r>
            <a:r>
              <a:rPr lang="pt-BR" dirty="0" err="1" smtClean="0"/>
              <a:t>OpenJPA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A arquitetura do </a:t>
            </a:r>
            <a:r>
              <a:rPr lang="pt-BR" dirty="0" err="1" smtClean="0"/>
              <a:t>Hibernate</a:t>
            </a:r>
            <a:r>
              <a:rPr lang="pt-BR" dirty="0" smtClean="0"/>
              <a:t> está ilustrada no próximo slide;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5" name="Cubo 4"/>
          <p:cNvSpPr/>
          <p:nvPr/>
        </p:nvSpPr>
        <p:spPr>
          <a:xfrm>
            <a:off x="1979712" y="764704"/>
            <a:ext cx="5400600" cy="108012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Aplicação Java</a:t>
            </a:r>
            <a:endParaRPr lang="pt-BR" dirty="0"/>
          </a:p>
        </p:txBody>
      </p:sp>
      <p:sp>
        <p:nvSpPr>
          <p:cNvPr id="8" name="Cubo 7"/>
          <p:cNvSpPr/>
          <p:nvPr/>
        </p:nvSpPr>
        <p:spPr>
          <a:xfrm>
            <a:off x="1691680" y="2204864"/>
            <a:ext cx="5616624" cy="2304256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HIBERNATE</a:t>
            </a:r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763688" y="2924944"/>
            <a:ext cx="2232248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Hibernate</a:t>
            </a:r>
            <a:r>
              <a:rPr lang="pt-BR" dirty="0" smtClean="0"/>
              <a:t>.</a:t>
            </a:r>
            <a:r>
              <a:rPr lang="pt-BR" dirty="0" err="1" smtClean="0"/>
              <a:t>properties</a:t>
            </a:r>
            <a:endParaRPr lang="pt-BR" dirty="0" smtClean="0"/>
          </a:p>
          <a:p>
            <a:pPr algn="ctr"/>
            <a:r>
              <a:rPr lang="pt-BR" dirty="0" smtClean="0"/>
              <a:t>Ou </a:t>
            </a:r>
            <a:r>
              <a:rPr lang="pt-BR" dirty="0" err="1" smtClean="0"/>
              <a:t>hibernate</a:t>
            </a:r>
            <a:r>
              <a:rPr lang="pt-BR" dirty="0" smtClean="0"/>
              <a:t>.</a:t>
            </a:r>
            <a:r>
              <a:rPr lang="pt-BR" dirty="0" err="1" smtClean="0"/>
              <a:t>cfg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283968" y="2924944"/>
            <a:ext cx="2376264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Mapeamento XML ou </a:t>
            </a:r>
            <a:r>
              <a:rPr lang="pt-BR" dirty="0" err="1" smtClean="0"/>
              <a:t>annotations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907704" y="1628800"/>
            <a:ext cx="5184576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Objetos Persistentes</a:t>
            </a:r>
            <a:endParaRPr lang="pt-BR" dirty="0"/>
          </a:p>
        </p:txBody>
      </p:sp>
      <p:sp>
        <p:nvSpPr>
          <p:cNvPr id="11" name="Cilindro 10"/>
          <p:cNvSpPr/>
          <p:nvPr/>
        </p:nvSpPr>
        <p:spPr>
          <a:xfrm>
            <a:off x="3131840" y="4725144"/>
            <a:ext cx="2232248" cy="1368152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SGBD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JPA – Java </a:t>
            </a:r>
            <a:r>
              <a:rPr lang="pt-BR" dirty="0" err="1" smtClean="0"/>
              <a:t>Persistence</a:t>
            </a:r>
            <a:r>
              <a:rPr lang="pt-BR" dirty="0" smtClean="0"/>
              <a:t> API – parte da especificação do EJB (Enterprise Java </a:t>
            </a:r>
            <a:r>
              <a:rPr lang="pt-BR" dirty="0" err="1" smtClean="0"/>
              <a:t>Beans</a:t>
            </a:r>
            <a:r>
              <a:rPr lang="pt-BR" dirty="0" smtClean="0"/>
              <a:t>);</a:t>
            </a:r>
          </a:p>
          <a:p>
            <a:r>
              <a:rPr lang="pt-BR" dirty="0" smtClean="0"/>
              <a:t>O </a:t>
            </a:r>
            <a:r>
              <a:rPr lang="pt-BR" dirty="0" err="1" smtClean="0"/>
              <a:t>hibernate</a:t>
            </a:r>
            <a:r>
              <a:rPr lang="pt-BR" dirty="0" smtClean="0"/>
              <a:t> é uma implementação da JPA</a:t>
            </a:r>
          </a:p>
          <a:p>
            <a:r>
              <a:rPr lang="pt-BR" dirty="0" smtClean="0"/>
              <a:t>Vantagens do </a:t>
            </a:r>
            <a:r>
              <a:rPr lang="pt-BR" dirty="0" err="1" smtClean="0"/>
              <a:t>Hibernate</a:t>
            </a:r>
            <a:endParaRPr lang="pt-BR" dirty="0" smtClean="0"/>
          </a:p>
          <a:p>
            <a:pPr lvl="1"/>
            <a:r>
              <a:rPr lang="pt-BR" dirty="0" smtClean="0"/>
              <a:t>API para realizar operações CRUD básicas em objetos de classes persistentes</a:t>
            </a:r>
          </a:p>
          <a:p>
            <a:r>
              <a:rPr lang="pt-BR" dirty="0" smtClean="0"/>
              <a:t>Cuidados:</a:t>
            </a:r>
          </a:p>
          <a:p>
            <a:pPr lvl="1"/>
            <a:r>
              <a:rPr lang="pt-BR" dirty="0" smtClean="0"/>
              <a:t>Performance;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1230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Arquivo de configuração:</a:t>
            </a:r>
            <a:r>
              <a:rPr lang="pt-BR" dirty="0" err="1" smtClean="0"/>
              <a:t>hibernate</a:t>
            </a:r>
            <a:r>
              <a:rPr lang="pt-BR" dirty="0" smtClean="0"/>
              <a:t>.</a:t>
            </a:r>
            <a:r>
              <a:rPr lang="pt-BR" dirty="0" err="1" smtClean="0"/>
              <a:t>cfg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196752"/>
            <a:ext cx="8625136" cy="4937760"/>
          </a:xfrm>
        </p:spPr>
        <p:txBody>
          <a:bodyPr>
            <a:normAutofit/>
          </a:bodyPr>
          <a:lstStyle/>
          <a:p>
            <a:r>
              <a:rPr lang="pt-BR" sz="2000" dirty="0" smtClean="0"/>
              <a:t>Dados para conexão:</a:t>
            </a:r>
          </a:p>
          <a:p>
            <a:r>
              <a:rPr lang="pt-BR" sz="2000" dirty="0" smtClean="0"/>
              <a:t>&lt;</a:t>
            </a:r>
            <a:r>
              <a:rPr lang="pt-BR" sz="2000" dirty="0" err="1" smtClean="0"/>
              <a:t>property</a:t>
            </a:r>
            <a:r>
              <a:rPr lang="pt-BR" sz="2000" dirty="0" smtClean="0"/>
              <a:t> </a:t>
            </a:r>
            <a:r>
              <a:rPr lang="pt-BR" sz="2000" dirty="0" err="1" smtClean="0"/>
              <a:t>name</a:t>
            </a:r>
            <a:r>
              <a:rPr lang="pt-BR" sz="2000" dirty="0" smtClean="0"/>
              <a:t>="</a:t>
            </a:r>
            <a:r>
              <a:rPr lang="pt-BR" sz="2000" dirty="0" err="1" smtClean="0"/>
              <a:t>dialect</a:t>
            </a:r>
            <a:r>
              <a:rPr lang="pt-BR" sz="2000" dirty="0" smtClean="0"/>
              <a:t>"&gt;</a:t>
            </a:r>
            <a:r>
              <a:rPr lang="pt-BR" sz="2000" dirty="0" err="1" smtClean="0"/>
              <a:t>org.hibernate.dialect.MySQLDialect&lt;/property&gt;</a:t>
            </a:r>
            <a:endParaRPr lang="pt-BR" sz="2000" dirty="0" smtClean="0"/>
          </a:p>
          <a:p>
            <a:r>
              <a:rPr lang="pt-BR" sz="2000" dirty="0" smtClean="0"/>
              <a:t>&lt;</a:t>
            </a:r>
            <a:r>
              <a:rPr lang="pt-BR" sz="2000" dirty="0" err="1" smtClean="0"/>
              <a:t>property</a:t>
            </a:r>
            <a:r>
              <a:rPr lang="pt-BR" sz="2000" dirty="0" smtClean="0"/>
              <a:t> </a:t>
            </a:r>
            <a:r>
              <a:rPr lang="pt-BR" sz="2000" dirty="0" err="1" smtClean="0"/>
              <a:t>name</a:t>
            </a:r>
            <a:r>
              <a:rPr lang="pt-BR" sz="2000" dirty="0" smtClean="0"/>
              <a:t>="connection.</a:t>
            </a:r>
            <a:r>
              <a:rPr lang="pt-BR" sz="2000" dirty="0" err="1" smtClean="0"/>
              <a:t>driver_class</a:t>
            </a:r>
            <a:r>
              <a:rPr lang="pt-BR" sz="2000" dirty="0" smtClean="0"/>
              <a:t>"&gt;</a:t>
            </a:r>
            <a:r>
              <a:rPr lang="pt-BR" sz="2000" dirty="0" err="1" smtClean="0"/>
              <a:t>org.postgresql.Driver&lt;/property&gt;</a:t>
            </a:r>
            <a:endParaRPr lang="pt-BR" sz="2000" dirty="0" smtClean="0"/>
          </a:p>
          <a:p>
            <a:r>
              <a:rPr lang="pt-BR" sz="2000" dirty="0" smtClean="0"/>
              <a:t>&lt;</a:t>
            </a:r>
            <a:r>
              <a:rPr lang="pt-BR" sz="2000" dirty="0" err="1" smtClean="0"/>
              <a:t>property</a:t>
            </a:r>
            <a:r>
              <a:rPr lang="pt-BR" sz="2000" dirty="0" smtClean="0"/>
              <a:t> </a:t>
            </a:r>
            <a:r>
              <a:rPr lang="pt-BR" sz="2000" dirty="0" err="1" smtClean="0"/>
              <a:t>name</a:t>
            </a:r>
            <a:r>
              <a:rPr lang="pt-BR" sz="2000" dirty="0" smtClean="0"/>
              <a:t>="connection.url"&gt;</a:t>
            </a:r>
            <a:r>
              <a:rPr lang="pt-BR" sz="2000" dirty="0" err="1" smtClean="0"/>
              <a:t>jdbc</a:t>
            </a:r>
            <a:r>
              <a:rPr lang="pt-BR" sz="2000" dirty="0" smtClean="0"/>
              <a:t>:</a:t>
            </a:r>
            <a:r>
              <a:rPr lang="pt-BR" sz="2000" dirty="0" err="1" smtClean="0"/>
              <a:t>postgresql</a:t>
            </a:r>
            <a:r>
              <a:rPr lang="pt-BR" sz="2000" dirty="0" smtClean="0"/>
              <a:t>://</a:t>
            </a:r>
            <a:r>
              <a:rPr lang="pt-BR" sz="2000" dirty="0" err="1" smtClean="0"/>
              <a:t>localhost</a:t>
            </a:r>
            <a:r>
              <a:rPr lang="pt-BR" sz="2000" dirty="0" smtClean="0"/>
              <a:t>/campeonato&lt;/</a:t>
            </a:r>
            <a:r>
              <a:rPr lang="pt-BR" sz="2000" dirty="0" err="1" smtClean="0"/>
              <a:t>property</a:t>
            </a:r>
            <a:r>
              <a:rPr lang="pt-BR" sz="2000" dirty="0" smtClean="0"/>
              <a:t>&gt;</a:t>
            </a:r>
          </a:p>
          <a:p>
            <a:r>
              <a:rPr lang="pt-BR" sz="2000" dirty="0" smtClean="0"/>
              <a:t>&lt;</a:t>
            </a:r>
            <a:r>
              <a:rPr lang="pt-BR" sz="2000" dirty="0" err="1" smtClean="0"/>
              <a:t>property</a:t>
            </a:r>
            <a:r>
              <a:rPr lang="pt-BR" sz="2000" dirty="0" smtClean="0"/>
              <a:t> </a:t>
            </a:r>
            <a:r>
              <a:rPr lang="pt-BR" sz="2000" dirty="0" err="1" smtClean="0"/>
              <a:t>name</a:t>
            </a:r>
            <a:r>
              <a:rPr lang="pt-BR" sz="2000" dirty="0" smtClean="0"/>
              <a:t>="connection.username"&gt;</a:t>
            </a:r>
            <a:r>
              <a:rPr lang="pt-BR" sz="2000" dirty="0" err="1" smtClean="0"/>
              <a:t>postgres</a:t>
            </a:r>
            <a:r>
              <a:rPr lang="pt-BR" sz="2000" dirty="0" smtClean="0"/>
              <a:t>&lt;/</a:t>
            </a:r>
            <a:r>
              <a:rPr lang="pt-BR" sz="2000" dirty="0" err="1" smtClean="0"/>
              <a:t>property</a:t>
            </a:r>
            <a:r>
              <a:rPr lang="pt-BR" sz="2000" dirty="0" smtClean="0"/>
              <a:t>&gt;</a:t>
            </a:r>
          </a:p>
          <a:p>
            <a:r>
              <a:rPr lang="pt-BR" sz="2000" dirty="0" smtClean="0"/>
              <a:t>&lt;</a:t>
            </a:r>
            <a:r>
              <a:rPr lang="pt-BR" sz="2000" dirty="0" err="1" smtClean="0"/>
              <a:t>property</a:t>
            </a:r>
            <a:r>
              <a:rPr lang="pt-BR" sz="2000" dirty="0" smtClean="0"/>
              <a:t> </a:t>
            </a:r>
            <a:r>
              <a:rPr lang="pt-BR" sz="2000" dirty="0" err="1" smtClean="0"/>
              <a:t>name</a:t>
            </a:r>
            <a:r>
              <a:rPr lang="pt-BR" sz="2000" dirty="0" smtClean="0"/>
              <a:t>="connection.password"&gt;123456&lt;/</a:t>
            </a:r>
            <a:r>
              <a:rPr lang="pt-BR" sz="2000" dirty="0" err="1" smtClean="0"/>
              <a:t>property</a:t>
            </a:r>
            <a:r>
              <a:rPr lang="pt-BR" sz="2000" dirty="0" smtClean="0"/>
              <a:t>&gt;</a:t>
            </a:r>
          </a:p>
          <a:p>
            <a:r>
              <a:rPr lang="pt-BR" sz="2000" dirty="0" smtClean="0"/>
              <a:t>Dados de mapeamento:</a:t>
            </a:r>
          </a:p>
          <a:p>
            <a:r>
              <a:rPr lang="pt-BR" sz="2000" dirty="0" smtClean="0"/>
              <a:t>&lt;</a:t>
            </a:r>
            <a:r>
              <a:rPr lang="pt-BR" sz="2000" dirty="0" err="1" smtClean="0"/>
              <a:t>mapping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="modelo.Time"/&gt;</a:t>
            </a:r>
          </a:p>
          <a:p>
            <a:endParaRPr lang="pt-BR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Mapeamento de 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@</a:t>
            </a:r>
            <a:r>
              <a:rPr lang="pt-BR" dirty="0" err="1" smtClean="0"/>
              <a:t>Entity</a:t>
            </a:r>
            <a:endParaRPr lang="pt-BR" dirty="0" smtClean="0"/>
          </a:p>
          <a:p>
            <a:r>
              <a:rPr lang="pt-BR" dirty="0" smtClean="0"/>
              <a:t>@</a:t>
            </a:r>
            <a:r>
              <a:rPr lang="pt-BR" dirty="0" err="1" smtClean="0"/>
              <a:t>Table</a:t>
            </a:r>
            <a:r>
              <a:rPr lang="pt-BR" dirty="0" smtClean="0"/>
              <a:t>(</a:t>
            </a:r>
            <a:r>
              <a:rPr lang="pt-BR" dirty="0" err="1" smtClean="0"/>
              <a:t>name</a:t>
            </a:r>
            <a:r>
              <a:rPr lang="pt-BR" dirty="0" smtClean="0"/>
              <a:t> = "times")</a:t>
            </a:r>
          </a:p>
          <a:p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Time {</a:t>
            </a:r>
          </a:p>
          <a:p>
            <a:r>
              <a:rPr lang="pt-BR" dirty="0" smtClean="0"/>
              <a:t>    @Id</a:t>
            </a:r>
          </a:p>
          <a:p>
            <a:r>
              <a:rPr lang="pt-BR" dirty="0" smtClean="0"/>
              <a:t>   //@</a:t>
            </a:r>
            <a:r>
              <a:rPr lang="pt-BR" dirty="0" err="1" smtClean="0"/>
              <a:t>GeneratedValue</a:t>
            </a:r>
            <a:endParaRPr lang="pt-BR" dirty="0" smtClean="0"/>
          </a:p>
          <a:p>
            <a:r>
              <a:rPr lang="pt-BR" dirty="0" smtClean="0"/>
              <a:t>    @</a:t>
            </a:r>
            <a:r>
              <a:rPr lang="pt-BR" dirty="0" err="1" smtClean="0"/>
              <a:t>Column</a:t>
            </a:r>
            <a:r>
              <a:rPr lang="pt-BR" dirty="0" smtClean="0"/>
              <a:t>(</a:t>
            </a:r>
            <a:r>
              <a:rPr lang="pt-BR" dirty="0" err="1" smtClean="0"/>
              <a:t>name</a:t>
            </a:r>
            <a:r>
              <a:rPr lang="pt-BR" dirty="0" smtClean="0"/>
              <a:t> = "</a:t>
            </a:r>
            <a:r>
              <a:rPr lang="pt-BR" dirty="0" err="1" smtClean="0"/>
              <a:t>codigo</a:t>
            </a:r>
            <a:r>
              <a:rPr lang="pt-BR" dirty="0" smtClean="0"/>
              <a:t>")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Integer</a:t>
            </a:r>
            <a:r>
              <a:rPr lang="pt-BR" dirty="0" smtClean="0"/>
              <a:t> </a:t>
            </a:r>
            <a:r>
              <a:rPr lang="pt-BR" dirty="0" err="1" smtClean="0"/>
              <a:t>codigo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    @</a:t>
            </a:r>
            <a:r>
              <a:rPr lang="pt-BR" dirty="0" err="1" smtClean="0"/>
              <a:t>Column</a:t>
            </a:r>
            <a:r>
              <a:rPr lang="pt-BR" dirty="0" smtClean="0"/>
              <a:t>(</a:t>
            </a:r>
            <a:r>
              <a:rPr lang="pt-BR" dirty="0" err="1" smtClean="0"/>
              <a:t>name</a:t>
            </a:r>
            <a:r>
              <a:rPr lang="pt-BR" dirty="0" smtClean="0"/>
              <a:t> = "nome", </a:t>
            </a:r>
            <a:r>
              <a:rPr lang="pt-BR" dirty="0" err="1" smtClean="0"/>
              <a:t>length</a:t>
            </a:r>
            <a:r>
              <a:rPr lang="pt-BR" dirty="0" smtClean="0"/>
              <a:t> = 50, </a:t>
            </a:r>
            <a:r>
              <a:rPr lang="pt-BR" dirty="0" err="1" smtClean="0"/>
              <a:t>nullable</a:t>
            </a:r>
            <a:r>
              <a:rPr lang="pt-BR" dirty="0" smtClean="0"/>
              <a:t> = </a:t>
            </a:r>
            <a:r>
              <a:rPr lang="pt-BR" dirty="0" err="1" smtClean="0"/>
              <a:t>true</a:t>
            </a:r>
            <a:r>
              <a:rPr lang="pt-BR" dirty="0" smtClean="0"/>
              <a:t>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private</a:t>
            </a:r>
            <a:r>
              <a:rPr lang="pt-BR" dirty="0" smtClean="0"/>
              <a:t> String nome;</a:t>
            </a:r>
          </a:p>
          <a:p>
            <a:endParaRPr lang="pt-BR" dirty="0" smtClean="0"/>
          </a:p>
          <a:p>
            <a:r>
              <a:rPr lang="pt-BR" dirty="0" smtClean="0"/>
              <a:t>    @</a:t>
            </a:r>
            <a:r>
              <a:rPr lang="pt-BR" dirty="0" err="1" smtClean="0"/>
              <a:t>Column</a:t>
            </a:r>
            <a:r>
              <a:rPr lang="pt-BR" dirty="0" smtClean="0"/>
              <a:t>(</a:t>
            </a:r>
            <a:r>
              <a:rPr lang="pt-BR" dirty="0" err="1" smtClean="0"/>
              <a:t>name</a:t>
            </a:r>
            <a:r>
              <a:rPr lang="pt-BR" dirty="0" smtClean="0"/>
              <a:t> = "estado", </a:t>
            </a:r>
            <a:r>
              <a:rPr lang="pt-BR" dirty="0" err="1" smtClean="0"/>
              <a:t>length</a:t>
            </a:r>
            <a:r>
              <a:rPr lang="pt-BR" dirty="0" smtClean="0"/>
              <a:t> = 50, </a:t>
            </a:r>
            <a:r>
              <a:rPr lang="pt-BR" dirty="0" err="1" smtClean="0"/>
              <a:t>nullable</a:t>
            </a:r>
            <a:r>
              <a:rPr lang="pt-BR" dirty="0" smtClean="0"/>
              <a:t> = </a:t>
            </a:r>
            <a:r>
              <a:rPr lang="pt-BR" dirty="0" err="1" smtClean="0"/>
              <a:t>true</a:t>
            </a:r>
            <a:r>
              <a:rPr lang="pt-BR" dirty="0" smtClean="0"/>
              <a:t>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private</a:t>
            </a:r>
            <a:r>
              <a:rPr lang="pt-BR" dirty="0" smtClean="0"/>
              <a:t> String estado;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1707</TotalTime>
  <Words>368</Words>
  <Application>Microsoft Office PowerPoint</Application>
  <PresentationFormat>Apresentação na tela (4:3)</PresentationFormat>
  <Paragraphs>70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Origem</vt:lpstr>
      <vt:lpstr>HIBERNATE</vt:lpstr>
      <vt:lpstr>Objeto  Relacional </vt:lpstr>
      <vt:lpstr>Slide 3</vt:lpstr>
      <vt:lpstr>PERSISTÊNCIA DE DADOS EM JAVA</vt:lpstr>
      <vt:lpstr>Slide 5</vt:lpstr>
      <vt:lpstr>Slide 6</vt:lpstr>
      <vt:lpstr>Arquivo de configuração:hibernate.cfg.xml</vt:lpstr>
      <vt:lpstr>Mapeamento de Classe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helder</dc:creator>
  <cp:lastModifiedBy>helder</cp:lastModifiedBy>
  <cp:revision>227</cp:revision>
  <dcterms:created xsi:type="dcterms:W3CDTF">2011-08-02T00:34:08Z</dcterms:created>
  <dcterms:modified xsi:type="dcterms:W3CDTF">2012-06-16T11:58:57Z</dcterms:modified>
</cp:coreProperties>
</file>