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003838" cy="10799763"/>
  <p:notesSz cx="6858000" cy="9144000"/>
  <p:defaultTextStyle>
    <a:defPPr>
      <a:defRPr lang="en-US"/>
    </a:defPPr>
    <a:lvl1pPr marL="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82296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16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584" y="1160"/>
      </p:cViewPr>
      <p:guideLst>
        <p:guide orient="horz" pos="3402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0F506-CCEE-AF40-9FE0-C8A66C623420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9FD0-4623-0846-9D96-BCE80B359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82296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79FD0-4623-0846-9D96-BCE80B359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3354927"/>
            <a:ext cx="15303262" cy="231494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6" y="6119866"/>
            <a:ext cx="12602687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432492"/>
            <a:ext cx="4050864" cy="921479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432492"/>
            <a:ext cx="11852527" cy="921479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6939848"/>
            <a:ext cx="15303262" cy="214495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4577401"/>
            <a:ext cx="15303262" cy="2362447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2519946"/>
            <a:ext cx="7951695" cy="712734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2519946"/>
            <a:ext cx="7951695" cy="7127344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2417448"/>
            <a:ext cx="7954822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3424925"/>
            <a:ext cx="7954822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1" y="2417448"/>
            <a:ext cx="7957946" cy="1007477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1" y="3424925"/>
            <a:ext cx="7957946" cy="622236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3" y="429990"/>
            <a:ext cx="5923139" cy="182996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429991"/>
            <a:ext cx="10064646" cy="9217299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3" y="2259951"/>
            <a:ext cx="5923139" cy="7387339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7559834"/>
            <a:ext cx="10802303" cy="89248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964979"/>
            <a:ext cx="10802303" cy="6479858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8452316"/>
            <a:ext cx="10802303" cy="1267471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432491"/>
            <a:ext cx="16203454" cy="1799961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2519946"/>
            <a:ext cx="16203454" cy="7127344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0009781"/>
            <a:ext cx="4200896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4D90-ED42-CB4C-A065-7E20C1600286}" type="datetimeFigureOut">
              <a:rPr lang="en-US" smtClean="0"/>
              <a:t>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2" y="10009781"/>
            <a:ext cx="5701215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0009781"/>
            <a:ext cx="4200896" cy="574987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BFCC-3245-AB44-B6A2-8BB28C15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82296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822960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82296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82296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822960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82296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82296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08976" y="265427"/>
            <a:ext cx="2341174" cy="32008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b="1" dirty="0"/>
              <a:t>Longitudinal Binary Outcome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5258" y="932063"/>
            <a:ext cx="1037720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What model?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10588" y="1316968"/>
            <a:ext cx="881078" cy="43892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279563" y="1353161"/>
            <a:ext cx="1" cy="62219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645309" y="1316968"/>
            <a:ext cx="1377382" cy="43892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72053" y="1755890"/>
            <a:ext cx="538535" cy="320088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GEE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4550" y="2034959"/>
            <a:ext cx="686500" cy="320088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GLMM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81577" y="1691355"/>
            <a:ext cx="915976" cy="32008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/>
              <a:t>MTM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5643" y="1252151"/>
            <a:ext cx="2837513" cy="59708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/>
              <a:t>“On the appropriateness of marginal models </a:t>
            </a:r>
          </a:p>
          <a:p>
            <a:r>
              <a:rPr lang="en-US" sz="1000" dirty="0"/>
              <a:t>for repeated measurements in clinical trials” </a:t>
            </a:r>
            <a:endParaRPr lang="en-US" sz="1000" baseline="30000" dirty="0" smtClean="0"/>
          </a:p>
          <a:p>
            <a:r>
              <a:rPr lang="en-US" sz="1000" b="1" dirty="0"/>
              <a:t>Lindsey and Lambert 1998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4507" y="428004"/>
            <a:ext cx="3157297" cy="702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64592" tIns="82296" rIns="164592" bIns="82296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/>
              <a:t>“To gee or not to gee? comparing population average and mixed models for estimating the associations between neighborhood risk factors and health,” </a:t>
            </a:r>
          </a:p>
          <a:p>
            <a:pPr>
              <a:lnSpc>
                <a:spcPct val="50000"/>
              </a:lnSpc>
            </a:pPr>
            <a:endParaRPr lang="en-US" sz="1000" dirty="0"/>
          </a:p>
          <a:p>
            <a:pPr>
              <a:lnSpc>
                <a:spcPct val="50000"/>
              </a:lnSpc>
            </a:pPr>
            <a:r>
              <a:rPr lang="en-US" sz="1000" b="1" dirty="0"/>
              <a:t>Hubbard et al. 2010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022691" y="585515"/>
            <a:ext cx="3971435" cy="4739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000" dirty="0"/>
              <a:t>Fixed effects, random effects and GEE: what are the differences?</a:t>
            </a:r>
          </a:p>
          <a:p>
            <a:r>
              <a:rPr lang="en-US" sz="1000" b="1" dirty="0"/>
              <a:t>Gardiner et al. 2009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8259" y="2513539"/>
            <a:ext cx="1794337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What correlation structure?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735553" y="2833627"/>
            <a:ext cx="587603" cy="39087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0"/>
          </p:cNvCxnSpPr>
          <p:nvPr/>
        </p:nvCxnSpPr>
        <p:spPr>
          <a:xfrm flipH="1">
            <a:off x="8895428" y="2034959"/>
            <a:ext cx="576625" cy="47858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41166" y="3303765"/>
            <a:ext cx="1281990" cy="320088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CS / Exchangeable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563881" y="2833627"/>
            <a:ext cx="100049" cy="47013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61355" y="3303765"/>
            <a:ext cx="777786" cy="32008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/>
              <a:t>AR(m)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63930" y="3280249"/>
            <a:ext cx="1027701" cy="320088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Unstructured</a:t>
            </a: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8939141" y="2833627"/>
            <a:ext cx="238640" cy="44662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35766" y="2442751"/>
            <a:ext cx="3198492" cy="6278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000" dirty="0"/>
              <a:t>Specification of covariance structure in longitudinal data analysis for randomized clinical trials</a:t>
            </a:r>
          </a:p>
          <a:p>
            <a:r>
              <a:rPr lang="en-US" sz="1000" b="1" dirty="0"/>
              <a:t>Lu and Mehrotra 2010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342001" y="2357423"/>
            <a:ext cx="11764" cy="32002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04072" y="2677452"/>
            <a:ext cx="1499385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/>
              <a:t>What random effects?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637433" y="3009543"/>
            <a:ext cx="336188" cy="39087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901804" y="3389732"/>
            <a:ext cx="1276793" cy="320088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Random Intercept</a:t>
            </a:r>
            <a:endParaRPr lang="en-US" sz="1000" dirty="0"/>
          </a:p>
        </p:txBody>
      </p:sp>
      <p:cxnSp>
        <p:nvCxnSpPr>
          <p:cNvPr id="53" name="Straight Arrow Connector 52"/>
          <p:cNvCxnSpPr>
            <a:stCxn id="42" idx="2"/>
          </p:cNvCxnSpPr>
          <p:nvPr/>
        </p:nvCxnSpPr>
        <p:spPr>
          <a:xfrm>
            <a:off x="11353765" y="2997540"/>
            <a:ext cx="59771" cy="83978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37433" y="3734522"/>
            <a:ext cx="1677168" cy="473976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Random intercept +slope,</a:t>
            </a:r>
          </a:p>
          <a:p>
            <a:r>
              <a:rPr lang="en-US" sz="1000" dirty="0" smtClean="0"/>
              <a:t>uncorrelated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1748100" y="3242693"/>
            <a:ext cx="1404099" cy="473976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Random intercept +</a:t>
            </a:r>
          </a:p>
          <a:p>
            <a:r>
              <a:rPr lang="en-US" sz="1000" dirty="0" smtClean="0"/>
              <a:t> slope, correlated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645309" y="2997540"/>
            <a:ext cx="458148" cy="30622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429836" y="1996252"/>
            <a:ext cx="623966" cy="49697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053802" y="2472321"/>
            <a:ext cx="1653273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What association model?</a:t>
            </a:r>
            <a:endParaRPr lang="en-US" sz="1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4133421" y="2871550"/>
            <a:ext cx="225256" cy="39087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4581057" y="2865001"/>
            <a:ext cx="151906" cy="39742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914885" y="2871550"/>
            <a:ext cx="292123" cy="31353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627592" y="3268246"/>
            <a:ext cx="852419" cy="32008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MTM(1)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4306753" y="3217302"/>
            <a:ext cx="852419" cy="32008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MTM(2)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4885362" y="3102382"/>
            <a:ext cx="1038720" cy="473976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Change with time?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39" idx="3"/>
            <a:endCxn id="21" idx="1"/>
          </p:cNvCxnSpPr>
          <p:nvPr/>
        </p:nvCxnSpPr>
        <p:spPr>
          <a:xfrm flipV="1">
            <a:off x="7234258" y="2673583"/>
            <a:ext cx="764001" cy="831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" idx="1"/>
          </p:cNvCxnSpPr>
          <p:nvPr/>
        </p:nvCxnSpPr>
        <p:spPr>
          <a:xfrm flipV="1">
            <a:off x="8313755" y="1092107"/>
            <a:ext cx="2431503" cy="42109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3"/>
            <a:endCxn id="5" idx="1"/>
          </p:cNvCxnSpPr>
          <p:nvPr/>
        </p:nvCxnSpPr>
        <p:spPr>
          <a:xfrm>
            <a:off x="9901804" y="779126"/>
            <a:ext cx="843454" cy="31298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" idx="3"/>
            <a:endCxn id="20" idx="1"/>
          </p:cNvCxnSpPr>
          <p:nvPr/>
        </p:nvCxnSpPr>
        <p:spPr>
          <a:xfrm flipV="1">
            <a:off x="11782978" y="822503"/>
            <a:ext cx="1239713" cy="26960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05748" y="585515"/>
            <a:ext cx="1622815" cy="443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800" b="1" dirty="0" smtClean="0"/>
              <a:t>Model</a:t>
            </a:r>
            <a:endParaRPr lang="en-US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305748" y="2395738"/>
            <a:ext cx="1622815" cy="443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800" b="1" dirty="0" smtClean="0"/>
              <a:t>Correlation</a:t>
            </a:r>
            <a:endParaRPr lang="en-US" sz="1000" b="1" dirty="0"/>
          </a:p>
        </p:txBody>
      </p:sp>
      <p:sp>
        <p:nvSpPr>
          <p:cNvPr id="104" name="Rectangle 103"/>
          <p:cNvSpPr/>
          <p:nvPr/>
        </p:nvSpPr>
        <p:spPr>
          <a:xfrm>
            <a:off x="305747" y="4711618"/>
            <a:ext cx="2032609" cy="44319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800" b="1" dirty="0" smtClean="0"/>
              <a:t>Consistent beta?</a:t>
            </a:r>
            <a:endParaRPr 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2103457" y="7704217"/>
            <a:ext cx="1313612" cy="3200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Bridge Distribution</a:t>
            </a:r>
            <a:endParaRPr lang="en-US" sz="10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4065855" y="3588334"/>
            <a:ext cx="0" cy="83269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694445" y="5510152"/>
            <a:ext cx="2122001" cy="627864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b="1" dirty="0" smtClean="0"/>
              <a:t>Consistent</a:t>
            </a:r>
            <a:r>
              <a:rPr lang="en-US" sz="1000" dirty="0" smtClean="0"/>
              <a:t> estimate “regardless of </a:t>
            </a:r>
          </a:p>
          <a:p>
            <a:r>
              <a:rPr lang="en-US" sz="1000" dirty="0" smtClean="0"/>
              <a:t>whether the association model is</a:t>
            </a:r>
          </a:p>
          <a:p>
            <a:r>
              <a:rPr lang="en-US" sz="1000" dirty="0" smtClean="0"/>
              <a:t> correctly specified”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254454" y="5322949"/>
            <a:ext cx="2281650" cy="473976"/>
          </a:xfrm>
          <a:prstGeom prst="rect">
            <a:avLst/>
          </a:prstGeom>
          <a:noFill/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Consistent estimates require </a:t>
            </a:r>
          </a:p>
          <a:p>
            <a:r>
              <a:rPr lang="en-US" sz="1000" dirty="0" smtClean="0"/>
              <a:t>“appropriate dependence modeling”</a:t>
            </a:r>
          </a:p>
        </p:txBody>
      </p:sp>
      <p:cxnSp>
        <p:nvCxnSpPr>
          <p:cNvPr id="110" name="Straight Arrow Connector 109"/>
          <p:cNvCxnSpPr>
            <a:stCxn id="81" idx="2"/>
          </p:cNvCxnSpPr>
          <p:nvPr/>
        </p:nvCxnSpPr>
        <p:spPr>
          <a:xfrm>
            <a:off x="14732963" y="3537390"/>
            <a:ext cx="604256" cy="58357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5489619" y="3389732"/>
            <a:ext cx="922314" cy="56248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05747" y="7992064"/>
            <a:ext cx="2032609" cy="7201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800" b="1" dirty="0" smtClean="0"/>
              <a:t>Interpretation of beta?</a:t>
            </a:r>
            <a:endParaRPr lang="en-US" sz="1000" b="1" dirty="0"/>
          </a:p>
        </p:txBody>
      </p:sp>
      <p:sp>
        <p:nvSpPr>
          <p:cNvPr id="125" name="Rectangle 124"/>
          <p:cNvSpPr/>
          <p:nvPr/>
        </p:nvSpPr>
        <p:spPr>
          <a:xfrm>
            <a:off x="15159172" y="1590245"/>
            <a:ext cx="2771435" cy="47397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000" dirty="0" smtClean="0"/>
              <a:t>“Use direct transition models” and “Score test”</a:t>
            </a:r>
            <a:endParaRPr lang="en-US" sz="1000" dirty="0"/>
          </a:p>
          <a:p>
            <a:r>
              <a:rPr lang="en-US" sz="1000" b="1" dirty="0" smtClean="0"/>
              <a:t>Heagerty 2002</a:t>
            </a:r>
            <a:endParaRPr lang="en-US" sz="1000" b="1" dirty="0"/>
          </a:p>
        </p:txBody>
      </p:sp>
      <p:cxnSp>
        <p:nvCxnSpPr>
          <p:cNvPr id="126" name="Straight Connector 125"/>
          <p:cNvCxnSpPr>
            <a:stCxn id="72" idx="0"/>
            <a:endCxn id="125" idx="1"/>
          </p:cNvCxnSpPr>
          <p:nvPr/>
        </p:nvCxnSpPr>
        <p:spPr>
          <a:xfrm flipV="1">
            <a:off x="14880439" y="1827233"/>
            <a:ext cx="278733" cy="6450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256360" y="4673177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endParaRPr lang="en-US" sz="2000" b="1" dirty="0"/>
          </a:p>
        </p:txBody>
      </p:sp>
      <p:cxnSp>
        <p:nvCxnSpPr>
          <p:cNvPr id="131" name="Straight Arrow Connector 130"/>
          <p:cNvCxnSpPr>
            <a:stCxn id="228" idx="2"/>
            <a:endCxn id="136" idx="0"/>
          </p:cNvCxnSpPr>
          <p:nvPr/>
        </p:nvCxnSpPr>
        <p:spPr>
          <a:xfrm flipH="1">
            <a:off x="7517253" y="4369720"/>
            <a:ext cx="769547" cy="34189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701128" y="4711618"/>
            <a:ext cx="1632250" cy="781752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Even if the structure is incorrect, the fixed effects parameters are still </a:t>
            </a:r>
            <a:r>
              <a:rPr lang="en-US" sz="1000" b="1" dirty="0" smtClean="0"/>
              <a:t>consistent 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05186" y="4738173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061297" y="5166202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349661" y="5553240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466493" y="5750635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 smtClean="0">
              <a:solidFill>
                <a:schemeClr val="accent2"/>
              </a:solidFill>
            </a:endParaRPr>
          </a:p>
        </p:txBody>
      </p:sp>
      <p:cxnSp>
        <p:nvCxnSpPr>
          <p:cNvPr id="149" name="Straight Arrow Connector 148"/>
          <p:cNvCxnSpPr>
            <a:endCxn id="150" idx="0"/>
          </p:cNvCxnSpPr>
          <p:nvPr/>
        </p:nvCxnSpPr>
        <p:spPr>
          <a:xfrm flipH="1">
            <a:off x="10440158" y="4970635"/>
            <a:ext cx="533463" cy="76338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624033" y="5734016"/>
            <a:ext cx="1632250" cy="935641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If random effects are excluded or included incorrectly, the fixed effects parameters are </a:t>
            </a:r>
            <a:r>
              <a:rPr lang="en-US" sz="1000" b="1" dirty="0" smtClean="0"/>
              <a:t>inconsistent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521261" y="4650547"/>
            <a:ext cx="1217256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Consistent beta?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3426367" y="4476716"/>
            <a:ext cx="1217256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Consistent beta?</a:t>
            </a:r>
            <a:endParaRPr lang="en-US" sz="10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13797553" y="4796804"/>
            <a:ext cx="12745" cy="78574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5061297" y="4156628"/>
            <a:ext cx="1217256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Consistent beta?</a:t>
            </a:r>
            <a:endParaRPr lang="en-US" sz="10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5432483" y="4476716"/>
            <a:ext cx="12745" cy="78574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6430953" y="3944385"/>
            <a:ext cx="1217256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Consistent beta?</a:t>
            </a:r>
            <a:endParaRPr lang="en-US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16994126" y="4264473"/>
            <a:ext cx="262234" cy="40870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6524624" y="8691656"/>
            <a:ext cx="3198492" cy="6278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000" dirty="0" smtClean="0"/>
              <a:t>A case study on the choice, interpretation and checking of multilevel models for longitudinal binary outcomes</a:t>
            </a:r>
          </a:p>
          <a:p>
            <a:r>
              <a:rPr lang="en-US" sz="1000" b="1" dirty="0" smtClean="0"/>
              <a:t>Carlin et al. 2001</a:t>
            </a:r>
            <a:endParaRPr 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6504487" y="6023954"/>
            <a:ext cx="1242904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Marginal effects?</a:t>
            </a:r>
            <a:endParaRPr lang="en-US" sz="1000" dirty="0"/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7125939" y="5477348"/>
            <a:ext cx="255257" cy="51333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6250284" y="6384770"/>
            <a:ext cx="805903" cy="35168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422404" y="6796878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688362" y="6736459"/>
            <a:ext cx="1632250" cy="1089529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Yes. But don’t forget: data must be </a:t>
            </a:r>
            <a:r>
              <a:rPr lang="en-US" sz="1000" b="1" dirty="0" smtClean="0"/>
              <a:t>MCAR</a:t>
            </a:r>
            <a:r>
              <a:rPr lang="en-US" sz="1000" dirty="0" smtClean="0"/>
              <a:t>, and there are few methods to select appropriate correlation model required for efficiency</a:t>
            </a:r>
            <a:endParaRPr lang="en-US" sz="1000" b="1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10189535" y="7056116"/>
            <a:ext cx="1242904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Marginal effects?</a:t>
            </a:r>
            <a:endParaRPr lang="en-US" sz="1000" dirty="0"/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10108976" y="7439711"/>
            <a:ext cx="636284" cy="55235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170" idx="0"/>
          </p:cNvCxnSpPr>
          <p:nvPr/>
        </p:nvCxnSpPr>
        <p:spPr>
          <a:xfrm>
            <a:off x="10604072" y="6669657"/>
            <a:ext cx="206915" cy="38645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9680654" y="7825988"/>
            <a:ext cx="428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958264" y="7992064"/>
            <a:ext cx="1632250" cy="32008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In general no, but</a:t>
            </a:r>
            <a:r>
              <a:rPr lang="is-IS" sz="1000" dirty="0" smtClean="0"/>
              <a:t>….</a:t>
            </a:r>
            <a:endParaRPr lang="en-US" sz="1000" b="1" dirty="0" smtClean="0"/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11279563" y="7825988"/>
            <a:ext cx="503415" cy="19831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1748100" y="7533600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11244685" y="8275864"/>
            <a:ext cx="538293" cy="41579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2001" y="8865573"/>
            <a:ext cx="2190529" cy="627864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“Once can always derive an implied marginal” by integrating out the random effects</a:t>
            </a:r>
            <a:endParaRPr 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748100" y="8531612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159172" y="6636834"/>
            <a:ext cx="1242904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Marginal effects?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6990402" y="6956922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15337219" y="6138016"/>
            <a:ext cx="260409" cy="45431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6461107" y="6761843"/>
            <a:ext cx="533019" cy="45431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63" idx="0"/>
            <a:endCxn id="170" idx="1"/>
          </p:cNvCxnSpPr>
          <p:nvPr/>
        </p:nvCxnSpPr>
        <p:spPr>
          <a:xfrm flipV="1">
            <a:off x="8123870" y="7216160"/>
            <a:ext cx="2065665" cy="147549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9998694" y="9482150"/>
            <a:ext cx="1127488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Valid p-values?</a:t>
            </a:r>
            <a:endParaRPr lang="en-US" sz="1000" dirty="0"/>
          </a:p>
        </p:txBody>
      </p:sp>
      <p:cxnSp>
        <p:nvCxnSpPr>
          <p:cNvPr id="197" name="Straight Arrow Connector 196"/>
          <p:cNvCxnSpPr>
            <a:endCxn id="196" idx="0"/>
          </p:cNvCxnSpPr>
          <p:nvPr/>
        </p:nvCxnSpPr>
        <p:spPr>
          <a:xfrm flipH="1">
            <a:off x="10562438" y="8410764"/>
            <a:ext cx="182820" cy="107138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13575668" y="8350527"/>
            <a:ext cx="3649147" cy="6278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000" dirty="0" smtClean="0"/>
              <a:t>Matching conditional and marginal shapes in binary random intercept models using a bridge distribution function</a:t>
            </a:r>
          </a:p>
          <a:p>
            <a:r>
              <a:rPr lang="en-US" sz="1000" b="1" dirty="0" smtClean="0"/>
              <a:t>Wang and Louis. 2003</a:t>
            </a:r>
            <a:endParaRPr lang="en-US" sz="1000" b="1" dirty="0"/>
          </a:p>
        </p:txBody>
      </p:sp>
      <p:cxnSp>
        <p:nvCxnSpPr>
          <p:cNvPr id="201" name="Straight Connector 200"/>
          <p:cNvCxnSpPr>
            <a:endCxn id="105" idx="3"/>
          </p:cNvCxnSpPr>
          <p:nvPr/>
        </p:nvCxnSpPr>
        <p:spPr>
          <a:xfrm flipH="1" flipV="1">
            <a:off x="13417069" y="7864261"/>
            <a:ext cx="210523" cy="48626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3627592" y="9452367"/>
            <a:ext cx="3649147" cy="6278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lIns="164592" tIns="82296" rIns="164592" bIns="82296">
            <a:spAutoFit/>
          </a:bodyPr>
          <a:lstStyle/>
          <a:p>
            <a:r>
              <a:rPr lang="en-US" sz="1000" dirty="0"/>
              <a:t>A generalized linear mixed model for longitudinal binary data with a marginal </a:t>
            </a:r>
            <a:r>
              <a:rPr lang="en-US" sz="1000" dirty="0" err="1"/>
              <a:t>logit</a:t>
            </a:r>
            <a:r>
              <a:rPr lang="en-US" sz="1000" dirty="0"/>
              <a:t> link function </a:t>
            </a:r>
            <a:endParaRPr lang="en-US" sz="1000" dirty="0" smtClean="0"/>
          </a:p>
          <a:p>
            <a:r>
              <a:rPr lang="en-US" sz="1000" b="1" dirty="0" err="1" smtClean="0"/>
              <a:t>Parzen</a:t>
            </a:r>
            <a:r>
              <a:rPr lang="en-US" sz="1000" b="1" dirty="0" smtClean="0"/>
              <a:t>. 2011</a:t>
            </a:r>
            <a:endParaRPr lang="en-US" sz="1000" b="1" dirty="0"/>
          </a:p>
        </p:txBody>
      </p:sp>
      <p:cxnSp>
        <p:nvCxnSpPr>
          <p:cNvPr id="205" name="Straight Arrow Connector 204"/>
          <p:cNvCxnSpPr>
            <a:stCxn id="196" idx="2"/>
          </p:cNvCxnSpPr>
          <p:nvPr/>
        </p:nvCxnSpPr>
        <p:spPr>
          <a:xfrm>
            <a:off x="10562438" y="9802238"/>
            <a:ext cx="0" cy="57807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9821307" y="10380316"/>
            <a:ext cx="3595762" cy="473976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 sz="1000" dirty="0" smtClean="0"/>
              <a:t>Talk to Douglas Bates: https://</a:t>
            </a:r>
            <a:r>
              <a:rPr lang="en-US" sz="1000" dirty="0" err="1" smtClean="0"/>
              <a:t>stat.ethz.ch</a:t>
            </a:r>
            <a:r>
              <a:rPr lang="en-US" sz="1000" dirty="0" smtClean="0"/>
              <a:t>/</a:t>
            </a:r>
            <a:r>
              <a:rPr lang="en-US" sz="1000" dirty="0" err="1" smtClean="0"/>
              <a:t>pipermail</a:t>
            </a:r>
            <a:r>
              <a:rPr lang="en-US" sz="1000" dirty="0" smtClean="0"/>
              <a:t>/r-help/2006-May/094765.html </a:t>
            </a:r>
            <a:endParaRPr lang="en-US" sz="1000" b="1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9716105" y="10276543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endParaRPr lang="en-US" sz="2000" b="1" dirty="0"/>
          </a:p>
        </p:txBody>
      </p:sp>
      <p:cxnSp>
        <p:nvCxnSpPr>
          <p:cNvPr id="211" name="Straight Connector 210"/>
          <p:cNvCxnSpPr>
            <a:stCxn id="204" idx="0"/>
            <a:endCxn id="200" idx="2"/>
          </p:cNvCxnSpPr>
          <p:nvPr/>
        </p:nvCxnSpPr>
        <p:spPr>
          <a:xfrm flipH="1" flipV="1">
            <a:off x="15400242" y="8978391"/>
            <a:ext cx="51924" cy="4739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14279796" y="5982047"/>
            <a:ext cx="2344740" cy="2948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9972347" y="4208498"/>
            <a:ext cx="256787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152" idx="0"/>
          </p:cNvCxnSpPr>
          <p:nvPr/>
        </p:nvCxnSpPr>
        <p:spPr>
          <a:xfrm flipH="1">
            <a:off x="11129889" y="4224781"/>
            <a:ext cx="223877" cy="42576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678172" y="4049632"/>
            <a:ext cx="1217256" cy="32008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164592" tIns="82296" rIns="164592" bIns="82296" rtlCol="0">
            <a:spAutoFit/>
          </a:bodyPr>
          <a:lstStyle/>
          <a:p>
            <a:r>
              <a:rPr lang="en-US" sz="1000" dirty="0" smtClean="0"/>
              <a:t>Consistent beta?</a:t>
            </a:r>
            <a:endParaRPr lang="en-US" sz="1000" dirty="0"/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7381196" y="3627194"/>
            <a:ext cx="213752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228" idx="0"/>
          </p:cNvCxnSpPr>
          <p:nvPr/>
        </p:nvCxnSpPr>
        <p:spPr>
          <a:xfrm flipH="1">
            <a:off x="8286800" y="3623866"/>
            <a:ext cx="223877" cy="42576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9380211" y="5952523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154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387</Words>
  <Application>Microsoft Macintosh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10</cp:revision>
  <dcterms:created xsi:type="dcterms:W3CDTF">2016-02-17T20:00:18Z</dcterms:created>
  <dcterms:modified xsi:type="dcterms:W3CDTF">2016-02-17T21:53:15Z</dcterms:modified>
</cp:coreProperties>
</file>