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4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1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0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B8D63-C429-D045-8CE6-EAB176DC6E0D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96A9-3C0D-C646-B8DC-27A73B99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1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8434" y="1878948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878394" y="1898761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601430" y="3165886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334678" y="3179692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cxnSp>
        <p:nvCxnSpPr>
          <p:cNvPr id="12" name="Curved Connector 11"/>
          <p:cNvCxnSpPr>
            <a:endCxn id="5" idx="2"/>
          </p:cNvCxnSpPr>
          <p:nvPr/>
        </p:nvCxnSpPr>
        <p:spPr>
          <a:xfrm rot="5400000" flipH="1" flipV="1">
            <a:off x="1725376" y="2569431"/>
            <a:ext cx="786928" cy="57551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3484930" y="2586339"/>
            <a:ext cx="786927" cy="58132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88097" y="948667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27227" y="884303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cxnSp>
        <p:nvCxnSpPr>
          <p:cNvPr id="17" name="Curved Connector 16"/>
          <p:cNvCxnSpPr>
            <a:stCxn id="6" idx="0"/>
          </p:cNvCxnSpPr>
          <p:nvPr/>
        </p:nvCxnSpPr>
        <p:spPr>
          <a:xfrm rot="5400000" flipH="1" flipV="1">
            <a:off x="4313735" y="1301901"/>
            <a:ext cx="429682" cy="76403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0"/>
          </p:cNvCxnSpPr>
          <p:nvPr/>
        </p:nvCxnSpPr>
        <p:spPr>
          <a:xfrm rot="5400000" flipH="1" flipV="1">
            <a:off x="2593109" y="1137378"/>
            <a:ext cx="555059" cy="92808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9" idx="3"/>
            <a:endCxn id="15" idx="2"/>
          </p:cNvCxnSpPr>
          <p:nvPr/>
        </p:nvCxnSpPr>
        <p:spPr>
          <a:xfrm flipV="1">
            <a:off x="3876813" y="1533443"/>
            <a:ext cx="1272934" cy="1938637"/>
          </a:xfrm>
          <a:prstGeom prst="curvedConnector2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5105" y="739114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baseline="-25000" dirty="0"/>
          </a:p>
        </p:txBody>
      </p:sp>
      <p:cxnSp>
        <p:nvCxnSpPr>
          <p:cNvPr id="32" name="Curved Connector 31"/>
          <p:cNvCxnSpPr>
            <a:stCxn id="31" idx="3"/>
            <a:endCxn id="15" idx="0"/>
          </p:cNvCxnSpPr>
          <p:nvPr/>
        </p:nvCxnSpPr>
        <p:spPr>
          <a:xfrm flipV="1">
            <a:off x="1505450" y="948667"/>
            <a:ext cx="3644297" cy="82835"/>
          </a:xfrm>
          <a:prstGeom prst="curvedConnector4">
            <a:avLst>
              <a:gd name="adj1" fmla="val 11181"/>
              <a:gd name="adj2" fmla="val 628947"/>
            </a:avLst>
          </a:prstGeom>
          <a:ln>
            <a:solidFill>
              <a:srgbClr val="B3A2C7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1" idx="2"/>
            <a:endCxn id="5" idx="1"/>
          </p:cNvCxnSpPr>
          <p:nvPr/>
        </p:nvCxnSpPr>
        <p:spPr>
          <a:xfrm rot="16200000" flipH="1">
            <a:off x="1288133" y="1321035"/>
            <a:ext cx="847446" cy="8531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1505450" y="1195336"/>
            <a:ext cx="2372944" cy="847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6" idx="1"/>
          </p:cNvCxnSpPr>
          <p:nvPr/>
        </p:nvCxnSpPr>
        <p:spPr>
          <a:xfrm flipV="1">
            <a:off x="2674760" y="2191149"/>
            <a:ext cx="1203634" cy="193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flipV="1">
            <a:off x="2131044" y="3472080"/>
            <a:ext cx="1203634" cy="19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6" idx="3"/>
            <a:endCxn id="15" idx="1"/>
          </p:cNvCxnSpPr>
          <p:nvPr/>
        </p:nvCxnSpPr>
        <p:spPr>
          <a:xfrm>
            <a:off x="3750527" y="1176691"/>
            <a:ext cx="1137570" cy="64364"/>
          </a:xfrm>
          <a:prstGeom prst="curvedConnector3">
            <a:avLst>
              <a:gd name="adj1" fmla="val 64775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8" idx="1"/>
            <a:endCxn id="16" idx="1"/>
          </p:cNvCxnSpPr>
          <p:nvPr/>
        </p:nvCxnSpPr>
        <p:spPr>
          <a:xfrm rot="10800000" flipH="1">
            <a:off x="1601429" y="1176692"/>
            <a:ext cx="1625797" cy="2281583"/>
          </a:xfrm>
          <a:prstGeom prst="curvedConnector3">
            <a:avLst>
              <a:gd name="adj1" fmla="val -412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endCxn id="16" idx="0"/>
          </p:cNvCxnSpPr>
          <p:nvPr/>
        </p:nvCxnSpPr>
        <p:spPr>
          <a:xfrm flipV="1">
            <a:off x="1657850" y="884303"/>
            <a:ext cx="1831027" cy="216764"/>
          </a:xfrm>
          <a:prstGeom prst="curvedConnector4">
            <a:avLst>
              <a:gd name="adj1" fmla="val 42855"/>
              <a:gd name="adj2" fmla="val 20546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80807" y="3165886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baseline="-25000" dirty="0"/>
          </a:p>
        </p:txBody>
      </p:sp>
      <p:cxnSp>
        <p:nvCxnSpPr>
          <p:cNvPr id="58" name="Curved Connector 57"/>
          <p:cNvCxnSpPr>
            <a:stCxn id="57" idx="0"/>
            <a:endCxn id="15" idx="3"/>
          </p:cNvCxnSpPr>
          <p:nvPr/>
        </p:nvCxnSpPr>
        <p:spPr>
          <a:xfrm rot="16200000" flipV="1">
            <a:off x="4677944" y="1974509"/>
            <a:ext cx="1924831" cy="457923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7" idx="1"/>
          </p:cNvCxnSpPr>
          <p:nvPr/>
        </p:nvCxnSpPr>
        <p:spPr>
          <a:xfrm rot="10800000">
            <a:off x="4367471" y="2191150"/>
            <a:ext cx="1313336" cy="1267124"/>
          </a:xfrm>
          <a:prstGeom prst="curvedConnector3">
            <a:avLst>
              <a:gd name="adj1" fmla="val 36569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81835" y="1503013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1518598" y="1963482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2467011" y="3457237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3692644" y="2810629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1947068" y="278341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556090" y="185565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343298" y="1481010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2109362" y="1358980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5003688" y="184272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876813" y="100087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8</a:t>
            </a:r>
            <a:endParaRPr lang="en-US" sz="20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75134" y="2582806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6</a:t>
            </a:r>
            <a:endParaRPr lang="en-US" sz="2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83418" y="2118952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9</a:t>
            </a:r>
            <a:endParaRPr lang="en-US" sz="20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4872" y="1350383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7</a:t>
            </a:r>
            <a:endParaRPr lang="en-US" sz="2000" baseline="-25000" dirty="0"/>
          </a:p>
        </p:txBody>
      </p:sp>
      <p:sp>
        <p:nvSpPr>
          <p:cNvPr id="63" name="Freeform 62"/>
          <p:cNvSpPr/>
          <p:nvPr/>
        </p:nvSpPr>
        <p:spPr>
          <a:xfrm>
            <a:off x="263673" y="1082113"/>
            <a:ext cx="5345985" cy="3158428"/>
          </a:xfrm>
          <a:custGeom>
            <a:avLst/>
            <a:gdLst>
              <a:gd name="connsiteX0" fmla="*/ 742013 w 5345985"/>
              <a:gd name="connsiteY0" fmla="*/ 0 h 3158428"/>
              <a:gd name="connsiteX1" fmla="*/ 36423 w 5345985"/>
              <a:gd name="connsiteY1" fmla="*/ 670364 h 3158428"/>
              <a:gd name="connsiteX2" fmla="*/ 177541 w 5345985"/>
              <a:gd name="connsiteY2" fmla="*/ 1781757 h 3158428"/>
              <a:gd name="connsiteX3" fmla="*/ 830211 w 5345985"/>
              <a:gd name="connsiteY3" fmla="*/ 2610891 h 3158428"/>
              <a:gd name="connsiteX4" fmla="*/ 1853316 w 5345985"/>
              <a:gd name="connsiteY4" fmla="*/ 3122485 h 3158428"/>
              <a:gd name="connsiteX5" fmla="*/ 3387974 w 5345985"/>
              <a:gd name="connsiteY5" fmla="*/ 3051920 h 3158428"/>
              <a:gd name="connsiteX6" fmla="*/ 5345985 w 5345985"/>
              <a:gd name="connsiteY6" fmla="*/ 2540327 h 315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5985" h="3158428">
                <a:moveTo>
                  <a:pt x="742013" y="0"/>
                </a:moveTo>
                <a:cubicBezTo>
                  <a:pt x="436257" y="186702"/>
                  <a:pt x="130502" y="373405"/>
                  <a:pt x="36423" y="670364"/>
                </a:cubicBezTo>
                <a:cubicBezTo>
                  <a:pt x="-57656" y="967323"/>
                  <a:pt x="45243" y="1458336"/>
                  <a:pt x="177541" y="1781757"/>
                </a:cubicBezTo>
                <a:cubicBezTo>
                  <a:pt x="309839" y="2105178"/>
                  <a:pt x="550915" y="2387436"/>
                  <a:pt x="830211" y="2610891"/>
                </a:cubicBezTo>
                <a:cubicBezTo>
                  <a:pt x="1109507" y="2834346"/>
                  <a:pt x="1427022" y="3048980"/>
                  <a:pt x="1853316" y="3122485"/>
                </a:cubicBezTo>
                <a:cubicBezTo>
                  <a:pt x="2279610" y="3195990"/>
                  <a:pt x="2805863" y="3148946"/>
                  <a:pt x="3387974" y="3051920"/>
                </a:cubicBezTo>
                <a:cubicBezTo>
                  <a:pt x="3970086" y="2954894"/>
                  <a:pt x="5345985" y="2540327"/>
                  <a:pt x="5345985" y="2540327"/>
                </a:cubicBezTo>
              </a:path>
            </a:pathLst>
          </a:custGeom>
          <a:ln>
            <a:solidFill>
              <a:schemeClr val="accent3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357860" y="3839733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10</a:t>
            </a:r>
            <a:endParaRPr lang="en-US" sz="2000" baseline="-25000" dirty="0"/>
          </a:p>
        </p:txBody>
      </p:sp>
      <p:cxnSp>
        <p:nvCxnSpPr>
          <p:cNvPr id="75" name="Curved Connector 74"/>
          <p:cNvCxnSpPr/>
          <p:nvPr/>
        </p:nvCxnSpPr>
        <p:spPr>
          <a:xfrm>
            <a:off x="2517071" y="2483537"/>
            <a:ext cx="817607" cy="767115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6200000" flipH="1">
            <a:off x="3453112" y="1456833"/>
            <a:ext cx="520452" cy="492846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67011" y="619364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8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5159669" y="2544475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9</a:t>
            </a:r>
            <a:endParaRPr lang="en-US" sz="2000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959761" y="4239843"/>
            <a:ext cx="2383985" cy="3211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 </a:t>
            </a:r>
            <a:r>
              <a:rPr lang="en-US" sz="3200" dirty="0">
                <a:sym typeface="Wingdings"/>
              </a:rPr>
              <a:t> </a:t>
            </a:r>
            <a:r>
              <a:rPr lang="en-US" sz="3200" dirty="0" smtClean="0">
                <a:sym typeface="Wingdings"/>
              </a:rPr>
              <a:t>                X</a:t>
            </a:r>
          </a:p>
          <a:p>
            <a:r>
              <a:rPr lang="en-US" sz="3200" dirty="0" smtClean="0">
                <a:sym typeface="Wingdings"/>
              </a:rPr>
              <a:t>H                 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3200" dirty="0" smtClean="0">
                <a:sym typeface="Wingdings"/>
              </a:rPr>
              <a:t>X</a:t>
            </a:r>
          </a:p>
          <a:p>
            <a:r>
              <a:rPr lang="en-US" sz="3200" dirty="0" smtClean="0">
                <a:sym typeface="Wingdings"/>
              </a:rPr>
              <a:t>X                  Y</a:t>
            </a:r>
          </a:p>
          <a:p>
            <a:r>
              <a:rPr lang="en-US" sz="3200" dirty="0" smtClean="0">
                <a:sym typeface="Wingdings"/>
              </a:rPr>
              <a:t>C</a:t>
            </a:r>
            <a:r>
              <a:rPr lang="en-US" sz="3200" baseline="-25000" dirty="0" smtClean="0">
                <a:sym typeface="Wingdings"/>
              </a:rPr>
              <a:t>1</a:t>
            </a:r>
            <a:r>
              <a:rPr lang="en-US" sz="3200" dirty="0">
                <a:sym typeface="Wingdings"/>
              </a:rPr>
              <a:t>                </a:t>
            </a:r>
            <a:r>
              <a:rPr lang="en-US" sz="3200" dirty="0" smtClean="0">
                <a:sym typeface="Wingdings"/>
              </a:rPr>
              <a:t>C</a:t>
            </a:r>
            <a:r>
              <a:rPr lang="en-US" sz="3200" baseline="-25000" dirty="0" smtClean="0">
                <a:sym typeface="Wingdings"/>
              </a:rPr>
              <a:t>2</a:t>
            </a:r>
            <a:endParaRPr lang="en-US" sz="3200" dirty="0" smtClean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C</a:t>
            </a:r>
            <a:r>
              <a:rPr lang="en-US" sz="3200" baseline="-25000" dirty="0" smtClean="0">
                <a:sym typeface="Wingdings"/>
              </a:rPr>
              <a:t>2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3200" baseline="-25000" dirty="0" smtClean="0"/>
              <a:t>                      </a:t>
            </a:r>
            <a:r>
              <a:rPr lang="en-US" sz="1600" baseline="-25000" dirty="0" smtClean="0"/>
              <a:t> </a:t>
            </a:r>
            <a:r>
              <a:rPr lang="en-US" sz="3200" dirty="0" smtClean="0">
                <a:sym typeface="Wingdings"/>
              </a:rPr>
              <a:t>Y </a:t>
            </a:r>
            <a:endParaRPr lang="en-US" sz="3200" dirty="0">
              <a:sym typeface="Wingdings"/>
            </a:endParaRPr>
          </a:p>
          <a:p>
            <a:r>
              <a:rPr lang="en-US" sz="3200" baseline="-25000" dirty="0" smtClean="0"/>
              <a:t>   </a:t>
            </a:r>
          </a:p>
          <a:p>
            <a:endParaRPr lang="en-US" sz="3200" baseline="-250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4415443" y="4574339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>
            <a:off x="4415443" y="5061921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>
            <a:off x="4415443" y="5538232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urved Connector 107"/>
          <p:cNvCxnSpPr/>
          <p:nvPr/>
        </p:nvCxnSpPr>
        <p:spPr>
          <a:xfrm>
            <a:off x="4415443" y="6014544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852231" y="4174229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52231" y="4661811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852231" y="5132485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842136" y="608016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842136" y="5614434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cxnSp>
        <p:nvCxnSpPr>
          <p:cNvPr id="114" name="Curved Connector 113"/>
          <p:cNvCxnSpPr/>
          <p:nvPr/>
        </p:nvCxnSpPr>
        <p:spPr>
          <a:xfrm>
            <a:off x="4415443" y="6486609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690761" y="353327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ym typeface="Wingdings"/>
              </a:rPr>
              <a:t>X</a:t>
            </a:r>
            <a:r>
              <a:rPr lang="en-US" sz="3200" baseline="-25000" dirty="0" smtClean="0">
                <a:sym typeface="Wingdings"/>
              </a:rPr>
              <a:t>1                        </a:t>
            </a:r>
            <a:r>
              <a:rPr lang="en-US" sz="3200" dirty="0" smtClean="0">
                <a:sym typeface="Wingdings"/>
              </a:rPr>
              <a:t>C</a:t>
            </a:r>
            <a:r>
              <a:rPr lang="en-US" sz="3200" baseline="-25000" dirty="0" smtClean="0">
                <a:sym typeface="Wingdings"/>
              </a:rPr>
              <a:t>2</a:t>
            </a:r>
          </a:p>
          <a:p>
            <a:r>
              <a:rPr lang="en-US" sz="3200" dirty="0" smtClean="0">
                <a:sym typeface="Wingdings"/>
              </a:rPr>
              <a:t>Y</a:t>
            </a:r>
            <a:r>
              <a:rPr lang="en-US" sz="3200" baseline="-25000" dirty="0" smtClean="0">
                <a:sym typeface="Wingdings"/>
              </a:rPr>
              <a:t>1                         </a:t>
            </a:r>
            <a:r>
              <a:rPr lang="en-US" sz="3200" dirty="0" smtClean="0">
                <a:sym typeface="Wingdings"/>
              </a:rPr>
              <a:t>X</a:t>
            </a:r>
            <a:r>
              <a:rPr lang="en-US" sz="3200" baseline="-25000" dirty="0" smtClean="0">
                <a:sym typeface="Wingdings"/>
              </a:rPr>
              <a:t>2</a:t>
            </a:r>
          </a:p>
          <a:p>
            <a:r>
              <a:rPr lang="en-US" sz="3200" dirty="0" smtClean="0">
                <a:sym typeface="Wingdings"/>
              </a:rPr>
              <a:t>H                 Y</a:t>
            </a:r>
            <a:endParaRPr lang="en-US" sz="3200" dirty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Z </a:t>
            </a:r>
            <a:r>
              <a:rPr lang="en-US" sz="3200" baseline="-25000" dirty="0" smtClean="0"/>
              <a:t>                         </a:t>
            </a:r>
            <a:r>
              <a:rPr lang="en-US" sz="1600" baseline="-25000" dirty="0" smtClean="0"/>
              <a:t> </a:t>
            </a:r>
            <a:r>
              <a:rPr lang="en-US" sz="3200" dirty="0" smtClean="0">
                <a:sym typeface="Wingdings"/>
              </a:rPr>
              <a:t>X,Y</a:t>
            </a:r>
          </a:p>
          <a:p>
            <a:r>
              <a:rPr lang="en-US" sz="3200" dirty="0">
                <a:sym typeface="Wingdings"/>
              </a:rPr>
              <a:t>H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3200" baseline="-25000" dirty="0" smtClean="0"/>
              <a:t>                         </a:t>
            </a:r>
            <a:r>
              <a:rPr lang="en-US" sz="1600" baseline="-25000" dirty="0" smtClean="0"/>
              <a:t> </a:t>
            </a:r>
            <a:r>
              <a:rPr lang="en-US" sz="3200" dirty="0" smtClean="0">
                <a:sym typeface="Wingdings"/>
              </a:rPr>
              <a:t>Z</a:t>
            </a:r>
          </a:p>
          <a:p>
            <a:r>
              <a:rPr lang="en-US" sz="3200" dirty="0" smtClean="0">
                <a:sym typeface="Wingdings"/>
              </a:rPr>
              <a:t>X</a:t>
            </a:r>
            <a:r>
              <a:rPr lang="en-US" sz="3200" baseline="-25000" dirty="0" smtClean="0">
                <a:sym typeface="Wingdings"/>
              </a:rPr>
              <a:t>1                         </a:t>
            </a:r>
            <a:r>
              <a:rPr lang="en-US" sz="3200" dirty="0" smtClean="0">
                <a:sym typeface="Wingdings"/>
              </a:rPr>
              <a:t>X</a:t>
            </a:r>
            <a:r>
              <a:rPr lang="en-US" sz="3200" baseline="-25000" dirty="0" smtClean="0">
                <a:sym typeface="Wingdings"/>
              </a:rPr>
              <a:t>2</a:t>
            </a:r>
            <a:r>
              <a:rPr lang="en-US" sz="3200" dirty="0" smtClean="0">
                <a:sym typeface="Wingdings"/>
              </a:rPr>
              <a:t> </a:t>
            </a:r>
            <a:endParaRPr lang="en-US" sz="3200" dirty="0">
              <a:sym typeface="Wingdings"/>
            </a:endParaRPr>
          </a:p>
        </p:txBody>
      </p:sp>
      <p:cxnSp>
        <p:nvCxnSpPr>
          <p:cNvPr id="116" name="Curved Connector 115"/>
          <p:cNvCxnSpPr/>
          <p:nvPr/>
        </p:nvCxnSpPr>
        <p:spPr>
          <a:xfrm>
            <a:off x="7160885" y="3869244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6"/>
          <p:cNvCxnSpPr/>
          <p:nvPr/>
        </p:nvCxnSpPr>
        <p:spPr>
          <a:xfrm>
            <a:off x="7160885" y="4356826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28683" y="3474075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6</a:t>
            </a:r>
            <a:endParaRPr lang="en-US" sz="20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628683" y="3956021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7</a:t>
            </a:r>
            <a:endParaRPr lang="en-US" sz="20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628683" y="4426661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/>
              <a:t>8</a:t>
            </a:r>
          </a:p>
        </p:txBody>
      </p:sp>
      <p:cxnSp>
        <p:nvCxnSpPr>
          <p:cNvPr id="121" name="Curved Connector 120"/>
          <p:cNvCxnSpPr/>
          <p:nvPr/>
        </p:nvCxnSpPr>
        <p:spPr>
          <a:xfrm>
            <a:off x="7160885" y="4826787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/>
          <p:nvPr/>
        </p:nvCxnSpPr>
        <p:spPr>
          <a:xfrm>
            <a:off x="7160885" y="5309449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626254" y="4909339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9</a:t>
            </a:r>
            <a:endParaRPr lang="en-US" sz="2000" baseline="-25000" dirty="0"/>
          </a:p>
        </p:txBody>
      </p:sp>
      <p:cxnSp>
        <p:nvCxnSpPr>
          <p:cNvPr id="125" name="Curved Connector 124"/>
          <p:cNvCxnSpPr/>
          <p:nvPr/>
        </p:nvCxnSpPr>
        <p:spPr>
          <a:xfrm>
            <a:off x="7160885" y="5786753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637996" y="5399343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10</a:t>
            </a:r>
            <a:endParaRPr lang="en-US" sz="20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023371" y="2150347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  <a:endParaRPr lang="en-US" sz="2000" baseline="-25000" dirty="0"/>
          </a:p>
        </p:txBody>
      </p:sp>
      <p:cxnSp>
        <p:nvCxnSpPr>
          <p:cNvPr id="76" name="Curved Connector 75"/>
          <p:cNvCxnSpPr/>
          <p:nvPr/>
        </p:nvCxnSpPr>
        <p:spPr>
          <a:xfrm rot="10800000">
            <a:off x="2674759" y="2363592"/>
            <a:ext cx="3158448" cy="1247082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06740" y="3096985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9</a:t>
            </a:r>
            <a:endParaRPr lang="en-US" sz="2000" baseline="-25000" dirty="0"/>
          </a:p>
        </p:txBody>
      </p:sp>
      <p:cxnSp>
        <p:nvCxnSpPr>
          <p:cNvPr id="79" name="Curved Connector 78"/>
          <p:cNvCxnSpPr/>
          <p:nvPr/>
        </p:nvCxnSpPr>
        <p:spPr>
          <a:xfrm>
            <a:off x="7160885" y="6307244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37996" y="5880792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  <a:endParaRPr lang="en-US" sz="20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6343746" y="332883"/>
            <a:ext cx="23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full graph</a:t>
            </a:r>
            <a:endParaRPr lang="en-US" dirty="0"/>
          </a:p>
        </p:txBody>
      </p:sp>
      <p:cxnSp>
        <p:nvCxnSpPr>
          <p:cNvPr id="89" name="Curved Connector 88"/>
          <p:cNvCxnSpPr/>
          <p:nvPr/>
        </p:nvCxnSpPr>
        <p:spPr>
          <a:xfrm>
            <a:off x="6345894" y="870421"/>
            <a:ext cx="492846" cy="18954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8740" y="711253"/>
            <a:ext cx="221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violates assumption</a:t>
            </a:r>
            <a:endParaRPr lang="en-US" dirty="0"/>
          </a:p>
        </p:txBody>
      </p:sp>
      <p:cxnSp>
        <p:nvCxnSpPr>
          <p:cNvPr id="90" name="Curved Connector 89"/>
          <p:cNvCxnSpPr/>
          <p:nvPr/>
        </p:nvCxnSpPr>
        <p:spPr>
          <a:xfrm>
            <a:off x="6501048" y="1216779"/>
            <a:ext cx="393241" cy="12700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838740" y="1014472"/>
            <a:ext cx="160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“irreversible”</a:t>
            </a:r>
            <a:endParaRPr lang="en-US" dirty="0"/>
          </a:p>
        </p:txBody>
      </p:sp>
      <p:cxnSp>
        <p:nvCxnSpPr>
          <p:cNvPr id="92" name="Curved Connector 91"/>
          <p:cNvCxnSpPr/>
          <p:nvPr/>
        </p:nvCxnSpPr>
        <p:spPr>
          <a:xfrm>
            <a:off x="6501048" y="1592065"/>
            <a:ext cx="393241" cy="12700"/>
          </a:xfrm>
          <a:prstGeom prst="curvedConnector3">
            <a:avLst>
              <a:gd name="adj1" fmla="val 50000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38740" y="1389758"/>
            <a:ext cx="174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“indirect path”</a:t>
            </a:r>
            <a:endParaRPr lang="en-US" dirty="0"/>
          </a:p>
        </p:txBody>
      </p:sp>
      <p:cxnSp>
        <p:nvCxnSpPr>
          <p:cNvPr id="94" name="Curved Connector 93"/>
          <p:cNvCxnSpPr/>
          <p:nvPr/>
        </p:nvCxnSpPr>
        <p:spPr>
          <a:xfrm>
            <a:off x="6477298" y="1991369"/>
            <a:ext cx="393241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814990" y="1789062"/>
            <a:ext cx="162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“direct path”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8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2" y="1797906"/>
            <a:ext cx="6235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4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100"/>
            <a:ext cx="6235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8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200"/>
            <a:ext cx="5892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4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200"/>
            <a:ext cx="5892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5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23 at 10.44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3292"/>
            <a:ext cx="7087052" cy="2106961"/>
          </a:xfrm>
          <a:prstGeom prst="rect">
            <a:avLst/>
          </a:prstGeom>
        </p:spPr>
      </p:pic>
      <p:pic>
        <p:nvPicPr>
          <p:cNvPr id="5" name="Picture 4" descr="Screen Shot 2016-02-23 at 10.48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590"/>
            <a:ext cx="6146800" cy="2247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799" y="852289"/>
            <a:ext cx="315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Consider models that ignore H: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441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4046" y="1225124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5794006" y="1244937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517042" y="2512062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5250290" y="2525868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803709" y="294843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2839" y="230479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Y</a:t>
            </a:r>
            <a:r>
              <a:rPr lang="en-US" sz="3200" baseline="-25000" dirty="0" smtClean="0">
                <a:solidFill>
                  <a:srgbClr val="000000"/>
                </a:solidFill>
              </a:rPr>
              <a:t>1</a:t>
            </a:r>
            <a:endParaRPr lang="en-US" sz="3200" baseline="-25000" dirty="0">
              <a:solidFill>
                <a:srgbClr val="000000"/>
              </a:solidFill>
            </a:endParaRPr>
          </a:p>
        </p:txBody>
      </p:sp>
      <p:cxnSp>
        <p:nvCxnSpPr>
          <p:cNvPr id="14" name="Curved Connector 13"/>
          <p:cNvCxnSpPr>
            <a:stCxn id="7" idx="3"/>
            <a:endCxn id="10" idx="2"/>
          </p:cNvCxnSpPr>
          <p:nvPr/>
        </p:nvCxnSpPr>
        <p:spPr>
          <a:xfrm flipV="1">
            <a:off x="5792425" y="879619"/>
            <a:ext cx="1272934" cy="1938637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80717" y="85290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baseline="-25000" dirty="0"/>
          </a:p>
        </p:txBody>
      </p:sp>
      <p:cxnSp>
        <p:nvCxnSpPr>
          <p:cNvPr id="19" name="Curved Connector 18"/>
          <p:cNvCxnSpPr>
            <a:endCxn id="5" idx="1"/>
          </p:cNvCxnSpPr>
          <p:nvPr/>
        </p:nvCxnSpPr>
        <p:spPr>
          <a:xfrm flipV="1">
            <a:off x="4590372" y="1537325"/>
            <a:ext cx="1203634" cy="193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4046656" y="2818256"/>
            <a:ext cx="1203634" cy="19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3"/>
            <a:endCxn id="10" idx="1"/>
          </p:cNvCxnSpPr>
          <p:nvPr/>
        </p:nvCxnSpPr>
        <p:spPr>
          <a:xfrm>
            <a:off x="5666139" y="522867"/>
            <a:ext cx="1137570" cy="6436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11" idx="1"/>
          </p:cNvCxnSpPr>
          <p:nvPr/>
        </p:nvCxnSpPr>
        <p:spPr>
          <a:xfrm rot="10800000" flipH="1">
            <a:off x="3517041" y="522868"/>
            <a:ext cx="1625797" cy="2281583"/>
          </a:xfrm>
          <a:prstGeom prst="curvedConnector3">
            <a:avLst>
              <a:gd name="adj1" fmla="val -41233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03709" y="2512062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382623" y="280341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29530" y="1812364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504D"/>
                </a:solidFill>
              </a:rPr>
              <a:t>θ</a:t>
            </a:r>
            <a:r>
              <a:rPr lang="en-US" sz="2000" baseline="-25000" dirty="0" smtClean="0">
                <a:solidFill>
                  <a:srgbClr val="C0504D"/>
                </a:solidFill>
              </a:rPr>
              <a:t>5</a:t>
            </a:r>
            <a:endParaRPr lang="en-US" sz="2000" baseline="-25000" dirty="0">
              <a:solidFill>
                <a:srgbClr val="C0504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70250" y="172892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504D"/>
                </a:solidFill>
              </a:rPr>
              <a:t>θ</a:t>
            </a:r>
            <a:r>
              <a:rPr lang="en-US" sz="2000" baseline="-25000" dirty="0" smtClean="0">
                <a:solidFill>
                  <a:srgbClr val="C0504D"/>
                </a:solidFill>
              </a:rPr>
              <a:t>5</a:t>
            </a:r>
            <a:endParaRPr lang="en-US" sz="2000" baseline="-25000" dirty="0">
              <a:solidFill>
                <a:srgbClr val="C0504D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38983" y="1496523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  <a:endParaRPr lang="en-US" sz="20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790746" y="1928982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θ</a:t>
            </a:r>
            <a:r>
              <a:rPr lang="en-US" sz="2000" baseline="-25000" dirty="0" smtClean="0">
                <a:solidFill>
                  <a:schemeClr val="accent6"/>
                </a:solidFill>
              </a:rPr>
              <a:t>6</a:t>
            </a:r>
            <a:endParaRPr lang="en-US" sz="2000" baseline="-25000" dirty="0">
              <a:solidFill>
                <a:schemeClr val="accent6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>
            <a:off x="4432683" y="1829713"/>
            <a:ext cx="817607" cy="767115"/>
          </a:xfrm>
          <a:prstGeom prst="curvedConnector3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>
            <a:off x="3203745" y="667211"/>
            <a:ext cx="847446" cy="8531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3421062" y="541512"/>
            <a:ext cx="2372944" cy="847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97447" y="849189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434210" y="1309658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5890606" y="4884025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7630566" y="4903838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53602" y="6170963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7086850" y="6184769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0269" y="3953744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cxnSp>
        <p:nvCxnSpPr>
          <p:cNvPr id="49" name="Curved Connector 48"/>
          <p:cNvCxnSpPr>
            <a:stCxn id="43" idx="3"/>
          </p:cNvCxnSpPr>
          <p:nvPr/>
        </p:nvCxnSpPr>
        <p:spPr>
          <a:xfrm flipV="1">
            <a:off x="7628985" y="4538520"/>
            <a:ext cx="1272934" cy="1938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flipV="1">
            <a:off x="5883216" y="6477157"/>
            <a:ext cx="1203634" cy="19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endCxn id="47" idx="1"/>
          </p:cNvCxnSpPr>
          <p:nvPr/>
        </p:nvCxnSpPr>
        <p:spPr>
          <a:xfrm>
            <a:off x="6979398" y="4181769"/>
            <a:ext cx="1660871" cy="643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1" idx="1"/>
          </p:cNvCxnSpPr>
          <p:nvPr/>
        </p:nvCxnSpPr>
        <p:spPr>
          <a:xfrm rot="10800000" flipH="1">
            <a:off x="5353601" y="4181769"/>
            <a:ext cx="1625797" cy="2281583"/>
          </a:xfrm>
          <a:prstGeom prst="curvedConnector3">
            <a:avLst>
              <a:gd name="adj1" fmla="val -11428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8065907" y="4306978"/>
            <a:ext cx="429682" cy="76403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8" idx="0"/>
          </p:cNvCxnSpPr>
          <p:nvPr/>
        </p:nvCxnSpPr>
        <p:spPr>
          <a:xfrm rot="5400000" flipH="1" flipV="1">
            <a:off x="6309099" y="4213727"/>
            <a:ext cx="519968" cy="820629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6200000" flipH="1">
            <a:off x="6373333" y="5542211"/>
            <a:ext cx="767115" cy="659919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56090" y="3476001"/>
            <a:ext cx="7330558" cy="33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2380" y="4864823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2592340" y="4884636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315376" y="6151761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2048624" y="6165567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3602043" y="3934542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1941173" y="3870178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Y</a:t>
            </a:r>
            <a:r>
              <a:rPr lang="en-US" sz="3200" baseline="-25000" dirty="0" smtClean="0">
                <a:solidFill>
                  <a:srgbClr val="000000"/>
                </a:solidFill>
              </a:rPr>
              <a:t>1</a:t>
            </a:r>
            <a:endParaRPr lang="en-US" sz="3200" baseline="-25000" dirty="0">
              <a:solidFill>
                <a:srgbClr val="000000"/>
              </a:solidFill>
            </a:endParaRPr>
          </a:p>
        </p:txBody>
      </p:sp>
      <p:cxnSp>
        <p:nvCxnSpPr>
          <p:cNvPr id="86" name="Curved Connector 85"/>
          <p:cNvCxnSpPr>
            <a:stCxn id="83" idx="3"/>
            <a:endCxn id="84" idx="2"/>
          </p:cNvCxnSpPr>
          <p:nvPr/>
        </p:nvCxnSpPr>
        <p:spPr>
          <a:xfrm flipV="1">
            <a:off x="2590759" y="4519318"/>
            <a:ext cx="1272934" cy="1938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flipV="1">
            <a:off x="844990" y="6457955"/>
            <a:ext cx="1203634" cy="19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85" idx="3"/>
            <a:endCxn id="84" idx="1"/>
          </p:cNvCxnSpPr>
          <p:nvPr/>
        </p:nvCxnSpPr>
        <p:spPr>
          <a:xfrm>
            <a:off x="2464473" y="4162566"/>
            <a:ext cx="1137570" cy="643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82" idx="1"/>
            <a:endCxn id="85" idx="1"/>
          </p:cNvCxnSpPr>
          <p:nvPr/>
        </p:nvCxnSpPr>
        <p:spPr>
          <a:xfrm rot="10800000" flipH="1">
            <a:off x="315375" y="4162567"/>
            <a:ext cx="1625797" cy="2281583"/>
          </a:xfrm>
          <a:prstGeom prst="curvedConnector3">
            <a:avLst>
              <a:gd name="adj1" fmla="val -14061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5400000" flipH="1" flipV="1">
            <a:off x="3027681" y="4287776"/>
            <a:ext cx="429682" cy="76403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120" idx="0"/>
          </p:cNvCxnSpPr>
          <p:nvPr/>
        </p:nvCxnSpPr>
        <p:spPr>
          <a:xfrm rot="5400000" flipH="1" flipV="1">
            <a:off x="1270924" y="4095753"/>
            <a:ext cx="575487" cy="876249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120" idx="5"/>
          </p:cNvCxnSpPr>
          <p:nvPr/>
        </p:nvCxnSpPr>
        <p:spPr>
          <a:xfrm rot="16200000" flipH="1">
            <a:off x="1349181" y="5537083"/>
            <a:ext cx="739659" cy="659228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0159" y="3509424"/>
            <a:ext cx="0" cy="3348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>
            <a:off x="6979398" y="4364057"/>
            <a:ext cx="152378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62849" y="217899"/>
            <a:ext cx="141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‘True Model’</a:t>
            </a:r>
            <a:endParaRPr lang="en-US" b="1" dirty="0"/>
          </a:p>
        </p:txBody>
      </p:sp>
      <p:pic>
        <p:nvPicPr>
          <p:cNvPr id="110" name="Picture 109" descr="Screen Shot 2016-02-23 at 10.48.2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07" b="89476"/>
          <a:stretch/>
        </p:blipFill>
        <p:spPr>
          <a:xfrm>
            <a:off x="0" y="3633618"/>
            <a:ext cx="2236987" cy="236560"/>
          </a:xfrm>
          <a:prstGeom prst="rect">
            <a:avLst/>
          </a:prstGeom>
        </p:spPr>
      </p:pic>
      <p:pic>
        <p:nvPicPr>
          <p:cNvPr id="111" name="Picture 110" descr="Screen Shot 2016-02-23 at 10.44.0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4" b="81806"/>
          <a:stretch/>
        </p:blipFill>
        <p:spPr>
          <a:xfrm>
            <a:off x="4538625" y="3581079"/>
            <a:ext cx="2387368" cy="383341"/>
          </a:xfrm>
          <a:prstGeom prst="rect">
            <a:avLst/>
          </a:prstGeom>
        </p:spPr>
      </p:pic>
      <p:cxnSp>
        <p:nvCxnSpPr>
          <p:cNvPr id="112" name="Curved Connector 111"/>
          <p:cNvCxnSpPr/>
          <p:nvPr/>
        </p:nvCxnSpPr>
        <p:spPr>
          <a:xfrm>
            <a:off x="180489" y="981524"/>
            <a:ext cx="393241" cy="12700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4" name="Curved Connector 113"/>
          <p:cNvCxnSpPr/>
          <p:nvPr/>
        </p:nvCxnSpPr>
        <p:spPr>
          <a:xfrm>
            <a:off x="162849" y="1268778"/>
            <a:ext cx="393241" cy="12700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03470" y="731235"/>
            <a:ext cx="135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“either or”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00541" y="1066471"/>
            <a:ext cx="160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“irreversible”</a:t>
            </a:r>
            <a:endParaRPr lang="en-US" dirty="0"/>
          </a:p>
        </p:txBody>
      </p:sp>
      <p:sp>
        <p:nvSpPr>
          <p:cNvPr id="120" name="Donut 119"/>
          <p:cNvSpPr/>
          <p:nvPr/>
        </p:nvSpPr>
        <p:spPr>
          <a:xfrm>
            <a:off x="740328" y="4821620"/>
            <a:ext cx="760430" cy="791102"/>
          </a:xfrm>
          <a:prstGeom prst="donut">
            <a:avLst>
              <a:gd name="adj" fmla="val 338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Donut 120"/>
          <p:cNvSpPr/>
          <p:nvPr/>
        </p:nvSpPr>
        <p:spPr>
          <a:xfrm>
            <a:off x="2480288" y="4869777"/>
            <a:ext cx="760430" cy="791102"/>
          </a:xfrm>
          <a:prstGeom prst="donut">
            <a:avLst>
              <a:gd name="adj" fmla="val 338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Donut 123"/>
          <p:cNvSpPr/>
          <p:nvPr/>
        </p:nvSpPr>
        <p:spPr>
          <a:xfrm>
            <a:off x="5731856" y="4864823"/>
            <a:ext cx="760430" cy="791102"/>
          </a:xfrm>
          <a:prstGeom prst="donut">
            <a:avLst>
              <a:gd name="adj" fmla="val 338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Donut 125"/>
          <p:cNvSpPr/>
          <p:nvPr/>
        </p:nvSpPr>
        <p:spPr>
          <a:xfrm>
            <a:off x="7518514" y="4903838"/>
            <a:ext cx="760430" cy="791102"/>
          </a:xfrm>
          <a:prstGeom prst="donut">
            <a:avLst>
              <a:gd name="adj" fmla="val 338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7" name="Curved Connector 126"/>
          <p:cNvCxnSpPr/>
          <p:nvPr/>
        </p:nvCxnSpPr>
        <p:spPr>
          <a:xfrm>
            <a:off x="191769" y="851668"/>
            <a:ext cx="393241" cy="12700"/>
          </a:xfrm>
          <a:prstGeom prst="curvedConnector3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1520" y="1709768"/>
            <a:ext cx="2125467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r>
              <a:rPr lang="en-US" sz="2000" dirty="0"/>
              <a:t> </a:t>
            </a:r>
            <a:r>
              <a:rPr lang="en-US" sz="2000" dirty="0" smtClean="0"/>
              <a:t>, θ</a:t>
            </a:r>
            <a:r>
              <a:rPr lang="en-US" sz="2000" baseline="-25000" dirty="0"/>
              <a:t>4</a:t>
            </a:r>
            <a:r>
              <a:rPr lang="en-US" sz="2000" dirty="0" smtClean="0"/>
              <a:t>, θ</a:t>
            </a:r>
            <a:r>
              <a:rPr lang="en-US" sz="2000" baseline="-25000" dirty="0"/>
              <a:t>5</a:t>
            </a:r>
            <a:r>
              <a:rPr lang="en-US" sz="2000" dirty="0" smtClean="0"/>
              <a:t>,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</a:p>
          <a:p>
            <a:endParaRPr lang="en-US" sz="2000" baseline="-25000" dirty="0"/>
          </a:p>
          <a:p>
            <a:r>
              <a:rPr lang="en-US" sz="2000" dirty="0" smtClean="0"/>
              <a:t>take values between 0 and 5.</a:t>
            </a:r>
            <a:endParaRPr lang="en-US" sz="2000" baseline="-25000" dirty="0"/>
          </a:p>
          <a:p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88770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0"/>
            <a:ext cx="57531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2634" y="651299"/>
            <a:ext cx="2125467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r>
              <a:rPr lang="en-US" sz="2000" dirty="0"/>
              <a:t> </a:t>
            </a:r>
            <a:r>
              <a:rPr lang="en-US" sz="2000" dirty="0" smtClean="0"/>
              <a:t>, θ</a:t>
            </a:r>
            <a:r>
              <a:rPr lang="en-US" sz="2000" baseline="-25000" dirty="0"/>
              <a:t>4</a:t>
            </a:r>
            <a:r>
              <a:rPr lang="en-US" sz="2000" dirty="0" smtClean="0"/>
              <a:t>, θ</a:t>
            </a:r>
            <a:r>
              <a:rPr lang="en-US" sz="2000" baseline="-25000" dirty="0"/>
              <a:t>5</a:t>
            </a:r>
            <a:r>
              <a:rPr lang="en-US" sz="2000" dirty="0" smtClean="0"/>
              <a:t>,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</a:p>
          <a:p>
            <a:endParaRPr lang="en-US" sz="2000" baseline="-25000" dirty="0"/>
          </a:p>
          <a:p>
            <a:r>
              <a:rPr lang="en-US" sz="2000" dirty="0" smtClean="0"/>
              <a:t>take values between 0 and 2.</a:t>
            </a:r>
            <a:endParaRPr lang="en-US" sz="2000" baseline="-25000" dirty="0"/>
          </a:p>
          <a:p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01752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26828" y="4286801"/>
            <a:ext cx="2917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θ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=0, θ</a:t>
            </a:r>
            <a:r>
              <a:rPr lang="en-US" sz="1600" baseline="-25000" dirty="0" smtClean="0"/>
              <a:t>6</a:t>
            </a:r>
            <a:r>
              <a:rPr lang="en-US" sz="1600" dirty="0" smtClean="0"/>
              <a:t>=</a:t>
            </a:r>
            <a:r>
              <a:rPr lang="en-US" sz="1600" dirty="0"/>
              <a:t>0, </a:t>
            </a:r>
            <a:r>
              <a:rPr lang="en-US" sz="1600" dirty="0" smtClean="0"/>
              <a:t>and θ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&gt;0, </a:t>
            </a:r>
          </a:p>
          <a:p>
            <a:r>
              <a:rPr lang="en-US" sz="1600" dirty="0" smtClean="0"/>
              <a:t>there is substantial inflation of type I error. 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600"/>
            <a:ext cx="5638800" cy="497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0745" y="1146675"/>
            <a:ext cx="468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appears to be a problem if Y1 is ignored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49901" y="317595"/>
            <a:ext cx="2125467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r>
              <a:rPr lang="en-US" sz="2000" dirty="0"/>
              <a:t> </a:t>
            </a:r>
            <a:r>
              <a:rPr lang="en-US" sz="2000" dirty="0" smtClean="0"/>
              <a:t>, θ</a:t>
            </a:r>
            <a:r>
              <a:rPr lang="en-US" sz="2000" baseline="-25000" dirty="0"/>
              <a:t>4</a:t>
            </a:r>
            <a:r>
              <a:rPr lang="en-US" sz="2000" dirty="0" smtClean="0"/>
              <a:t>, θ</a:t>
            </a:r>
            <a:r>
              <a:rPr lang="en-US" sz="2000" baseline="-25000" dirty="0"/>
              <a:t>5</a:t>
            </a:r>
            <a:r>
              <a:rPr lang="en-US" sz="2000" dirty="0" smtClean="0"/>
              <a:t>,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</a:p>
          <a:p>
            <a:endParaRPr lang="en-US" sz="2000" baseline="-25000" dirty="0"/>
          </a:p>
          <a:p>
            <a:r>
              <a:rPr lang="en-US" sz="2000" dirty="0" smtClean="0"/>
              <a:t>take values between 0 and 5.</a:t>
            </a:r>
            <a:endParaRPr lang="en-US" sz="2000" baseline="-25000" dirty="0"/>
          </a:p>
          <a:p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6817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799" y="852289"/>
            <a:ext cx="366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Consider models that incorporate H:</a:t>
            </a:r>
            <a:endParaRPr lang="en-US" b="1" dirty="0"/>
          </a:p>
        </p:txBody>
      </p:sp>
      <p:pic>
        <p:nvPicPr>
          <p:cNvPr id="2" name="Picture 1" descr="Screen Shot 2016-02-23 at 2.34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765"/>
            <a:ext cx="6464300" cy="2247900"/>
          </a:xfrm>
          <a:prstGeom prst="rect">
            <a:avLst/>
          </a:prstGeom>
        </p:spPr>
      </p:pic>
      <p:pic>
        <p:nvPicPr>
          <p:cNvPr id="3" name="Picture 2" descr="Screen Shot 2016-02-23 at 2.34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5857"/>
            <a:ext cx="6731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1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890606" y="4884025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7630566" y="4903838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53602" y="6170963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7086850" y="6184769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0269" y="3953744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cxnSp>
        <p:nvCxnSpPr>
          <p:cNvPr id="49" name="Curved Connector 48"/>
          <p:cNvCxnSpPr>
            <a:stCxn id="43" idx="3"/>
          </p:cNvCxnSpPr>
          <p:nvPr/>
        </p:nvCxnSpPr>
        <p:spPr>
          <a:xfrm flipV="1">
            <a:off x="7628985" y="4538520"/>
            <a:ext cx="1272934" cy="1938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flipV="1">
            <a:off x="5883216" y="6477157"/>
            <a:ext cx="1203634" cy="19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endCxn id="47" idx="1"/>
          </p:cNvCxnSpPr>
          <p:nvPr/>
        </p:nvCxnSpPr>
        <p:spPr>
          <a:xfrm>
            <a:off x="6979398" y="4181769"/>
            <a:ext cx="1660871" cy="643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1" idx="1"/>
          </p:cNvCxnSpPr>
          <p:nvPr/>
        </p:nvCxnSpPr>
        <p:spPr>
          <a:xfrm rot="10800000" flipH="1">
            <a:off x="5353601" y="4181769"/>
            <a:ext cx="1625797" cy="2281583"/>
          </a:xfrm>
          <a:prstGeom prst="curvedConnector3">
            <a:avLst>
              <a:gd name="adj1" fmla="val -11428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8065907" y="4306978"/>
            <a:ext cx="429682" cy="76403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108" idx="0"/>
          </p:cNvCxnSpPr>
          <p:nvPr/>
        </p:nvCxnSpPr>
        <p:spPr>
          <a:xfrm rot="5400000" flipH="1" flipV="1">
            <a:off x="6350774" y="4172053"/>
            <a:ext cx="436617" cy="820629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108" idx="4"/>
          </p:cNvCxnSpPr>
          <p:nvPr/>
        </p:nvCxnSpPr>
        <p:spPr>
          <a:xfrm rot="16200000" flipH="1">
            <a:off x="6290833" y="5459712"/>
            <a:ext cx="663952" cy="92808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56090" y="3476001"/>
            <a:ext cx="7330558" cy="33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2380" y="4864823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2592340" y="4884636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315376" y="6151761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2048624" y="6165567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3602043" y="3934542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1941173" y="3870178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Y</a:t>
            </a:r>
            <a:r>
              <a:rPr lang="en-US" sz="3200" baseline="-25000" dirty="0" smtClean="0">
                <a:solidFill>
                  <a:srgbClr val="000000"/>
                </a:solidFill>
              </a:rPr>
              <a:t>1</a:t>
            </a:r>
            <a:endParaRPr lang="en-US" sz="3200" baseline="-25000" dirty="0">
              <a:solidFill>
                <a:srgbClr val="000000"/>
              </a:solidFill>
            </a:endParaRPr>
          </a:p>
        </p:txBody>
      </p:sp>
      <p:cxnSp>
        <p:nvCxnSpPr>
          <p:cNvPr id="86" name="Curved Connector 85"/>
          <p:cNvCxnSpPr>
            <a:stCxn id="83" idx="3"/>
            <a:endCxn id="84" idx="2"/>
          </p:cNvCxnSpPr>
          <p:nvPr/>
        </p:nvCxnSpPr>
        <p:spPr>
          <a:xfrm flipV="1">
            <a:off x="2590759" y="4519318"/>
            <a:ext cx="1272934" cy="1938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flipV="1">
            <a:off x="844990" y="6457955"/>
            <a:ext cx="1203634" cy="19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85" idx="3"/>
            <a:endCxn id="84" idx="1"/>
          </p:cNvCxnSpPr>
          <p:nvPr/>
        </p:nvCxnSpPr>
        <p:spPr>
          <a:xfrm>
            <a:off x="2464473" y="4162566"/>
            <a:ext cx="1137570" cy="643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82" idx="1"/>
            <a:endCxn id="85" idx="1"/>
          </p:cNvCxnSpPr>
          <p:nvPr/>
        </p:nvCxnSpPr>
        <p:spPr>
          <a:xfrm rot="10800000" flipH="1">
            <a:off x="315375" y="4162567"/>
            <a:ext cx="1625797" cy="2281583"/>
          </a:xfrm>
          <a:prstGeom prst="curvedConnector3">
            <a:avLst>
              <a:gd name="adj1" fmla="val -14061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5400000" flipH="1" flipV="1">
            <a:off x="3027681" y="4287776"/>
            <a:ext cx="429682" cy="76403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0" idx="0"/>
          </p:cNvCxnSpPr>
          <p:nvPr/>
        </p:nvCxnSpPr>
        <p:spPr>
          <a:xfrm rot="5400000" flipH="1" flipV="1">
            <a:off x="1249322" y="4117354"/>
            <a:ext cx="618691" cy="876248"/>
          </a:xfrm>
          <a:prstGeom prst="curvedConnector2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106" idx="5"/>
          </p:cNvCxnSpPr>
          <p:nvPr/>
        </p:nvCxnSpPr>
        <p:spPr>
          <a:xfrm rot="16200000" flipH="1">
            <a:off x="1349181" y="5537083"/>
            <a:ext cx="739659" cy="659228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0159" y="3509424"/>
            <a:ext cx="0" cy="3348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>
            <a:off x="6979398" y="4364057"/>
            <a:ext cx="152378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5375" y="3853466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baseline="-25000" dirty="0"/>
          </a:p>
        </p:txBody>
      </p:sp>
      <p:cxnSp>
        <p:nvCxnSpPr>
          <p:cNvPr id="66" name="Curved Connector 65"/>
          <p:cNvCxnSpPr>
            <a:stCxn id="63" idx="3"/>
            <a:endCxn id="85" idx="0"/>
          </p:cNvCxnSpPr>
          <p:nvPr/>
        </p:nvCxnSpPr>
        <p:spPr>
          <a:xfrm flipV="1">
            <a:off x="755720" y="3870178"/>
            <a:ext cx="1447103" cy="275676"/>
          </a:xfrm>
          <a:prstGeom prst="curvedConnector4">
            <a:avLst>
              <a:gd name="adj1" fmla="val 28258"/>
              <a:gd name="adj2" fmla="val 18898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63" idx="1"/>
            <a:endCxn id="82" idx="0"/>
          </p:cNvCxnSpPr>
          <p:nvPr/>
        </p:nvCxnSpPr>
        <p:spPr>
          <a:xfrm rot="10800000" flipH="1" flipV="1">
            <a:off x="315374" y="4145853"/>
            <a:ext cx="271069" cy="2005907"/>
          </a:xfrm>
          <a:prstGeom prst="curvedConnector4">
            <a:avLst>
              <a:gd name="adj1" fmla="val -84333"/>
              <a:gd name="adj2" fmla="val 5728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63" idx="2"/>
            <a:endCxn id="83" idx="1"/>
          </p:cNvCxnSpPr>
          <p:nvPr/>
        </p:nvCxnSpPr>
        <p:spPr>
          <a:xfrm rot="16200000" flipH="1">
            <a:off x="282230" y="4691560"/>
            <a:ext cx="2019713" cy="1513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63" idx="0"/>
            <a:endCxn id="84" idx="0"/>
          </p:cNvCxnSpPr>
          <p:nvPr/>
        </p:nvCxnSpPr>
        <p:spPr>
          <a:xfrm rot="16200000" flipH="1">
            <a:off x="2159082" y="2229932"/>
            <a:ext cx="81076" cy="3328145"/>
          </a:xfrm>
          <a:prstGeom prst="curvedConnector3">
            <a:avLst>
              <a:gd name="adj1" fmla="val -2819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40749" y="3847355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baseline="-25000" dirty="0"/>
          </a:p>
        </p:txBody>
      </p:sp>
      <p:cxnSp>
        <p:nvCxnSpPr>
          <p:cNvPr id="103" name="Curved Connector 102"/>
          <p:cNvCxnSpPr>
            <a:stCxn id="102" idx="1"/>
          </p:cNvCxnSpPr>
          <p:nvPr/>
        </p:nvCxnSpPr>
        <p:spPr>
          <a:xfrm rot="10800000" flipH="1" flipV="1">
            <a:off x="5240748" y="4139742"/>
            <a:ext cx="271069" cy="2005907"/>
          </a:xfrm>
          <a:prstGeom prst="curvedConnector4">
            <a:avLst>
              <a:gd name="adj1" fmla="val -84333"/>
              <a:gd name="adj2" fmla="val 5728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2" idx="2"/>
          </p:cNvCxnSpPr>
          <p:nvPr/>
        </p:nvCxnSpPr>
        <p:spPr>
          <a:xfrm rot="16200000" flipH="1">
            <a:off x="5207604" y="4685449"/>
            <a:ext cx="2019713" cy="1513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6200000" flipH="1">
            <a:off x="7084457" y="2330210"/>
            <a:ext cx="81076" cy="3328145"/>
          </a:xfrm>
          <a:prstGeom prst="curvedConnector3">
            <a:avLst>
              <a:gd name="adj1" fmla="val -2819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Donut 105"/>
          <p:cNvSpPr/>
          <p:nvPr/>
        </p:nvSpPr>
        <p:spPr>
          <a:xfrm>
            <a:off x="740328" y="4821620"/>
            <a:ext cx="760430" cy="791102"/>
          </a:xfrm>
          <a:prstGeom prst="donut">
            <a:avLst>
              <a:gd name="adj" fmla="val 338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Donut 106"/>
          <p:cNvSpPr/>
          <p:nvPr/>
        </p:nvSpPr>
        <p:spPr>
          <a:xfrm>
            <a:off x="2464473" y="4864824"/>
            <a:ext cx="760430" cy="791102"/>
          </a:xfrm>
          <a:prstGeom prst="donut">
            <a:avLst>
              <a:gd name="adj" fmla="val 338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Donut 107"/>
          <p:cNvSpPr/>
          <p:nvPr/>
        </p:nvSpPr>
        <p:spPr>
          <a:xfrm>
            <a:off x="5778553" y="4800675"/>
            <a:ext cx="760430" cy="791102"/>
          </a:xfrm>
          <a:prstGeom prst="donut">
            <a:avLst>
              <a:gd name="adj" fmla="val 338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Donut 112"/>
          <p:cNvSpPr/>
          <p:nvPr/>
        </p:nvSpPr>
        <p:spPr>
          <a:xfrm>
            <a:off x="7506433" y="4847251"/>
            <a:ext cx="760430" cy="791102"/>
          </a:xfrm>
          <a:prstGeom prst="donut">
            <a:avLst>
              <a:gd name="adj" fmla="val 338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054046" y="1225124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794006" y="1244937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517042" y="2512062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50290" y="2525868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803709" y="294843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142839" y="230479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Y</a:t>
            </a:r>
            <a:r>
              <a:rPr lang="en-US" sz="3200" baseline="-25000" dirty="0" smtClean="0">
                <a:solidFill>
                  <a:srgbClr val="000000"/>
                </a:solidFill>
              </a:rPr>
              <a:t>1</a:t>
            </a:r>
            <a:endParaRPr lang="en-US" sz="3200" baseline="-25000" dirty="0">
              <a:solidFill>
                <a:srgbClr val="000000"/>
              </a:solidFill>
            </a:endParaRPr>
          </a:p>
        </p:txBody>
      </p:sp>
      <p:cxnSp>
        <p:nvCxnSpPr>
          <p:cNvPr id="124" name="Curved Connector 123"/>
          <p:cNvCxnSpPr>
            <a:stCxn id="121" idx="3"/>
            <a:endCxn id="122" idx="2"/>
          </p:cNvCxnSpPr>
          <p:nvPr/>
        </p:nvCxnSpPr>
        <p:spPr>
          <a:xfrm flipV="1">
            <a:off x="5792425" y="879619"/>
            <a:ext cx="1272934" cy="1938637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980717" y="85290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baseline="-25000" dirty="0"/>
          </a:p>
        </p:txBody>
      </p:sp>
      <p:cxnSp>
        <p:nvCxnSpPr>
          <p:cNvPr id="126" name="Curved Connector 125"/>
          <p:cNvCxnSpPr>
            <a:endCxn id="119" idx="1"/>
          </p:cNvCxnSpPr>
          <p:nvPr/>
        </p:nvCxnSpPr>
        <p:spPr>
          <a:xfrm flipV="1">
            <a:off x="4590372" y="1537325"/>
            <a:ext cx="1203634" cy="193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urved Connector 126"/>
          <p:cNvCxnSpPr/>
          <p:nvPr/>
        </p:nvCxnSpPr>
        <p:spPr>
          <a:xfrm flipV="1">
            <a:off x="4046656" y="2818256"/>
            <a:ext cx="1203634" cy="19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123" idx="3"/>
            <a:endCxn id="122" idx="1"/>
          </p:cNvCxnSpPr>
          <p:nvPr/>
        </p:nvCxnSpPr>
        <p:spPr>
          <a:xfrm>
            <a:off x="5666139" y="522867"/>
            <a:ext cx="1137570" cy="6436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20" idx="1"/>
            <a:endCxn id="123" idx="1"/>
          </p:cNvCxnSpPr>
          <p:nvPr/>
        </p:nvCxnSpPr>
        <p:spPr>
          <a:xfrm rot="10800000" flipH="1">
            <a:off x="3517041" y="522868"/>
            <a:ext cx="1625797" cy="2281583"/>
          </a:xfrm>
          <a:prstGeom prst="curvedConnector3">
            <a:avLst>
              <a:gd name="adj1" fmla="val -41233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03709" y="2512062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382623" y="280341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829530" y="1812364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504D"/>
                </a:solidFill>
              </a:rPr>
              <a:t>θ</a:t>
            </a:r>
            <a:r>
              <a:rPr lang="en-US" sz="2000" baseline="-25000" dirty="0" smtClean="0">
                <a:solidFill>
                  <a:srgbClr val="C0504D"/>
                </a:solidFill>
              </a:rPr>
              <a:t>5</a:t>
            </a:r>
            <a:endParaRPr lang="en-US" sz="2000" baseline="-25000" dirty="0">
              <a:solidFill>
                <a:srgbClr val="C0504D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370250" y="172892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504D"/>
                </a:solidFill>
              </a:rPr>
              <a:t>θ</a:t>
            </a:r>
            <a:r>
              <a:rPr lang="en-US" sz="2000" baseline="-25000" dirty="0" smtClean="0">
                <a:solidFill>
                  <a:srgbClr val="C0504D"/>
                </a:solidFill>
              </a:rPr>
              <a:t>5</a:t>
            </a:r>
            <a:endParaRPr lang="en-US" sz="2000" baseline="-25000" dirty="0">
              <a:solidFill>
                <a:srgbClr val="C0504D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38983" y="1496523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  <a:endParaRPr lang="en-US" sz="2000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90746" y="1928982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θ</a:t>
            </a:r>
            <a:r>
              <a:rPr lang="en-US" sz="2000" baseline="-25000" dirty="0" smtClean="0">
                <a:solidFill>
                  <a:schemeClr val="accent6"/>
                </a:solidFill>
              </a:rPr>
              <a:t>6</a:t>
            </a:r>
            <a:endParaRPr lang="en-US" sz="2000" baseline="-25000" dirty="0">
              <a:solidFill>
                <a:schemeClr val="accent6"/>
              </a:solidFill>
            </a:endParaRPr>
          </a:p>
        </p:txBody>
      </p:sp>
      <p:cxnSp>
        <p:nvCxnSpPr>
          <p:cNvPr id="136" name="Curved Connector 135"/>
          <p:cNvCxnSpPr/>
          <p:nvPr/>
        </p:nvCxnSpPr>
        <p:spPr>
          <a:xfrm>
            <a:off x="4432683" y="1829713"/>
            <a:ext cx="817607" cy="767115"/>
          </a:xfrm>
          <a:prstGeom prst="curvedConnector3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7" name="Curved Connector 136"/>
          <p:cNvCxnSpPr/>
          <p:nvPr/>
        </p:nvCxnSpPr>
        <p:spPr>
          <a:xfrm rot="16200000" flipH="1">
            <a:off x="3203745" y="667211"/>
            <a:ext cx="847446" cy="8531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urved Connector 137"/>
          <p:cNvCxnSpPr/>
          <p:nvPr/>
        </p:nvCxnSpPr>
        <p:spPr>
          <a:xfrm>
            <a:off x="3421062" y="541512"/>
            <a:ext cx="2372944" cy="847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797447" y="849189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434210" y="1309658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62849" y="217899"/>
            <a:ext cx="141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‘True Model’</a:t>
            </a:r>
            <a:endParaRPr lang="en-US" b="1" dirty="0"/>
          </a:p>
        </p:txBody>
      </p:sp>
      <p:cxnSp>
        <p:nvCxnSpPr>
          <p:cNvPr id="142" name="Curved Connector 141"/>
          <p:cNvCxnSpPr/>
          <p:nvPr/>
        </p:nvCxnSpPr>
        <p:spPr>
          <a:xfrm>
            <a:off x="180489" y="981524"/>
            <a:ext cx="393241" cy="12700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Curved Connector 142"/>
          <p:cNvCxnSpPr/>
          <p:nvPr/>
        </p:nvCxnSpPr>
        <p:spPr>
          <a:xfrm>
            <a:off x="162849" y="1268778"/>
            <a:ext cx="393241" cy="12700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03470" y="731235"/>
            <a:ext cx="135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“either or”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500541" y="1066471"/>
            <a:ext cx="160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“irreversible”</a:t>
            </a:r>
            <a:endParaRPr lang="en-US" dirty="0"/>
          </a:p>
        </p:txBody>
      </p:sp>
      <p:cxnSp>
        <p:nvCxnSpPr>
          <p:cNvPr id="146" name="Curved Connector 145"/>
          <p:cNvCxnSpPr/>
          <p:nvPr/>
        </p:nvCxnSpPr>
        <p:spPr>
          <a:xfrm>
            <a:off x="191769" y="851668"/>
            <a:ext cx="393241" cy="12700"/>
          </a:xfrm>
          <a:prstGeom prst="curvedConnector3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7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0"/>
            <a:ext cx="57531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2634" y="651299"/>
            <a:ext cx="2125467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r>
              <a:rPr lang="en-US" sz="2000" dirty="0"/>
              <a:t> </a:t>
            </a:r>
            <a:r>
              <a:rPr lang="en-US" sz="2000" dirty="0" smtClean="0"/>
              <a:t>, θ</a:t>
            </a:r>
            <a:r>
              <a:rPr lang="en-US" sz="2000" baseline="-25000" dirty="0"/>
              <a:t>4</a:t>
            </a:r>
            <a:r>
              <a:rPr lang="en-US" sz="2000" dirty="0" smtClean="0"/>
              <a:t>, θ</a:t>
            </a:r>
            <a:r>
              <a:rPr lang="en-US" sz="2000" baseline="-25000" dirty="0"/>
              <a:t>5</a:t>
            </a:r>
            <a:r>
              <a:rPr lang="en-US" sz="2000" dirty="0" smtClean="0"/>
              <a:t>,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</a:p>
          <a:p>
            <a:endParaRPr lang="en-US" sz="2000" baseline="-25000" dirty="0"/>
          </a:p>
          <a:p>
            <a:r>
              <a:rPr lang="en-US" sz="2000" dirty="0" smtClean="0"/>
              <a:t>take values between 0 and 2.</a:t>
            </a:r>
            <a:endParaRPr lang="en-US" sz="2000" baseline="-25000" dirty="0"/>
          </a:p>
          <a:p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51715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600"/>
            <a:ext cx="5638800" cy="497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6828" y="4286801"/>
            <a:ext cx="2917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θ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=0, θ</a:t>
            </a:r>
            <a:r>
              <a:rPr lang="en-US" sz="1600" baseline="-25000" dirty="0" smtClean="0"/>
              <a:t>6</a:t>
            </a:r>
            <a:r>
              <a:rPr lang="en-US" sz="1600" dirty="0" smtClean="0"/>
              <a:t>=</a:t>
            </a:r>
            <a:r>
              <a:rPr lang="en-US" sz="1600" dirty="0"/>
              <a:t>0, </a:t>
            </a:r>
            <a:r>
              <a:rPr lang="en-US" sz="1600" dirty="0" smtClean="0"/>
              <a:t>and θ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&gt;0, </a:t>
            </a:r>
          </a:p>
          <a:p>
            <a:r>
              <a:rPr lang="en-US" sz="1600" dirty="0" smtClean="0"/>
              <a:t>there is substantial inflation of type I error. 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0745" y="1146675"/>
            <a:ext cx="468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appears to be a problem if Y1 is ignored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8783" y="283737"/>
            <a:ext cx="2125467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r>
              <a:rPr lang="en-US" sz="2000" dirty="0"/>
              <a:t> </a:t>
            </a:r>
            <a:r>
              <a:rPr lang="en-US" sz="2000" dirty="0" smtClean="0"/>
              <a:t>, θ</a:t>
            </a:r>
            <a:r>
              <a:rPr lang="en-US" sz="2000" baseline="-25000" dirty="0"/>
              <a:t>4</a:t>
            </a:r>
            <a:r>
              <a:rPr lang="en-US" sz="2000" dirty="0" smtClean="0"/>
              <a:t>, θ</a:t>
            </a:r>
            <a:r>
              <a:rPr lang="en-US" sz="2000" baseline="-25000" dirty="0"/>
              <a:t>5</a:t>
            </a:r>
            <a:r>
              <a:rPr lang="en-US" sz="2000" dirty="0" smtClean="0"/>
              <a:t>,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</a:p>
          <a:p>
            <a:endParaRPr lang="en-US" sz="2000" baseline="-25000" dirty="0"/>
          </a:p>
          <a:p>
            <a:r>
              <a:rPr lang="en-US" sz="2000" dirty="0" smtClean="0"/>
              <a:t>take values between 0 and 5.</a:t>
            </a:r>
            <a:endParaRPr lang="en-US" sz="2000" baseline="-25000" dirty="0"/>
          </a:p>
          <a:p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67947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312</Words>
  <Application>Microsoft Macintosh PowerPoint</Application>
  <PresentationFormat>On-screen Show (4:3)</PresentationFormat>
  <Paragraphs>137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3</cp:revision>
  <dcterms:created xsi:type="dcterms:W3CDTF">2016-02-24T16:08:54Z</dcterms:created>
  <dcterms:modified xsi:type="dcterms:W3CDTF">2016-02-24T19:28:51Z</dcterms:modified>
</cp:coreProperties>
</file>