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1" r:id="rId5"/>
    <p:sldId id="260" r:id="rId6"/>
    <p:sldId id="262" r:id="rId7"/>
    <p:sldId id="263" r:id="rId8"/>
    <p:sldId id="264" r:id="rId9"/>
    <p:sldId id="259" r:id="rId10"/>
    <p:sldId id="258" r:id="rId11"/>
    <p:sldId id="265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7" autoAdjust="0"/>
    <p:restoredTop sz="92429" autoAdjust="0"/>
  </p:normalViewPr>
  <p:slideViewPr>
    <p:cSldViewPr snapToGrid="0" snapToObjects="1">
      <p:cViewPr>
        <p:scale>
          <a:sx n="103" d="100"/>
          <a:sy n="103" d="100"/>
        </p:scale>
        <p:origin x="-10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B410-D2B6-0E48-B269-522757F066E8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1E30-6315-7749-8F06-5C60A0D6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8434" y="187894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878394" y="1898761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601430" y="3165886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334678" y="317969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12" name="Curved Connector 11"/>
          <p:cNvCxnSpPr>
            <a:endCxn id="5" idx="2"/>
          </p:cNvCxnSpPr>
          <p:nvPr/>
        </p:nvCxnSpPr>
        <p:spPr>
          <a:xfrm rot="5400000" flipH="1" flipV="1">
            <a:off x="1725376" y="2569431"/>
            <a:ext cx="786928" cy="5755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484930" y="2586339"/>
            <a:ext cx="786927" cy="58132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8097" y="948667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27227" y="88430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17" name="Curved Connector 16"/>
          <p:cNvCxnSpPr>
            <a:stCxn id="6" idx="0"/>
          </p:cNvCxnSpPr>
          <p:nvPr/>
        </p:nvCxnSpPr>
        <p:spPr>
          <a:xfrm rot="5400000" flipH="1" flipV="1">
            <a:off x="4313735" y="1301901"/>
            <a:ext cx="429682" cy="7640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0"/>
            <a:endCxn id="16" idx="1"/>
          </p:cNvCxnSpPr>
          <p:nvPr/>
        </p:nvCxnSpPr>
        <p:spPr>
          <a:xfrm rot="5400000" flipH="1" flipV="1">
            <a:off x="2465784" y="1117505"/>
            <a:ext cx="702257" cy="8206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3"/>
            <a:endCxn id="15" idx="2"/>
          </p:cNvCxnSpPr>
          <p:nvPr/>
        </p:nvCxnSpPr>
        <p:spPr>
          <a:xfrm flipV="1">
            <a:off x="3876813" y="1533443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5105" y="739114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32" name="Curved Connector 31"/>
          <p:cNvCxnSpPr>
            <a:stCxn id="31" idx="3"/>
            <a:endCxn id="15" idx="0"/>
          </p:cNvCxnSpPr>
          <p:nvPr/>
        </p:nvCxnSpPr>
        <p:spPr>
          <a:xfrm flipV="1">
            <a:off x="1505450" y="948667"/>
            <a:ext cx="3644297" cy="82835"/>
          </a:xfrm>
          <a:prstGeom prst="curvedConnector4">
            <a:avLst>
              <a:gd name="adj1" fmla="val 11181"/>
              <a:gd name="adj2" fmla="val 628947"/>
            </a:avLst>
          </a:prstGeom>
          <a:ln>
            <a:solidFill>
              <a:srgbClr val="B3A2C7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1" idx="2"/>
            <a:endCxn id="5" idx="1"/>
          </p:cNvCxnSpPr>
          <p:nvPr/>
        </p:nvCxnSpPr>
        <p:spPr>
          <a:xfrm rot="16200000" flipH="1">
            <a:off x="1288133" y="1321035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1505450" y="1195336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6" idx="1"/>
          </p:cNvCxnSpPr>
          <p:nvPr/>
        </p:nvCxnSpPr>
        <p:spPr>
          <a:xfrm flipV="1">
            <a:off x="2674760" y="2191149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2131044" y="3472080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6" idx="3"/>
            <a:endCxn id="15" idx="1"/>
          </p:cNvCxnSpPr>
          <p:nvPr/>
        </p:nvCxnSpPr>
        <p:spPr>
          <a:xfrm>
            <a:off x="3750527" y="1176691"/>
            <a:ext cx="1137570" cy="64364"/>
          </a:xfrm>
          <a:prstGeom prst="curvedConnector3">
            <a:avLst>
              <a:gd name="adj1" fmla="val 64775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8" idx="1"/>
            <a:endCxn id="16" idx="1"/>
          </p:cNvCxnSpPr>
          <p:nvPr/>
        </p:nvCxnSpPr>
        <p:spPr>
          <a:xfrm rot="10800000" flipH="1">
            <a:off x="1601429" y="1176692"/>
            <a:ext cx="1625797" cy="2281583"/>
          </a:xfrm>
          <a:prstGeom prst="curvedConnector3">
            <a:avLst>
              <a:gd name="adj1" fmla="val -412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16" idx="0"/>
          </p:cNvCxnSpPr>
          <p:nvPr/>
        </p:nvCxnSpPr>
        <p:spPr>
          <a:xfrm flipV="1">
            <a:off x="1657850" y="884303"/>
            <a:ext cx="1831027" cy="216764"/>
          </a:xfrm>
          <a:prstGeom prst="curvedConnector4">
            <a:avLst>
              <a:gd name="adj1" fmla="val 42855"/>
              <a:gd name="adj2" fmla="val 20546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80807" y="3165886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baseline="-25000" dirty="0"/>
          </a:p>
        </p:txBody>
      </p:sp>
      <p:cxnSp>
        <p:nvCxnSpPr>
          <p:cNvPr id="58" name="Curved Connector 57"/>
          <p:cNvCxnSpPr>
            <a:stCxn id="57" idx="0"/>
            <a:endCxn id="15" idx="3"/>
          </p:cNvCxnSpPr>
          <p:nvPr/>
        </p:nvCxnSpPr>
        <p:spPr>
          <a:xfrm rot="16200000" flipV="1">
            <a:off x="4677944" y="1974509"/>
            <a:ext cx="1924831" cy="457923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7" idx="1"/>
          </p:cNvCxnSpPr>
          <p:nvPr/>
        </p:nvCxnSpPr>
        <p:spPr>
          <a:xfrm rot="10800000">
            <a:off x="4367471" y="2191150"/>
            <a:ext cx="1313336" cy="1267124"/>
          </a:xfrm>
          <a:prstGeom prst="curvedConnector3">
            <a:avLst>
              <a:gd name="adj1" fmla="val 36569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81835" y="150301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1518598" y="19634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2467011" y="345723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692644" y="281062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1947068" y="278341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556090" y="185565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343298" y="148101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09362" y="135898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003688" y="184272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876813" y="10008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8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75134" y="2582806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6</a:t>
            </a:r>
            <a:endParaRPr lang="en-US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83418" y="211895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4872" y="135038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7</a:t>
            </a:r>
            <a:endParaRPr lang="en-US" sz="2000" baseline="-25000" dirty="0"/>
          </a:p>
        </p:txBody>
      </p:sp>
      <p:sp>
        <p:nvSpPr>
          <p:cNvPr id="63" name="Freeform 62"/>
          <p:cNvSpPr/>
          <p:nvPr/>
        </p:nvSpPr>
        <p:spPr>
          <a:xfrm>
            <a:off x="263673" y="1082113"/>
            <a:ext cx="5345985" cy="3158428"/>
          </a:xfrm>
          <a:custGeom>
            <a:avLst/>
            <a:gdLst>
              <a:gd name="connsiteX0" fmla="*/ 742013 w 5345985"/>
              <a:gd name="connsiteY0" fmla="*/ 0 h 3158428"/>
              <a:gd name="connsiteX1" fmla="*/ 36423 w 5345985"/>
              <a:gd name="connsiteY1" fmla="*/ 670364 h 3158428"/>
              <a:gd name="connsiteX2" fmla="*/ 177541 w 5345985"/>
              <a:gd name="connsiteY2" fmla="*/ 1781757 h 3158428"/>
              <a:gd name="connsiteX3" fmla="*/ 830211 w 5345985"/>
              <a:gd name="connsiteY3" fmla="*/ 2610891 h 3158428"/>
              <a:gd name="connsiteX4" fmla="*/ 1853316 w 5345985"/>
              <a:gd name="connsiteY4" fmla="*/ 3122485 h 3158428"/>
              <a:gd name="connsiteX5" fmla="*/ 3387974 w 5345985"/>
              <a:gd name="connsiteY5" fmla="*/ 3051920 h 3158428"/>
              <a:gd name="connsiteX6" fmla="*/ 5345985 w 5345985"/>
              <a:gd name="connsiteY6" fmla="*/ 2540327 h 315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5985" h="3158428">
                <a:moveTo>
                  <a:pt x="742013" y="0"/>
                </a:moveTo>
                <a:cubicBezTo>
                  <a:pt x="436257" y="186702"/>
                  <a:pt x="130502" y="373405"/>
                  <a:pt x="36423" y="670364"/>
                </a:cubicBezTo>
                <a:cubicBezTo>
                  <a:pt x="-57656" y="967323"/>
                  <a:pt x="45243" y="1458336"/>
                  <a:pt x="177541" y="1781757"/>
                </a:cubicBezTo>
                <a:cubicBezTo>
                  <a:pt x="309839" y="2105178"/>
                  <a:pt x="550915" y="2387436"/>
                  <a:pt x="830211" y="2610891"/>
                </a:cubicBezTo>
                <a:cubicBezTo>
                  <a:pt x="1109507" y="2834346"/>
                  <a:pt x="1427022" y="3048980"/>
                  <a:pt x="1853316" y="3122485"/>
                </a:cubicBezTo>
                <a:cubicBezTo>
                  <a:pt x="2279610" y="3195990"/>
                  <a:pt x="2805863" y="3148946"/>
                  <a:pt x="3387974" y="3051920"/>
                </a:cubicBezTo>
                <a:cubicBezTo>
                  <a:pt x="3970086" y="2954894"/>
                  <a:pt x="5345985" y="2540327"/>
                  <a:pt x="5345985" y="2540327"/>
                </a:cubicBezTo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63673" y="3060578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10</a:t>
            </a:r>
            <a:endParaRPr lang="en-US" sz="2000" baseline="-25000" dirty="0"/>
          </a:p>
        </p:txBody>
      </p:sp>
      <p:cxnSp>
        <p:nvCxnSpPr>
          <p:cNvPr id="75" name="Curved Connector 74"/>
          <p:cNvCxnSpPr/>
          <p:nvPr/>
        </p:nvCxnSpPr>
        <p:spPr>
          <a:xfrm>
            <a:off x="2517071" y="2483537"/>
            <a:ext cx="817607" cy="76711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6200000" flipH="1">
            <a:off x="3453112" y="1456833"/>
            <a:ext cx="520452" cy="49284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67011" y="619364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8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5159669" y="254447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959761" y="4239843"/>
            <a:ext cx="2383985" cy="3211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 </a:t>
            </a:r>
            <a:r>
              <a:rPr lang="en-US" sz="3200" dirty="0">
                <a:sym typeface="Wingdings"/>
              </a:rPr>
              <a:t> </a:t>
            </a:r>
            <a:r>
              <a:rPr lang="en-US" sz="3200" dirty="0" smtClean="0">
                <a:sym typeface="Wingdings"/>
              </a:rPr>
              <a:t>                X</a:t>
            </a:r>
          </a:p>
          <a:p>
            <a:r>
              <a:rPr lang="en-US" sz="3200" dirty="0" smtClean="0">
                <a:sym typeface="Wingdings"/>
              </a:rPr>
              <a:t>H                 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3200" dirty="0" smtClean="0">
                <a:sym typeface="Wingdings"/>
              </a:rPr>
              <a:t>X</a:t>
            </a:r>
          </a:p>
          <a:p>
            <a:r>
              <a:rPr lang="en-US" sz="3200" dirty="0" smtClean="0">
                <a:sym typeface="Wingdings"/>
              </a:rPr>
              <a:t>X                  Y</a:t>
            </a:r>
          </a:p>
          <a:p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1</a:t>
            </a:r>
            <a:r>
              <a:rPr lang="en-US" sz="3200" dirty="0">
                <a:sym typeface="Wingdings"/>
              </a:rPr>
              <a:t>                </a:t>
            </a:r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2</a:t>
            </a:r>
            <a:endParaRPr lang="en-US" sz="3200" dirty="0" smtClean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2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baseline="-25000" dirty="0" smtClean="0"/>
              <a:t>                      </a:t>
            </a:r>
            <a:r>
              <a:rPr lang="en-US" sz="1600" baseline="-25000" dirty="0" smtClean="0"/>
              <a:t> </a:t>
            </a:r>
            <a:r>
              <a:rPr lang="en-US" sz="3200" dirty="0" smtClean="0">
                <a:sym typeface="Wingdings"/>
              </a:rPr>
              <a:t>Y </a:t>
            </a:r>
            <a:endParaRPr lang="en-US" sz="3200" dirty="0">
              <a:sym typeface="Wingdings"/>
            </a:endParaRPr>
          </a:p>
          <a:p>
            <a:r>
              <a:rPr lang="en-US" sz="3200" baseline="-25000" dirty="0" smtClean="0"/>
              <a:t>   </a:t>
            </a:r>
          </a:p>
          <a:p>
            <a:endParaRPr lang="en-US" sz="3200" baseline="-250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4415443" y="4574339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>
            <a:off x="4415443" y="5061921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4415443" y="5538232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>
            <a:off x="4415443" y="6014544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52231" y="417422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2231" y="4661811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852231" y="513248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842136" y="608016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842136" y="5614434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114" name="Curved Connector 113"/>
          <p:cNvCxnSpPr/>
          <p:nvPr/>
        </p:nvCxnSpPr>
        <p:spPr>
          <a:xfrm>
            <a:off x="4415443" y="6486609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690761" y="353327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1                        </a:t>
            </a:r>
            <a:r>
              <a:rPr lang="en-US" sz="3200" dirty="0" smtClean="0">
                <a:sym typeface="Wingdings"/>
              </a:rPr>
              <a:t>C</a:t>
            </a:r>
            <a:r>
              <a:rPr lang="en-US" sz="3200" baseline="-25000" dirty="0" smtClean="0">
                <a:sym typeface="Wingdings"/>
              </a:rPr>
              <a:t>2</a:t>
            </a:r>
          </a:p>
          <a:p>
            <a:r>
              <a:rPr lang="en-US" sz="3200" dirty="0" smtClean="0">
                <a:sym typeface="Wingdings"/>
              </a:rPr>
              <a:t>Y</a:t>
            </a:r>
            <a:r>
              <a:rPr lang="en-US" sz="3200" baseline="-25000" dirty="0" smtClean="0">
                <a:sym typeface="Wingdings"/>
              </a:rPr>
              <a:t>1                         </a:t>
            </a:r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2</a:t>
            </a:r>
          </a:p>
          <a:p>
            <a:r>
              <a:rPr lang="en-US" sz="3200" dirty="0" smtClean="0">
                <a:sym typeface="Wingdings"/>
              </a:rPr>
              <a:t>H                 Y</a:t>
            </a:r>
            <a:endParaRPr lang="en-US" sz="32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Z </a:t>
            </a:r>
            <a:r>
              <a:rPr lang="en-US" sz="3200" baseline="-25000" dirty="0" smtClean="0"/>
              <a:t>                         </a:t>
            </a:r>
            <a:r>
              <a:rPr lang="en-US" sz="1600" baseline="-25000" dirty="0" smtClean="0"/>
              <a:t> </a:t>
            </a:r>
            <a:r>
              <a:rPr lang="en-US" sz="3200" dirty="0" smtClean="0">
                <a:sym typeface="Wingdings"/>
              </a:rPr>
              <a:t>X,Y</a:t>
            </a:r>
          </a:p>
          <a:p>
            <a:r>
              <a:rPr lang="en-US" sz="3200" dirty="0">
                <a:sym typeface="Wingdings"/>
              </a:rPr>
              <a:t>H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baseline="-25000" dirty="0" smtClean="0"/>
              <a:t>                         </a:t>
            </a:r>
            <a:r>
              <a:rPr lang="en-US" sz="1600" baseline="-25000" dirty="0" smtClean="0"/>
              <a:t> </a:t>
            </a:r>
            <a:r>
              <a:rPr lang="en-US" sz="3200" dirty="0" smtClean="0">
                <a:sym typeface="Wingdings"/>
              </a:rPr>
              <a:t>Z</a:t>
            </a:r>
          </a:p>
          <a:p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1                         </a:t>
            </a:r>
            <a:r>
              <a:rPr lang="en-US" sz="3200" dirty="0" smtClean="0">
                <a:sym typeface="Wingdings"/>
              </a:rPr>
              <a:t>X</a:t>
            </a:r>
            <a:r>
              <a:rPr lang="en-US" sz="3200" baseline="-25000" dirty="0" smtClean="0">
                <a:sym typeface="Wingdings"/>
              </a:rPr>
              <a:t>2</a:t>
            </a:r>
            <a:r>
              <a:rPr lang="en-US" sz="3200" dirty="0" smtClean="0">
                <a:sym typeface="Wingdings"/>
              </a:rPr>
              <a:t> </a:t>
            </a:r>
            <a:endParaRPr lang="en-US" sz="3200" dirty="0">
              <a:sym typeface="Wingdings"/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>
            <a:off x="7160885" y="3869244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>
            <a:off x="7160885" y="4356826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28683" y="347407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6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28683" y="3956021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7</a:t>
            </a:r>
            <a:endParaRPr lang="en-US" sz="20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28683" y="4426661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/>
              <a:t>8</a:t>
            </a:r>
          </a:p>
        </p:txBody>
      </p:sp>
      <p:cxnSp>
        <p:nvCxnSpPr>
          <p:cNvPr id="121" name="Curved Connector 120"/>
          <p:cNvCxnSpPr/>
          <p:nvPr/>
        </p:nvCxnSpPr>
        <p:spPr>
          <a:xfrm>
            <a:off x="7160885" y="4826787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/>
          <p:nvPr/>
        </p:nvCxnSpPr>
        <p:spPr>
          <a:xfrm>
            <a:off x="7160885" y="5309449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26254" y="490933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cxnSp>
        <p:nvCxnSpPr>
          <p:cNvPr id="125" name="Curved Connector 124"/>
          <p:cNvCxnSpPr/>
          <p:nvPr/>
        </p:nvCxnSpPr>
        <p:spPr>
          <a:xfrm>
            <a:off x="7160885" y="5786753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37996" y="5399343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10</a:t>
            </a:r>
            <a:endParaRPr lang="en-US" sz="20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023371" y="2150347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cxnSp>
        <p:nvCxnSpPr>
          <p:cNvPr id="76" name="Curved Connector 75"/>
          <p:cNvCxnSpPr/>
          <p:nvPr/>
        </p:nvCxnSpPr>
        <p:spPr>
          <a:xfrm rot="10800000">
            <a:off x="2674759" y="2363592"/>
            <a:ext cx="3158448" cy="1247082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06740" y="3096985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9</a:t>
            </a:r>
            <a:endParaRPr lang="en-US" sz="2000" baseline="-25000" dirty="0"/>
          </a:p>
        </p:txBody>
      </p:sp>
      <p:cxnSp>
        <p:nvCxnSpPr>
          <p:cNvPr id="79" name="Curved Connector 78"/>
          <p:cNvCxnSpPr/>
          <p:nvPr/>
        </p:nvCxnSpPr>
        <p:spPr>
          <a:xfrm>
            <a:off x="7160885" y="6307244"/>
            <a:ext cx="14004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37996" y="5880792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pic>
        <p:nvPicPr>
          <p:cNvPr id="84" name="Picture 83" descr="Screen Shot 2016-02-18 at 9.53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" y="4538656"/>
            <a:ext cx="8447601" cy="1742246"/>
          </a:xfrm>
          <a:prstGeom prst="rect">
            <a:avLst/>
          </a:prstGeom>
        </p:spPr>
      </p:pic>
      <p:cxnSp>
        <p:nvCxnSpPr>
          <p:cNvPr id="86" name="Curved Connector 85"/>
          <p:cNvCxnSpPr>
            <a:stCxn id="31" idx="1"/>
            <a:endCxn id="8" idx="2"/>
          </p:cNvCxnSpPr>
          <p:nvPr/>
        </p:nvCxnSpPr>
        <p:spPr>
          <a:xfrm rot="10800000" flipH="1" flipV="1">
            <a:off x="1065104" y="1031502"/>
            <a:ext cx="807393" cy="2719160"/>
          </a:xfrm>
          <a:prstGeom prst="curvedConnector4">
            <a:avLst>
              <a:gd name="adj1" fmla="val -90924"/>
              <a:gd name="adj2" fmla="val 1084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9" idx="2"/>
          </p:cNvCxnSpPr>
          <p:nvPr/>
        </p:nvCxnSpPr>
        <p:spPr>
          <a:xfrm rot="16200000" flipH="1">
            <a:off x="1121342" y="1280064"/>
            <a:ext cx="2580566" cy="2388242"/>
          </a:xfrm>
          <a:prstGeom prst="curvedConnector3">
            <a:avLst>
              <a:gd name="adj1" fmla="val 1298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4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8434" y="187894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878394" y="1898761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601430" y="3165886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334678" y="317969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8" name="Curved Connector 7"/>
          <p:cNvCxnSpPr>
            <a:endCxn id="4" idx="2"/>
          </p:cNvCxnSpPr>
          <p:nvPr/>
        </p:nvCxnSpPr>
        <p:spPr>
          <a:xfrm rot="5400000" flipH="1" flipV="1">
            <a:off x="1725376" y="2569431"/>
            <a:ext cx="786928" cy="575514"/>
          </a:xfrm>
          <a:prstGeom prst="curvedConnector3">
            <a:avLst/>
          </a:prstGeom>
          <a:ln>
            <a:solidFill>
              <a:srgbClr val="BFBFBF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3484930" y="2586339"/>
            <a:ext cx="786927" cy="581323"/>
          </a:xfrm>
          <a:prstGeom prst="curvedConnector3">
            <a:avLst/>
          </a:prstGeom>
          <a:ln>
            <a:solidFill>
              <a:srgbClr val="BFBFBF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8097" y="948667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7227" y="88430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sz="3200" baseline="-25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32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>
            <a:stCxn id="7" idx="3"/>
            <a:endCxn id="10" idx="2"/>
          </p:cNvCxnSpPr>
          <p:nvPr/>
        </p:nvCxnSpPr>
        <p:spPr>
          <a:xfrm flipV="1">
            <a:off x="3876813" y="1533443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5105" y="739114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19" name="Curved Connector 18"/>
          <p:cNvCxnSpPr>
            <a:endCxn id="5" idx="1"/>
          </p:cNvCxnSpPr>
          <p:nvPr/>
        </p:nvCxnSpPr>
        <p:spPr>
          <a:xfrm flipV="1">
            <a:off x="2674760" y="2191149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2131044" y="3472080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0" idx="1"/>
          </p:cNvCxnSpPr>
          <p:nvPr/>
        </p:nvCxnSpPr>
        <p:spPr>
          <a:xfrm>
            <a:off x="3334678" y="1176692"/>
            <a:ext cx="1553419" cy="6436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11" idx="1"/>
          </p:cNvCxnSpPr>
          <p:nvPr/>
        </p:nvCxnSpPr>
        <p:spPr>
          <a:xfrm rot="10800000" flipH="1">
            <a:off x="1601429" y="1176692"/>
            <a:ext cx="1625797" cy="2281583"/>
          </a:xfrm>
          <a:prstGeom prst="curvedConnector3">
            <a:avLst>
              <a:gd name="adj1" fmla="val -412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0807" y="3165886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467011" y="345723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92644" y="281062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6A6A6"/>
                </a:solidFill>
              </a:rPr>
              <a:t>θ</a:t>
            </a:r>
            <a:r>
              <a:rPr lang="en-US" sz="2000" baseline="-25000" dirty="0" smtClean="0">
                <a:solidFill>
                  <a:srgbClr val="A6A6A6"/>
                </a:solidFill>
              </a:rPr>
              <a:t>1</a:t>
            </a:r>
            <a:endParaRPr lang="en-US" sz="2000" baseline="-25000" dirty="0">
              <a:solidFill>
                <a:srgbClr val="A6A6A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7068" y="2783417"/>
            <a:ext cx="407709" cy="40011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en-US" sz="2000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20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090" y="185565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4945892" y="241051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3453112" y="1456833"/>
            <a:ext cx="520452" cy="492846"/>
          </a:xfrm>
          <a:prstGeom prst="curvedConnector3">
            <a:avLst/>
          </a:prstGeom>
          <a:ln w="28575" cmpd="sng">
            <a:solidFill>
              <a:srgbClr val="BFBFBF"/>
            </a:solidFill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3371" y="2150347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cxnSp>
        <p:nvCxnSpPr>
          <p:cNvPr id="51" name="Curved Connector 50"/>
          <p:cNvCxnSpPr/>
          <p:nvPr/>
        </p:nvCxnSpPr>
        <p:spPr>
          <a:xfrm rot="5400000" flipH="1" flipV="1">
            <a:off x="4313735" y="1301901"/>
            <a:ext cx="429682" cy="7640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2465784" y="1117505"/>
            <a:ext cx="702257" cy="8206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43298" y="148101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109362" y="135898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875134" y="2582806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6</a:t>
            </a:r>
            <a:endParaRPr lang="en-US" sz="2000" baseline="-25000" dirty="0"/>
          </a:p>
        </p:txBody>
      </p:sp>
      <p:cxnSp>
        <p:nvCxnSpPr>
          <p:cNvPr id="56" name="Curved Connector 55"/>
          <p:cNvCxnSpPr/>
          <p:nvPr/>
        </p:nvCxnSpPr>
        <p:spPr>
          <a:xfrm>
            <a:off x="2517071" y="2483537"/>
            <a:ext cx="817607" cy="76711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1288133" y="1321035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1505450" y="1195336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81835" y="150301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8598" y="19634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4872" y="135038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6A6A6"/>
                </a:solidFill>
              </a:rPr>
              <a:t>θ</a:t>
            </a:r>
            <a:r>
              <a:rPr lang="en-US" sz="2000" baseline="-25000" dirty="0" smtClean="0">
                <a:solidFill>
                  <a:srgbClr val="A6A6A6"/>
                </a:solidFill>
              </a:rPr>
              <a:t>7</a:t>
            </a:r>
            <a:endParaRPr lang="en-US" sz="2000" baseline="-250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5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515" y="919297"/>
            <a:ext cx="1924055" cy="467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Unless you condition on Y1,  theta2 becomes a big problem when theta5 is </a:t>
            </a:r>
            <a:r>
              <a:rPr lang="en-US" dirty="0" smtClean="0"/>
              <a:t>high and theta 6 =0.</a:t>
            </a:r>
            <a:endParaRPr lang="en-US" dirty="0" smtClean="0"/>
          </a:p>
          <a:p>
            <a:endParaRPr lang="en-US" dirty="0"/>
          </a:p>
          <a:p>
            <a:endParaRPr lang="en-US" sz="700" dirty="0" smtClean="0"/>
          </a:p>
          <a:p>
            <a:r>
              <a:rPr lang="pt-BR" sz="700" dirty="0" err="1"/>
              <a:t>lvls</a:t>
            </a:r>
            <a:r>
              <a:rPr lang="pt-BR" sz="700" dirty="0"/>
              <a:t>[[1]] &lt;- </a:t>
            </a:r>
            <a:r>
              <a:rPr lang="pt-BR" sz="700" dirty="0" err="1"/>
              <a:t>c</a:t>
            </a:r>
            <a:r>
              <a:rPr lang="pt-BR" sz="700" dirty="0"/>
              <a:t>(0)  # </a:t>
            </a:r>
            <a:r>
              <a:rPr lang="pt-BR" sz="700" dirty="0" err="1"/>
              <a:t>violation</a:t>
            </a:r>
            <a:endParaRPr lang="pt-BR" sz="700" dirty="0"/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[[2]] &lt;- </a:t>
            </a:r>
            <a:r>
              <a:rPr lang="pt-BR" sz="700" dirty="0" err="1"/>
              <a:t>c</a:t>
            </a:r>
            <a:r>
              <a:rPr lang="pt-BR" sz="700" dirty="0"/>
              <a:t>(0, 0.5, 1, 6)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[[3]] &lt;- </a:t>
            </a:r>
            <a:r>
              <a:rPr lang="pt-BR" sz="700" dirty="0" err="1"/>
              <a:t>c</a:t>
            </a:r>
            <a:r>
              <a:rPr lang="pt-BR" sz="700" dirty="0"/>
              <a:t>(0) 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[[4]] &lt;- </a:t>
            </a:r>
            <a:r>
              <a:rPr lang="pt-BR" sz="700" dirty="0" err="1"/>
              <a:t>c</a:t>
            </a:r>
            <a:r>
              <a:rPr lang="pt-BR" sz="700" dirty="0"/>
              <a:t>(0,0.5,1) 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[[5]] &lt;- </a:t>
            </a:r>
            <a:r>
              <a:rPr lang="pt-BR" sz="700" dirty="0" err="1"/>
              <a:t>c</a:t>
            </a:r>
            <a:r>
              <a:rPr lang="pt-BR" sz="700" dirty="0"/>
              <a:t>(0, 1, 5)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[[6]] &lt;-</a:t>
            </a:r>
            <a:r>
              <a:rPr lang="pt-BR" sz="700" dirty="0" err="1"/>
              <a:t>c</a:t>
            </a:r>
            <a:r>
              <a:rPr lang="pt-BR" sz="700" dirty="0"/>
              <a:t>(0, 0.5)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[[7]] &lt;- </a:t>
            </a:r>
            <a:r>
              <a:rPr lang="pt-BR" sz="700" dirty="0" err="1"/>
              <a:t>c</a:t>
            </a:r>
            <a:r>
              <a:rPr lang="pt-BR" sz="700" dirty="0"/>
              <a:t>(0) # </a:t>
            </a:r>
            <a:r>
              <a:rPr lang="pt-BR" sz="700" dirty="0" err="1"/>
              <a:t>violation</a:t>
            </a:r>
            <a:endParaRPr lang="pt-BR" sz="700" dirty="0"/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[[8]] &lt;- </a:t>
            </a:r>
            <a:r>
              <a:rPr lang="pt-BR" sz="700" dirty="0" err="1"/>
              <a:t>c</a:t>
            </a:r>
            <a:r>
              <a:rPr lang="pt-BR" sz="700" dirty="0"/>
              <a:t>(0)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[[9]] &lt;- </a:t>
            </a:r>
            <a:r>
              <a:rPr lang="pt-BR" sz="700" dirty="0" err="1"/>
              <a:t>c</a:t>
            </a:r>
            <a:r>
              <a:rPr lang="pt-BR" sz="700" dirty="0"/>
              <a:t>(0)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[[10]] &lt;- </a:t>
            </a:r>
            <a:r>
              <a:rPr lang="pt-BR" sz="700" dirty="0" err="1"/>
              <a:t>c</a:t>
            </a:r>
            <a:r>
              <a:rPr lang="pt-BR" sz="700" dirty="0"/>
              <a:t>(0)</a:t>
            </a:r>
          </a:p>
          <a:p>
            <a:endParaRPr lang="pt-BR" sz="700" dirty="0"/>
          </a:p>
          <a:p>
            <a:r>
              <a:rPr lang="pt-BR" sz="700" dirty="0" err="1"/>
              <a:t>lvls</a:t>
            </a:r>
            <a:r>
              <a:rPr lang="pt-BR" sz="700" dirty="0"/>
              <a:t>[[11]] &lt;- </a:t>
            </a:r>
            <a:r>
              <a:rPr lang="pt-BR" sz="700" dirty="0" err="1"/>
              <a:t>c</a:t>
            </a:r>
            <a:r>
              <a:rPr lang="pt-BR" sz="700" dirty="0"/>
              <a:t>(0,  1,  6)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19" y="919297"/>
            <a:ext cx="5702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2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8434" y="187894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878394" y="1898761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601430" y="3165886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334678" y="317969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888097" y="948667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7227" y="88430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sz="3200" baseline="-25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32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>
            <a:stCxn id="7" idx="3"/>
            <a:endCxn id="10" idx="2"/>
          </p:cNvCxnSpPr>
          <p:nvPr/>
        </p:nvCxnSpPr>
        <p:spPr>
          <a:xfrm flipV="1">
            <a:off x="3876813" y="1533443"/>
            <a:ext cx="1272934" cy="1938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5105" y="739114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19" name="Curved Connector 18"/>
          <p:cNvCxnSpPr>
            <a:endCxn id="5" idx="1"/>
          </p:cNvCxnSpPr>
          <p:nvPr/>
        </p:nvCxnSpPr>
        <p:spPr>
          <a:xfrm flipV="1">
            <a:off x="2674760" y="2191149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2131044" y="3472080"/>
            <a:ext cx="1203634" cy="19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0" idx="1"/>
          </p:cNvCxnSpPr>
          <p:nvPr/>
        </p:nvCxnSpPr>
        <p:spPr>
          <a:xfrm>
            <a:off x="3334678" y="1176692"/>
            <a:ext cx="1553419" cy="6436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11" idx="1"/>
          </p:cNvCxnSpPr>
          <p:nvPr/>
        </p:nvCxnSpPr>
        <p:spPr>
          <a:xfrm rot="10800000" flipH="1">
            <a:off x="1601429" y="1176692"/>
            <a:ext cx="1625797" cy="2281583"/>
          </a:xfrm>
          <a:prstGeom prst="curvedConnector3">
            <a:avLst>
              <a:gd name="adj1" fmla="val -412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67011" y="345723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090" y="1855657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4945892" y="2410519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023371" y="2150347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1288133" y="1321035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1505450" y="1195336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81835" y="150301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8598" y="19634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3959761" y="0"/>
            <a:ext cx="4955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Unless you condition on Y1,  theta2 becomes a big problem when theta5 is high and theta 6 =0.</a:t>
            </a:r>
          </a:p>
        </p:txBody>
      </p:sp>
      <p:pic>
        <p:nvPicPr>
          <p:cNvPr id="13" name="Picture 12" descr="Screen Shot 2016-02-18 at 9.53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45" y="4041354"/>
            <a:ext cx="7217693" cy="1488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3799" y="5932780"/>
            <a:ext cx="3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Conditioning on H is the problem</a:t>
            </a:r>
            <a:endParaRPr lang="en-US" dirty="0"/>
          </a:p>
        </p:txBody>
      </p:sp>
      <p:cxnSp>
        <p:nvCxnSpPr>
          <p:cNvPr id="43" name="Curved Connector 42"/>
          <p:cNvCxnSpPr>
            <a:endCxn id="11" idx="1"/>
          </p:cNvCxnSpPr>
          <p:nvPr/>
        </p:nvCxnSpPr>
        <p:spPr>
          <a:xfrm rot="5400000" flipH="1" flipV="1">
            <a:off x="2378317" y="1219928"/>
            <a:ext cx="892146" cy="805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5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23"/>
            <a:ext cx="6244112" cy="5548777"/>
          </a:xfrm>
          <a:prstGeom prst="rect">
            <a:avLst/>
          </a:prstGeom>
        </p:spPr>
      </p:pic>
      <p:pic>
        <p:nvPicPr>
          <p:cNvPr id="5" name="Picture 4" descr="Screen Shot 2016-02-18 at 10.31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5" y="63996"/>
            <a:ext cx="4359927" cy="10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74345"/>
            <a:ext cx="4572000" cy="5909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lvls</a:t>
            </a:r>
            <a:r>
              <a:rPr lang="pt-BR" dirty="0"/>
              <a:t>[[1]] &lt;- </a:t>
            </a:r>
            <a:r>
              <a:rPr lang="pt-BR" dirty="0" err="1"/>
              <a:t>c</a:t>
            </a:r>
            <a:r>
              <a:rPr lang="pt-BR" dirty="0"/>
              <a:t>(0)  # </a:t>
            </a:r>
            <a:r>
              <a:rPr lang="pt-BR" dirty="0" err="1"/>
              <a:t>violation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[[2]] &lt;- </a:t>
            </a:r>
            <a:r>
              <a:rPr lang="pt-BR" dirty="0" err="1"/>
              <a:t>c</a:t>
            </a:r>
            <a:r>
              <a:rPr lang="pt-BR" dirty="0"/>
              <a:t>(0, 0.5, 1, 6)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[[3]] &lt;- </a:t>
            </a:r>
            <a:r>
              <a:rPr lang="pt-BR" dirty="0" err="1"/>
              <a:t>c</a:t>
            </a:r>
            <a:r>
              <a:rPr lang="pt-BR" dirty="0"/>
              <a:t>(0) 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[[4]] &lt;- </a:t>
            </a:r>
            <a:r>
              <a:rPr lang="pt-BR" dirty="0" err="1"/>
              <a:t>c</a:t>
            </a:r>
            <a:r>
              <a:rPr lang="pt-BR" dirty="0"/>
              <a:t>(0,0.5,1) 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[[5]] &lt;- </a:t>
            </a:r>
            <a:r>
              <a:rPr lang="pt-BR" dirty="0" err="1"/>
              <a:t>c</a:t>
            </a:r>
            <a:r>
              <a:rPr lang="pt-BR" dirty="0"/>
              <a:t>(0, 1, 5)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[[6]] &lt;-</a:t>
            </a:r>
            <a:r>
              <a:rPr lang="pt-BR" dirty="0" err="1"/>
              <a:t>c</a:t>
            </a:r>
            <a:r>
              <a:rPr lang="pt-BR" dirty="0"/>
              <a:t>(0, 0.5)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[[7]] &lt;- </a:t>
            </a:r>
            <a:r>
              <a:rPr lang="pt-BR" dirty="0" err="1"/>
              <a:t>c</a:t>
            </a:r>
            <a:r>
              <a:rPr lang="pt-BR" dirty="0"/>
              <a:t>(0) # </a:t>
            </a:r>
            <a:r>
              <a:rPr lang="pt-BR" dirty="0" err="1"/>
              <a:t>violation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[[8]] &lt;- </a:t>
            </a:r>
            <a:r>
              <a:rPr lang="pt-BR" dirty="0" err="1"/>
              <a:t>c</a:t>
            </a:r>
            <a:r>
              <a:rPr lang="pt-BR" dirty="0"/>
              <a:t>(0)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[[9]] &lt;- </a:t>
            </a:r>
            <a:r>
              <a:rPr lang="pt-BR" dirty="0" err="1"/>
              <a:t>c</a:t>
            </a:r>
            <a:r>
              <a:rPr lang="pt-BR" dirty="0"/>
              <a:t>(0)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[[10]] &lt;- </a:t>
            </a:r>
            <a:r>
              <a:rPr lang="pt-BR" dirty="0" err="1"/>
              <a:t>c</a:t>
            </a:r>
            <a:r>
              <a:rPr lang="pt-BR" dirty="0"/>
              <a:t>(0)</a:t>
            </a:r>
          </a:p>
          <a:p>
            <a:endParaRPr lang="pt-BR" dirty="0"/>
          </a:p>
          <a:p>
            <a:r>
              <a:rPr lang="pt-BR" dirty="0" err="1"/>
              <a:t>lvls</a:t>
            </a:r>
            <a:r>
              <a:rPr lang="pt-BR" dirty="0"/>
              <a:t>[[11]] &lt;- </a:t>
            </a:r>
            <a:r>
              <a:rPr lang="pt-BR" dirty="0" err="1"/>
              <a:t>c</a:t>
            </a:r>
            <a:r>
              <a:rPr lang="pt-BR" dirty="0"/>
              <a:t>(0,  1,  6)</a:t>
            </a:r>
          </a:p>
        </p:txBody>
      </p:sp>
    </p:spTree>
    <p:extLst>
      <p:ext uri="{BB962C8B-B14F-4D97-AF65-F5344CB8AC3E}">
        <p14:creationId xmlns:p14="http://schemas.microsoft.com/office/powerpoint/2010/main" val="7724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616200"/>
            <a:ext cx="8356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87400"/>
            <a:ext cx="6184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87400"/>
            <a:ext cx="6184900" cy="527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787400"/>
            <a:ext cx="6184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8434" y="1878948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878394" y="1898761"/>
            <a:ext cx="53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601430" y="3165886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334678" y="3179692"/>
            <a:ext cx="542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888097" y="948667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7227" y="884303"/>
            <a:ext cx="523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12" name="Curved Connector 11"/>
          <p:cNvCxnSpPr>
            <a:stCxn id="5" idx="0"/>
          </p:cNvCxnSpPr>
          <p:nvPr/>
        </p:nvCxnSpPr>
        <p:spPr>
          <a:xfrm rot="5400000" flipH="1" flipV="1">
            <a:off x="4313735" y="1301901"/>
            <a:ext cx="429682" cy="7640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0"/>
            <a:endCxn id="11" idx="1"/>
          </p:cNvCxnSpPr>
          <p:nvPr/>
        </p:nvCxnSpPr>
        <p:spPr>
          <a:xfrm rot="5400000" flipH="1" flipV="1">
            <a:off x="2465784" y="1117505"/>
            <a:ext cx="702257" cy="8206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5105" y="739114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baseline="-25000" dirty="0"/>
          </a:p>
        </p:txBody>
      </p:sp>
      <p:cxnSp>
        <p:nvCxnSpPr>
          <p:cNvPr id="17" name="Curved Connector 16"/>
          <p:cNvCxnSpPr>
            <a:stCxn id="15" idx="2"/>
            <a:endCxn id="4" idx="1"/>
          </p:cNvCxnSpPr>
          <p:nvPr/>
        </p:nvCxnSpPr>
        <p:spPr>
          <a:xfrm rot="16200000" flipH="1">
            <a:off x="1288133" y="1321035"/>
            <a:ext cx="847446" cy="8531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1505450" y="1195336"/>
            <a:ext cx="2372944" cy="84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5" idx="1"/>
          </p:cNvCxnSpPr>
          <p:nvPr/>
        </p:nvCxnSpPr>
        <p:spPr>
          <a:xfrm flipV="1">
            <a:off x="2674760" y="2191149"/>
            <a:ext cx="1203634" cy="193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3"/>
            <a:endCxn id="10" idx="1"/>
          </p:cNvCxnSpPr>
          <p:nvPr/>
        </p:nvCxnSpPr>
        <p:spPr>
          <a:xfrm>
            <a:off x="3750527" y="1176691"/>
            <a:ext cx="1137570" cy="64364"/>
          </a:xfrm>
          <a:prstGeom prst="curvedConnector3">
            <a:avLst>
              <a:gd name="adj1" fmla="val 64775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0807" y="3165886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81835" y="1503013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518598" y="1963482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298" y="148101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109362" y="1358980"/>
            <a:ext cx="40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23371" y="2150347"/>
            <a:ext cx="494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θ</a:t>
            </a:r>
            <a:r>
              <a:rPr lang="en-US" sz="2000" baseline="-25000" dirty="0" smtClean="0"/>
              <a:t>11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2224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87400"/>
            <a:ext cx="6184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0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87400"/>
            <a:ext cx="6184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0"/>
            <a:ext cx="796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787400"/>
            <a:ext cx="6184900" cy="5270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0365" y="3440254"/>
            <a:ext cx="151650" cy="208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460</Words>
  <Application>Microsoft Macintosh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33</cp:revision>
  <dcterms:created xsi:type="dcterms:W3CDTF">2015-11-10T18:52:55Z</dcterms:created>
  <dcterms:modified xsi:type="dcterms:W3CDTF">2016-02-18T21:24:36Z</dcterms:modified>
</cp:coreProperties>
</file>